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 id="2147483663" r:id="rId3"/>
  </p:sldMasterIdLst>
  <p:notesMasterIdLst>
    <p:notesMasterId r:id="rId44"/>
  </p:notesMasterIdLst>
  <p:handoutMasterIdLst>
    <p:handoutMasterId r:id="rId45"/>
  </p:handoutMasterIdLst>
  <p:sldIdLst>
    <p:sldId id="595" r:id="rId4"/>
    <p:sldId id="598" r:id="rId5"/>
    <p:sldId id="617" r:id="rId6"/>
    <p:sldId id="618" r:id="rId7"/>
    <p:sldId id="611" r:id="rId8"/>
    <p:sldId id="621" r:id="rId9"/>
    <p:sldId id="609" r:id="rId10"/>
    <p:sldId id="612" r:id="rId11"/>
    <p:sldId id="613" r:id="rId12"/>
    <p:sldId id="600" r:id="rId13"/>
    <p:sldId id="605" r:id="rId14"/>
    <p:sldId id="606" r:id="rId15"/>
    <p:sldId id="607" r:id="rId16"/>
    <p:sldId id="608" r:id="rId17"/>
    <p:sldId id="627" r:id="rId18"/>
    <p:sldId id="628" r:id="rId19"/>
    <p:sldId id="616" r:id="rId20"/>
    <p:sldId id="622" r:id="rId21"/>
    <p:sldId id="619" r:id="rId22"/>
    <p:sldId id="620" r:id="rId23"/>
    <p:sldId id="624" r:id="rId24"/>
    <p:sldId id="625" r:id="rId25"/>
    <p:sldId id="597" r:id="rId26"/>
    <p:sldId id="635" r:id="rId27"/>
    <p:sldId id="610" r:id="rId28"/>
    <p:sldId id="636" r:id="rId29"/>
    <p:sldId id="626" r:id="rId30"/>
    <p:sldId id="629" r:id="rId31"/>
    <p:sldId id="632" r:id="rId32"/>
    <p:sldId id="633" r:id="rId33"/>
    <p:sldId id="644" r:id="rId34"/>
    <p:sldId id="637" r:id="rId35"/>
    <p:sldId id="638" r:id="rId36"/>
    <p:sldId id="639" r:id="rId37"/>
    <p:sldId id="640" r:id="rId38"/>
    <p:sldId id="641" r:id="rId39"/>
    <p:sldId id="643" r:id="rId40"/>
    <p:sldId id="634" r:id="rId41"/>
    <p:sldId id="544" r:id="rId42"/>
    <p:sldId id="589"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161"/>
    <a:srgbClr val="33FF00"/>
    <a:srgbClr val="4E6C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8811" autoAdjust="0"/>
    <p:restoredTop sz="68367" autoAdjust="0"/>
  </p:normalViewPr>
  <p:slideViewPr>
    <p:cSldViewPr snapToObjects="1" showGuides="1">
      <p:cViewPr varScale="1">
        <p:scale>
          <a:sx n="38" d="100"/>
          <a:sy n="38" d="100"/>
        </p:scale>
        <p:origin x="-1968" y="-112"/>
      </p:cViewPr>
      <p:guideLst>
        <p:guide orient="horz" pos="1056"/>
        <p:guide pos="2880"/>
      </p:guideLst>
    </p:cSldViewPr>
  </p:slideViewPr>
  <p:outlineViewPr>
    <p:cViewPr>
      <p:scale>
        <a:sx n="33" d="100"/>
        <a:sy n="33" d="100"/>
      </p:scale>
      <p:origin x="0" y="14216"/>
    </p:cViewPr>
  </p:outlineViewPr>
  <p:notesTextViewPr>
    <p:cViewPr>
      <p:scale>
        <a:sx n="200" d="100"/>
        <a:sy n="2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1" Type="http://schemas.openxmlformats.org/officeDocument/2006/relationships/image" Target="../media/image30.emf"/><Relationship Id="rId2"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253D6A-5627-BF44-9CAD-B86BEE129E21}" type="datetimeFigureOut">
              <a:rPr lang="en-US" smtClean="0"/>
              <a:pPr/>
              <a:t>12/9/10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C4C7F5-D946-CB43-A92C-91768EC921D4}" type="slidenum">
              <a:rPr lang="en-US" smtClean="0"/>
              <a:pPr/>
              <a:t>‹#›</a:t>
            </a:fld>
            <a:endParaRPr lang="en-US"/>
          </a:p>
        </p:txBody>
      </p:sp>
    </p:spTree>
    <p:extLst>
      <p:ext uri="{BB962C8B-B14F-4D97-AF65-F5344CB8AC3E}">
        <p14:creationId xmlns:p14="http://schemas.microsoft.com/office/powerpoint/2010/main" val="247615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CC1586-5DF1-5445-B7E3-B7397490DD96}" type="datetimeFigureOut">
              <a:rPr lang="en-US" smtClean="0"/>
              <a:pPr/>
              <a:t>12/9/10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BF04EF-D5D4-1240-9BA7-6DA9BC1548C3}" type="slidenum">
              <a:rPr lang="en-US" smtClean="0"/>
              <a:pPr/>
              <a:t>‹#›</a:t>
            </a:fld>
            <a:endParaRPr lang="en-US"/>
          </a:p>
        </p:txBody>
      </p:sp>
    </p:spTree>
    <p:extLst>
      <p:ext uri="{BB962C8B-B14F-4D97-AF65-F5344CB8AC3E}">
        <p14:creationId xmlns:p14="http://schemas.microsoft.com/office/powerpoint/2010/main" val="3325299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a world that is increasingly</a:t>
            </a:r>
            <a:r>
              <a:rPr lang="en-US" b="0" baseline="0" dirty="0" smtClean="0"/>
              <a:t> interconnected, human-modified, and complex, decision makers face problems of unprecedented complexity. For example, how do we meet growing needs for energy while also reducing emissions; how to prepare for natural disasters; </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Computer models have emerged as an important tool for understanding such problems.</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They can help us understand interrelationships among entities in complex systems of systems.</a:t>
            </a:r>
            <a:endParaRPr lang="en-US" b="0" dirty="0" smtClean="0"/>
          </a:p>
          <a:p>
            <a:endParaRPr lang="en-US" b="1" dirty="0" smtClean="0"/>
          </a:p>
          <a:p>
            <a:r>
              <a:rPr lang="en-US" b="1" dirty="0" smtClean="0"/>
              <a:t>Abstract:</a:t>
            </a:r>
          </a:p>
          <a:p>
            <a:r>
              <a:rPr lang="en-US" dirty="0" smtClean="0"/>
              <a:t>In an increasingly interconnected and human-modified world, decision makers face problems of unprecedented complexity. For example, world energy demand is projected to grow by a factor of four over the next century. During that same period, greenhouse gas emissions must be drastically curtailed if we are to avoid major economic and environmental damage from climate change. We will also have to adapt to climate change that is not avoided. Governments, companies, and individuals face what will be, in aggregate, multi-trillion-dollar decisions.</a:t>
            </a:r>
          </a:p>
          <a:p>
            <a:endParaRPr lang="en-US" dirty="0" smtClean="0"/>
          </a:p>
          <a:p>
            <a:r>
              <a:rPr lang="en-US" dirty="0" smtClean="0"/>
              <a:t>These and other questions (e.g., relating to food security and epidemic response) are challenging because they depend on interactions within and between physical and human systems that are not well understood. Furthermore, we need to understand these systems and their interactions during a time of rapid change that is likely to lead us to states for which we have limited or no experience. In these contexts, human intuition is suspect. Thus, computer models are used increasingly to both study possible futures and identify decision strategies that are robust to the often large uncertainties.</a:t>
            </a:r>
          </a:p>
          <a:p>
            <a:endParaRPr lang="en-US" dirty="0" smtClean="0"/>
          </a:p>
          <a:p>
            <a:r>
              <a:rPr lang="en-US" dirty="0" smtClean="0"/>
              <a:t>The growing importance of computer models raises many challenging issues for scientists, engineers, decision makers, and ultimately the public at large. If decisions are to be based (at least in part) on model output, we must be concerned that the computer codes that implement numerical models are correct; that the assumptions that underpin models are communicated clearly; that models are carefully validated; and that the conclusions claimed on the basis of model output do not exceed the information content of that output. Similar concerns apply to the data on which models are based. Given the considerable public interest in these issues, we should demand the most transparent evaluation process possible.</a:t>
            </a:r>
          </a:p>
          <a:p>
            <a:endParaRPr lang="en-US" dirty="0" smtClean="0"/>
          </a:p>
          <a:p>
            <a:r>
              <a:rPr lang="en-US" dirty="0" smtClean="0"/>
              <a:t>I argue that these considerations motivate a strong open source policy for the modeling of issues of broad societal importance. Our goal should be that every piece of data used in decision making, every line of code used for data analysis and simulation, and all model output should be broadly accessible. Furthermore, the organization of this code and data should be such that any interested party can easily modify code to evaluate the implications of alternative assumptions or model formulations, to integrate additional data, or to generate new derived data products. Such a policy will, I believe, tend to increase the quality of decision making and, by enhancing transparency, also increase confidence in decision making.</a:t>
            </a:r>
          </a:p>
          <a:p>
            <a:endParaRPr lang="en-US" dirty="0" smtClean="0"/>
          </a:p>
          <a:p>
            <a:r>
              <a:rPr lang="en-US" dirty="0" smtClean="0"/>
              <a:t>I discuss the practical implications of such a policy, illustrating my discussion with examples from the climate, economics, and integrated assessment communities. I also introduce the use of open source modeling with the University of Chicago's new Center on Robust Decision making for Climate and Energy Policy (RDCEP), recently funded by the US National Science Foundation.</a:t>
            </a:r>
          </a:p>
        </p:txBody>
      </p:sp>
      <p:sp>
        <p:nvSpPr>
          <p:cNvPr id="4" name="Slide Number Placeholder 3"/>
          <p:cNvSpPr>
            <a:spLocks noGrp="1"/>
          </p:cNvSpPr>
          <p:nvPr>
            <p:ph type="sldNum" sz="quarter" idx="10"/>
          </p:nvPr>
        </p:nvSpPr>
        <p:spPr/>
        <p:txBody>
          <a:bodyPr/>
          <a:lstStyle/>
          <a:p>
            <a:fld id="{74BF04EF-D5D4-1240-9BA7-6DA9BC1548C3}" type="slidenum">
              <a:rPr lang="en-US" smtClean="0"/>
              <a:pPr/>
              <a:t>1</a:t>
            </a:fld>
            <a:endParaRPr lang="en-US"/>
          </a:p>
        </p:txBody>
      </p:sp>
    </p:spTree>
    <p:extLst>
      <p:ext uri="{BB962C8B-B14F-4D97-AF65-F5344CB8AC3E}">
        <p14:creationId xmlns:p14="http://schemas.microsoft.com/office/powerpoint/2010/main" val="424009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D12D-B8F6-BF41-97E7-637464F9E424}" type="slidenum">
              <a:rPr lang="en-US"/>
              <a:pPr/>
              <a:t>10</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r>
              <a:rPr lang="en-US" dirty="0" smtClean="0"/>
              <a:t>But looking at source code is difficult!! UNSW</a:t>
            </a:r>
            <a:r>
              <a:rPr lang="en-US" baseline="0" dirty="0" smtClean="0"/>
              <a:t> researchers …</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D12D-B8F6-BF41-97E7-637464F9E424}" type="slidenum">
              <a:rPr lang="en-US"/>
              <a:pPr/>
              <a:t>11</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D12D-B8F6-BF41-97E7-637464F9E424}" type="slidenum">
              <a:rPr lang="en-US"/>
              <a:pPr/>
              <a:t>12</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D12D-B8F6-BF41-97E7-637464F9E424}" type="slidenum">
              <a:rPr lang="en-US"/>
              <a:pPr/>
              <a:t>13</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D12D-B8F6-BF41-97E7-637464F9E424}" type="slidenum">
              <a:rPr lang="en-US"/>
              <a:pPr/>
              <a:t>14</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819" name="Rectangle 3"/>
          <p:cNvSpPr>
            <a:spLocks noGrp="1" noChangeArrowheads="1"/>
          </p:cNvSpPr>
          <p:nvPr>
            <p:ph type="body" idx="1"/>
          </p:nvPr>
        </p:nvSpPr>
        <p:spPr/>
        <p:txBody>
          <a:bodyPr/>
          <a:lstStyle/>
          <a:p>
            <a:r>
              <a:rPr lang="en-US" dirty="0" smtClean="0"/>
              <a:t>So:</a:t>
            </a:r>
            <a:r>
              <a:rPr lang="en-US" baseline="0" dirty="0" smtClean="0"/>
              <a:t> Models that are providing advice on arguably the most important problem facing humanity today—models that are all funded by governments—are for the most part not accessible.</a:t>
            </a:r>
          </a:p>
          <a:p>
            <a:r>
              <a:rPr lang="en-US" baseline="0" dirty="0" smtClean="0"/>
              <a:t>Many reasons given: Expensive to change. Open to abuse. Rent seeking. Embarrassment?</a:t>
            </a:r>
          </a:p>
          <a:p>
            <a:r>
              <a:rPr lang="en-US" dirty="0" smtClean="0"/>
              <a:t>Many</a:t>
            </a:r>
            <a:r>
              <a:rPr lang="en-US" baseline="0" dirty="0" smtClean="0"/>
              <a:t> stronger reason for making open source:</a:t>
            </a:r>
          </a:p>
          <a:p>
            <a:r>
              <a:rPr lang="en-US" baseline="0" dirty="0" smtClean="0"/>
              <a:t>  -- Permits more extensive comparisons among models</a:t>
            </a:r>
          </a:p>
          <a:p>
            <a:r>
              <a:rPr lang="en-US" baseline="0" dirty="0" smtClean="0"/>
              <a:t>  -- Many eyes provide opportunities to improve models</a:t>
            </a:r>
          </a:p>
          <a:p>
            <a:r>
              <a:rPr lang="en-US" baseline="0" dirty="0" smtClean="0"/>
              <a:t>  -- Increases confidence in outputs: transparency is good.</a:t>
            </a:r>
          </a:p>
          <a:p>
            <a:r>
              <a:rPr lang="en-US" baseline="0" dirty="0" smtClean="0"/>
              <a:t>All climate models should be open. We probably don’t need so many models.</a:t>
            </a:r>
          </a:p>
          <a:p>
            <a:r>
              <a:rPr lang="en-US" baseline="0" dirty="0" smtClean="0"/>
              <a:t>What do mean by “open”? Accessible, understandable, extensible/modifiable. Not just legal but also software engineering.</a:t>
            </a:r>
          </a:p>
          <a:p>
            <a:r>
              <a:rPr lang="en-US" baseline="0" dirty="0" smtClean="0"/>
              <a:t>What should be “open”? Everything required to construct, run, and evaluate models. Data. Data calibration routines. Models. </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ＭＳ Ｐゴシック" charset="0"/>
                <a:cs typeface="ＭＳ Ｐゴシック" charset="0"/>
              </a:rPr>
              <a:t>So let’s look at the biggest mess of them all:</a:t>
            </a:r>
            <a:r>
              <a:rPr lang="en-US" baseline="0" dirty="0" smtClean="0">
                <a:latin typeface="Calibri" charset="0"/>
                <a:ea typeface="ＭＳ Ｐゴシック" charset="0"/>
                <a:cs typeface="ＭＳ Ｐゴシック" charset="0"/>
              </a:rPr>
              <a:t> human responses to climate change.</a:t>
            </a:r>
          </a:p>
          <a:p>
            <a:pPr eaLnBrk="1" hangingPunct="1">
              <a:spcBef>
                <a:spcPct val="0"/>
              </a:spcBef>
            </a:pPr>
            <a:r>
              <a:rPr lang="en-US" baseline="0" dirty="0" smtClean="0">
                <a:latin typeface="Calibri" charset="0"/>
                <a:ea typeface="ＭＳ Ｐゴシック" charset="0"/>
                <a:cs typeface="ＭＳ Ｐゴシック" charset="0"/>
              </a:rPr>
              <a:t>Extremely complex system of systems. </a:t>
            </a:r>
          </a:p>
          <a:p>
            <a:pPr eaLnBrk="1" hangingPunct="1">
              <a:spcBef>
                <a:spcPct val="0"/>
              </a:spcBef>
            </a:pPr>
            <a:endParaRPr lang="en-US" dirty="0">
              <a:latin typeface="Calibri" charset="0"/>
              <a:ea typeface="ＭＳ Ｐゴシック" charset="0"/>
              <a:cs typeface="ＭＳ Ｐゴシック" charset="0"/>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FA3DD4-3C16-314D-9D02-97FA1854BDB1}" type="slidenum">
              <a:rPr lang="en-US" sz="1200">
                <a:latin typeface="Calibri" charset="0"/>
              </a:rPr>
              <a:pPr eaLnBrk="1" hangingPunct="1"/>
              <a:t>17</a:t>
            </a:fld>
            <a:endParaRPr lang="en-US" sz="12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Economic</a:t>
            </a:r>
            <a:r>
              <a:rPr lang="en-US" baseline="0" dirty="0" smtClean="0"/>
              <a:t> models also solve a set of equations. Here: a subset of equations used in DICE, a simple model developed by Bill </a:t>
            </a:r>
            <a:r>
              <a:rPr lang="en-US" baseline="0" dirty="0" err="1" smtClean="0"/>
              <a:t>Nordhaus</a:t>
            </a:r>
            <a:r>
              <a:rPr lang="en-US" baseline="0" dirty="0" smtClean="0"/>
              <a:t>.</a:t>
            </a:r>
          </a:p>
          <a:p>
            <a:r>
              <a:rPr lang="en-US" baseline="0" dirty="0" smtClean="0"/>
              <a:t>Economic models typically solve an optimization problem, e.g., as here—maximize utility--subject to constraints: e.g., production matches consumption, and technological improvement cannot violate laws of thermodynamics.</a:t>
            </a:r>
          </a:p>
          <a:p>
            <a:r>
              <a:rPr lang="en-US" baseline="0" dirty="0" smtClean="0"/>
              <a:t>Coupling occurs via terms such as temperature that may be obtained from earth system model.</a:t>
            </a:r>
          </a:p>
          <a:p>
            <a:r>
              <a:rPr lang="en-US" baseline="0" dirty="0" smtClean="0"/>
              <a:t>Coupling is complicated by the fact that human behavior can be effected by expectations concerning the future—so the very act of modeling may effect the future—results in optimization over time. </a:t>
            </a:r>
          </a:p>
          <a:p>
            <a:r>
              <a:rPr lang="en-US" baseline="0" dirty="0" smtClean="0"/>
              <a:t>DICE model is interesting because it is open. And incredibly simplistic. Yet influential because open.</a:t>
            </a:r>
          </a:p>
        </p:txBody>
      </p:sp>
      <p:sp>
        <p:nvSpPr>
          <p:cNvPr id="4" name="Slide Number Placeholder 3"/>
          <p:cNvSpPr>
            <a:spLocks noGrp="1"/>
          </p:cNvSpPr>
          <p:nvPr>
            <p:ph type="sldNum" sz="quarter" idx="10"/>
          </p:nvPr>
        </p:nvSpPr>
        <p:spPr/>
        <p:txBody>
          <a:bodyPr/>
          <a:lstStyle/>
          <a:p>
            <a:pPr>
              <a:defRPr/>
            </a:pPr>
            <a:fld id="{BACB90E4-7C5E-444D-B9E5-1ABA8D15283D}" type="slidenum">
              <a:rPr lang="en-US" smtClean="0"/>
              <a:pPr>
                <a:defRPr/>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lgn="l" eaLnBrk="1" hangingPunct="1"/>
            <a:endParaRPr lang="en-US" dirty="0" smtClean="0">
              <a:solidFill>
                <a:srgbClr val="FFFFFF"/>
              </a:solidFill>
            </a:endParaRPr>
          </a:p>
          <a:p>
            <a:pPr algn="l" eaLnBrk="1" hangingPunct="1"/>
            <a:r>
              <a:rPr lang="en-US" dirty="0" smtClean="0">
                <a:solidFill>
                  <a:srgbClr val="FFFFFF"/>
                </a:solidFill>
              </a:rPr>
              <a:t>Today</a:t>
            </a:r>
            <a:r>
              <a:rPr lang="ja-JP" altLang="en-US" dirty="0" smtClean="0">
                <a:solidFill>
                  <a:srgbClr val="FFFFFF"/>
                </a:solidFill>
              </a:rPr>
              <a:t>’</a:t>
            </a:r>
            <a:r>
              <a:rPr lang="en-US" dirty="0" smtClean="0">
                <a:solidFill>
                  <a:srgbClr val="FFFFFF"/>
                </a:solidFill>
              </a:rPr>
              <a:t>s climate models provide</a:t>
            </a:r>
            <a:r>
              <a:rPr lang="en-US" baseline="0" dirty="0" smtClean="0">
                <a:solidFill>
                  <a:srgbClr val="FFFFFF"/>
                </a:solidFill>
              </a:rPr>
              <a:t> </a:t>
            </a:r>
            <a:r>
              <a:rPr lang="en-US" dirty="0" smtClean="0">
                <a:solidFill>
                  <a:srgbClr val="FFFFFF"/>
                </a:solidFill>
              </a:rPr>
              <a:t>significant detail, partitioning</a:t>
            </a:r>
            <a:r>
              <a:rPr lang="en-US" baseline="0" dirty="0" smtClean="0">
                <a:solidFill>
                  <a:srgbClr val="FFFFFF"/>
                </a:solidFill>
              </a:rPr>
              <a:t> </a:t>
            </a:r>
            <a:r>
              <a:rPr lang="en-US" dirty="0" smtClean="0">
                <a:solidFill>
                  <a:srgbClr val="FFFFFF"/>
                </a:solidFill>
              </a:rPr>
              <a:t>the globe into 10,000 or more</a:t>
            </a:r>
          </a:p>
          <a:p>
            <a:pPr algn="l" eaLnBrk="1" hangingPunct="1"/>
            <a:r>
              <a:rPr lang="en-US" dirty="0" smtClean="0">
                <a:solidFill>
                  <a:srgbClr val="FFFFFF"/>
                </a:solidFill>
              </a:rPr>
              <a:t>grid cells, and are run on supercomputers.</a:t>
            </a: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9FBA2F-D02F-6842-A3D7-2A2580834287}" type="slidenum">
              <a:rPr lang="en-US" sz="1200">
                <a:latin typeface="Calibri" charset="0"/>
              </a:rPr>
              <a:pPr eaLnBrk="1" hangingPunct="1"/>
              <a:t>19</a:t>
            </a:fld>
            <a:endParaRPr lang="en-US" sz="12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lgn="l"/>
            <a:r>
              <a:rPr lang="en-US" sz="1200" dirty="0" err="1" smtClean="0">
                <a:latin typeface="Calibri" charset="0"/>
              </a:rPr>
              <a:t>Nordhaus</a:t>
            </a:r>
            <a:r>
              <a:rPr lang="en-US" sz="1200" baseline="0" dirty="0" smtClean="0">
                <a:latin typeface="Calibri" charset="0"/>
              </a:rPr>
              <a:t> model has XX regions.</a:t>
            </a:r>
            <a:endParaRPr lang="en-US" sz="1200" dirty="0" smtClean="0">
              <a:latin typeface="Calibri" charset="0"/>
            </a:endParaRPr>
          </a:p>
          <a:p>
            <a:pPr algn="l"/>
            <a:r>
              <a:rPr lang="en-US" sz="1200" dirty="0" smtClean="0">
                <a:latin typeface="Calibri" charset="0"/>
              </a:rPr>
              <a:t>Here we show</a:t>
            </a:r>
            <a:r>
              <a:rPr lang="en-US" sz="1200" baseline="0" dirty="0" smtClean="0">
                <a:latin typeface="Calibri" charset="0"/>
              </a:rPr>
              <a:t> a model with </a:t>
            </a:r>
            <a:r>
              <a:rPr lang="en-US" sz="1200" dirty="0" smtClean="0">
                <a:latin typeface="Calibri" charset="0"/>
              </a:rPr>
              <a:t>12 regions, runs</a:t>
            </a:r>
            <a:r>
              <a:rPr lang="en-US" sz="1200" baseline="0" dirty="0" smtClean="0">
                <a:latin typeface="Calibri" charset="0"/>
              </a:rPr>
              <a:t> </a:t>
            </a:r>
            <a:r>
              <a:rPr lang="en-US" sz="1200" dirty="0" smtClean="0">
                <a:latin typeface="Calibri" charset="0"/>
              </a:rPr>
              <a:t>on a contemporary workstation</a:t>
            </a:r>
          </a:p>
          <a:p>
            <a:pPr eaLnBrk="1" hangingPunct="1">
              <a:spcBef>
                <a:spcPct val="0"/>
              </a:spcBef>
            </a:pPr>
            <a:r>
              <a:rPr lang="en-US" dirty="0" smtClean="0">
                <a:latin typeface="Calibri" charset="0"/>
                <a:ea typeface="ＭＳ Ｐゴシック" charset="0"/>
                <a:cs typeface="ＭＳ Ｐゴシック" charset="0"/>
              </a:rPr>
              <a:t>Economic modeling lags significantly.</a:t>
            </a:r>
          </a:p>
          <a:p>
            <a:pPr eaLnBrk="1" hangingPunct="1">
              <a:spcBef>
                <a:spcPct val="0"/>
              </a:spcBef>
            </a:pPr>
            <a:r>
              <a:rPr lang="en-US" dirty="0" smtClean="0">
                <a:latin typeface="Calibri" charset="0"/>
                <a:ea typeface="ＭＳ Ｐゴシック" charset="0"/>
                <a:cs typeface="ＭＳ Ｐゴシック" charset="0"/>
              </a:rPr>
              <a:t>Australia and Canada are treated as one region.</a:t>
            </a:r>
          </a:p>
          <a:p>
            <a:pPr eaLnBrk="1" hangingPunct="1">
              <a:spcBef>
                <a:spcPct val="0"/>
              </a:spcBef>
            </a:pPr>
            <a:endParaRPr lang="en-US" dirty="0">
              <a:latin typeface="Calibri" charset="0"/>
              <a:ea typeface="ＭＳ Ｐゴシック" charset="0"/>
              <a:cs typeface="ＭＳ Ｐゴシック" charset="0"/>
            </a:endParaRP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DF9380-8001-7349-A2B5-8DC4020FF42C}" type="slidenum">
              <a:rPr lang="en-US" sz="1200">
                <a:latin typeface="Calibri" charset="0"/>
              </a:rPr>
              <a:pPr eaLnBrk="1" hangingPunct="1"/>
              <a:t>20</a:t>
            </a:fld>
            <a:endParaRPr lang="en-US" sz="12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ACB90E4-7C5E-444D-B9E5-1ABA8D15283D}" type="slidenum">
              <a:rPr lang="en-US" smtClean="0"/>
              <a:pPr>
                <a:defRPr/>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earthquake hazard maps, which are constructed by integrating information from many different sources to estimate the chance of severe ground movement.</a:t>
            </a:r>
            <a:endParaRPr lang="en-US" dirty="0"/>
          </a:p>
        </p:txBody>
      </p:sp>
      <p:sp>
        <p:nvSpPr>
          <p:cNvPr id="4" name="Slide Number Placeholder 3"/>
          <p:cNvSpPr>
            <a:spLocks noGrp="1"/>
          </p:cNvSpPr>
          <p:nvPr>
            <p:ph type="sldNum" sz="quarter" idx="10"/>
          </p:nvPr>
        </p:nvSpPr>
        <p:spPr/>
        <p:txBody>
          <a:bodyPr/>
          <a:lstStyle/>
          <a:p>
            <a:fld id="{74BF04EF-D5D4-1240-9BA7-6DA9BC1548C3}" type="slidenum">
              <a:rPr lang="en-US" smtClean="0"/>
              <a:pPr/>
              <a:t>2</a:t>
            </a:fld>
            <a:endParaRPr lang="en-US"/>
          </a:p>
        </p:txBody>
      </p:sp>
    </p:spTree>
    <p:extLst>
      <p:ext uri="{BB962C8B-B14F-4D97-AF65-F5344CB8AC3E}">
        <p14:creationId xmlns:p14="http://schemas.microsoft.com/office/powerpoint/2010/main" val="547972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do we notice about this account of work by very distinguished scientists</a:t>
            </a:r>
          </a:p>
          <a:p>
            <a:r>
              <a:rPr lang="en-US" baseline="0" dirty="0" smtClean="0"/>
              <a:t> -- One observation is the use of a single number, rather than a range (no uncertainty)</a:t>
            </a:r>
          </a:p>
          <a:p>
            <a:r>
              <a:rPr lang="en-US" baseline="0" dirty="0" smtClean="0"/>
              <a:t> -- What is shocking is that this study, of enormous policy import, is based on a closed code</a:t>
            </a:r>
          </a:p>
          <a:p>
            <a:r>
              <a:rPr lang="en-US" baseline="0" dirty="0" smtClean="0"/>
              <a:t> -- No reproducibility. No ability to check. Limited credibility. </a:t>
            </a:r>
          </a:p>
          <a:p>
            <a:r>
              <a:rPr lang="en-US" baseline="0" dirty="0" smtClean="0"/>
              <a:t> -- Also, substantial barriers to entry </a:t>
            </a:r>
            <a:endParaRPr lang="en-US" dirty="0"/>
          </a:p>
        </p:txBody>
      </p:sp>
      <p:sp>
        <p:nvSpPr>
          <p:cNvPr id="4" name="Slide Number Placeholder 3"/>
          <p:cNvSpPr>
            <a:spLocks noGrp="1"/>
          </p:cNvSpPr>
          <p:nvPr>
            <p:ph type="sldNum" sz="quarter" idx="10"/>
          </p:nvPr>
        </p:nvSpPr>
        <p:spPr/>
        <p:txBody>
          <a:bodyPr/>
          <a:lstStyle/>
          <a:p>
            <a:pPr>
              <a:defRPr/>
            </a:pPr>
            <a:fld id="{BACB90E4-7C5E-444D-B9E5-1ABA8D15283D}" type="slidenum">
              <a:rPr lang="en-US" smtClean="0"/>
              <a:pPr>
                <a:defRPr/>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US" dirty="0" smtClean="0">
                <a:solidFill>
                  <a:srgbClr val="800000"/>
                </a:solidFill>
                <a:latin typeface="+mn-lt"/>
                <a:ea typeface="+mn-ea"/>
                <a:cs typeface="+mn-cs"/>
              </a:rPr>
              <a:t>Reminder: Waxman-Markey was</a:t>
            </a:r>
            <a:r>
              <a:rPr lang="en-US" baseline="0" dirty="0" smtClean="0">
                <a:solidFill>
                  <a:srgbClr val="800000"/>
                </a:solidFill>
                <a:latin typeface="+mn-lt"/>
                <a:ea typeface="+mn-ea"/>
                <a:cs typeface="+mn-cs"/>
              </a:rPr>
              <a:t> …</a:t>
            </a:r>
            <a:endParaRPr lang="en-US" dirty="0" smtClean="0">
              <a:solidFill>
                <a:srgbClr val="800000"/>
              </a:solidFill>
              <a:latin typeface="+mn-lt"/>
              <a:ea typeface="+mn-ea"/>
              <a:cs typeface="+mn-cs"/>
            </a:endParaRPr>
          </a:p>
          <a:p>
            <a:pPr marL="0" marR="0" indent="0" algn="l" defTabSz="457200" rtl="0" eaLnBrk="1" fontAlgn="auto" latinLnBrk="0" hangingPunct="1">
              <a:lnSpc>
                <a:spcPct val="100000"/>
              </a:lnSpc>
              <a:spcBef>
                <a:spcPct val="0"/>
              </a:spcBef>
              <a:spcAft>
                <a:spcPts val="0"/>
              </a:spcAft>
              <a:buClrTx/>
              <a:buSzTx/>
              <a:buFontTx/>
              <a:buNone/>
              <a:tabLst/>
              <a:defRPr/>
            </a:pPr>
            <a:r>
              <a:rPr lang="en-US" dirty="0" smtClean="0">
                <a:solidFill>
                  <a:srgbClr val="800000"/>
                </a:solidFill>
                <a:latin typeface="+mn-lt"/>
                <a:ea typeface="+mn-ea"/>
                <a:cs typeface="+mn-cs"/>
              </a:rPr>
              <a:t>What’s the</a:t>
            </a:r>
            <a:r>
              <a:rPr lang="en-US" baseline="0" dirty="0" smtClean="0">
                <a:solidFill>
                  <a:srgbClr val="800000"/>
                </a:solidFill>
                <a:latin typeface="+mn-lt"/>
                <a:ea typeface="+mn-ea"/>
                <a:cs typeface="+mn-cs"/>
              </a:rPr>
              <a:t> state of the art here?</a:t>
            </a:r>
          </a:p>
          <a:p>
            <a:pPr marL="0" marR="0" indent="0" algn="l" defTabSz="457200" rtl="0" eaLnBrk="1" fontAlgn="auto" latinLnBrk="0" hangingPunct="1">
              <a:lnSpc>
                <a:spcPct val="100000"/>
              </a:lnSpc>
              <a:spcBef>
                <a:spcPct val="0"/>
              </a:spcBef>
              <a:spcAft>
                <a:spcPts val="0"/>
              </a:spcAft>
              <a:buClrTx/>
              <a:buSzTx/>
              <a:buFontTx/>
              <a:buNone/>
              <a:tabLst/>
              <a:defRPr/>
            </a:pPr>
            <a:r>
              <a:rPr lang="en-US" dirty="0" smtClean="0">
                <a:latin typeface="Calibri" charset="0"/>
                <a:ea typeface="ＭＳ Ｐゴシック" charset="0"/>
                <a:cs typeface="ＭＳ Ｐゴシック" charset="0"/>
              </a:rPr>
              <a:t>Incredibly simplistic models.</a:t>
            </a:r>
          </a:p>
          <a:p>
            <a:pPr marL="0" marR="0" indent="0" algn="l" defTabSz="457200" rtl="0" eaLnBrk="1" fontAlgn="auto" latinLnBrk="0" hangingPunct="1">
              <a:lnSpc>
                <a:spcPct val="100000"/>
              </a:lnSpc>
              <a:spcBef>
                <a:spcPct val="0"/>
              </a:spcBef>
              <a:spcAft>
                <a:spcPts val="0"/>
              </a:spcAft>
              <a:buClrTx/>
              <a:buSzTx/>
              <a:buFontTx/>
              <a:buNone/>
              <a:tabLst/>
              <a:defRPr/>
            </a:pPr>
            <a:r>
              <a:rPr lang="en-US" sz="1200" dirty="0" smtClean="0">
                <a:solidFill>
                  <a:schemeClr val="bg1"/>
                </a:solidFill>
              </a:rPr>
              <a:t>None has accessible</a:t>
            </a:r>
            <a:r>
              <a:rPr lang="en-US" sz="1200" baseline="0" dirty="0" smtClean="0">
                <a:solidFill>
                  <a:schemeClr val="bg1"/>
                </a:solidFill>
              </a:rPr>
              <a:t> </a:t>
            </a:r>
            <a:r>
              <a:rPr lang="en-US" sz="1200" dirty="0" smtClean="0">
                <a:solidFill>
                  <a:schemeClr val="bg1"/>
                </a:solidFill>
              </a:rPr>
              <a:t>code or up-to-date</a:t>
            </a:r>
            <a:r>
              <a:rPr lang="en-US" sz="1200" baseline="0" dirty="0" smtClean="0">
                <a:solidFill>
                  <a:schemeClr val="bg1"/>
                </a:solidFill>
              </a:rPr>
              <a:t> </a:t>
            </a:r>
            <a:r>
              <a:rPr lang="en-US" sz="1200" dirty="0" smtClean="0">
                <a:solidFill>
                  <a:schemeClr val="bg1"/>
                </a:solidFill>
              </a:rPr>
              <a:t>documentation</a:t>
            </a:r>
            <a:endParaRPr lang="en-US" dirty="0" smtClean="0">
              <a:latin typeface="Calibri" charset="0"/>
              <a:ea typeface="ＭＳ Ｐゴシック" charset="0"/>
              <a:cs typeface="ＭＳ Ｐゴシック" charset="0"/>
            </a:endParaRPr>
          </a:p>
          <a:p>
            <a:pPr marL="0" marR="0" indent="0" algn="l" defTabSz="457200" rtl="0" eaLnBrk="1" fontAlgn="auto" latinLnBrk="0" hangingPunct="1">
              <a:lnSpc>
                <a:spcPct val="100000"/>
              </a:lnSpc>
              <a:spcBef>
                <a:spcPct val="0"/>
              </a:spcBef>
              <a:spcAft>
                <a:spcPts val="0"/>
              </a:spcAft>
              <a:buClrTx/>
              <a:buSzTx/>
              <a:buFontTx/>
              <a:buNone/>
              <a:tabLst/>
              <a:defRPr/>
            </a:pPr>
            <a:r>
              <a:rPr lang="en-US" sz="1200" dirty="0" smtClean="0">
                <a:solidFill>
                  <a:schemeClr val="bg1"/>
                </a:solidFill>
              </a:rPr>
              <a:t>No third party can easily replicate, study, or extend the EPA analysis</a:t>
            </a:r>
          </a:p>
          <a:p>
            <a:pPr marL="0" marR="0" indent="0" algn="l" defTabSz="457200" rtl="0" eaLnBrk="1" fontAlgn="auto" latinLnBrk="0" hangingPunct="1">
              <a:lnSpc>
                <a:spcPct val="100000"/>
              </a:lnSpc>
              <a:spcBef>
                <a:spcPct val="0"/>
              </a:spcBef>
              <a:spcAft>
                <a:spcPts val="0"/>
              </a:spcAft>
              <a:buClrTx/>
              <a:buSzTx/>
              <a:buFontTx/>
              <a:buNone/>
              <a:tabLst/>
              <a:defRPr/>
            </a:pPr>
            <a:endParaRPr lang="en-US" dirty="0">
              <a:latin typeface="Calibri" charset="0"/>
              <a:ea typeface="ＭＳ Ｐゴシック" charset="0"/>
              <a:cs typeface="ＭＳ Ｐゴシック" charset="0"/>
            </a:endParaRP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21E94B-F307-6F43-9840-D9FA5C54C382}" type="slidenum">
              <a:rPr lang="en-US" sz="1200">
                <a:latin typeface="Calibri" charset="0"/>
              </a:rPr>
              <a:pPr eaLnBrk="1" hangingPunct="1"/>
              <a:t>23</a:t>
            </a:fld>
            <a:endParaRPr lang="en-US" sz="12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RDCEP—NSF</a:t>
            </a:r>
            <a:r>
              <a:rPr lang="en-US" baseline="0" dirty="0" smtClean="0"/>
              <a:t> Decision Making Under Uncertainty program.</a:t>
            </a:r>
          </a:p>
          <a:p>
            <a:r>
              <a:rPr lang="en-US" dirty="0" smtClean="0"/>
              <a:t>1) Improve fidelity</a:t>
            </a:r>
          </a:p>
          <a:p>
            <a:r>
              <a:rPr lang="en-US" dirty="0" smtClean="0"/>
              <a:t>2) Characterize</a:t>
            </a:r>
            <a:r>
              <a:rPr lang="en-US" baseline="0" dirty="0" smtClean="0"/>
              <a:t> uncertainty</a:t>
            </a:r>
          </a:p>
          <a:p>
            <a:r>
              <a:rPr lang="en-US" baseline="0" dirty="0" smtClean="0"/>
              <a:t>3) Help identify robust decision strategies</a:t>
            </a:r>
          </a:p>
          <a:p>
            <a:r>
              <a:rPr lang="en-US" dirty="0" smtClean="0"/>
              <a:t>4) Develop open framework and models</a:t>
            </a:r>
            <a:endParaRPr lang="en-US" dirty="0"/>
          </a:p>
        </p:txBody>
      </p:sp>
      <p:sp>
        <p:nvSpPr>
          <p:cNvPr id="4" name="Slide Number Placeholder 3"/>
          <p:cNvSpPr>
            <a:spLocks noGrp="1"/>
          </p:cNvSpPr>
          <p:nvPr>
            <p:ph type="sldNum" sz="quarter" idx="10"/>
          </p:nvPr>
        </p:nvSpPr>
        <p:spPr/>
        <p:txBody>
          <a:bodyPr/>
          <a:lstStyle/>
          <a:p>
            <a:fld id="{74BF04EF-D5D4-1240-9BA7-6DA9BC1548C3}" type="slidenum">
              <a:rPr lang="en-US" smtClean="0"/>
              <a:pPr/>
              <a:t>25</a:t>
            </a:fld>
            <a:endParaRPr lang="en-US"/>
          </a:p>
        </p:txBody>
      </p:sp>
    </p:spTree>
    <p:extLst>
      <p:ext uri="{BB962C8B-B14F-4D97-AF65-F5344CB8AC3E}">
        <p14:creationId xmlns:p14="http://schemas.microsoft.com/office/powerpoint/2010/main" val="1372634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few words about the basic model. Because of the different execution models of climate</a:t>
            </a:r>
            <a:r>
              <a:rPr lang="en-US" baseline="0" dirty="0" smtClean="0"/>
              <a:t> and human systems, we adopt a coupling model based on “emulators.”</a:t>
            </a:r>
            <a:endParaRPr lang="en-US" dirty="0"/>
          </a:p>
        </p:txBody>
      </p:sp>
      <p:sp>
        <p:nvSpPr>
          <p:cNvPr id="4" name="Slide Number Placeholder 3"/>
          <p:cNvSpPr>
            <a:spLocks noGrp="1"/>
          </p:cNvSpPr>
          <p:nvPr>
            <p:ph type="sldNum" sz="quarter" idx="10"/>
          </p:nvPr>
        </p:nvSpPr>
        <p:spPr/>
        <p:txBody>
          <a:bodyPr/>
          <a:lstStyle/>
          <a:p>
            <a:fld id="{74BF04EF-D5D4-1240-9BA7-6DA9BC1548C3}" type="slidenum">
              <a:rPr lang="en-US" smtClean="0"/>
              <a:pPr/>
              <a:t>27</a:t>
            </a:fld>
            <a:endParaRPr lang="en-US"/>
          </a:p>
        </p:txBody>
      </p:sp>
    </p:spTree>
    <p:extLst>
      <p:ext uri="{BB962C8B-B14F-4D97-AF65-F5344CB8AC3E}">
        <p14:creationId xmlns:p14="http://schemas.microsoft.com/office/powerpoint/2010/main" val="678468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ea typeface="ＭＳ Ｐゴシック" charset="0"/>
                <a:cs typeface="ＭＳ Ｐゴシック" charset="0"/>
              </a:rPr>
              <a:t>Let’s look at a very simplistic version of the </a:t>
            </a:r>
            <a:r>
              <a:rPr lang="en-US" baseline="0" dirty="0" smtClean="0">
                <a:latin typeface="Calibri" charset="0"/>
                <a:ea typeface="ＭＳ Ｐゴシック" charset="0"/>
                <a:cs typeface="ＭＳ Ｐゴシック" charset="0"/>
              </a:rPr>
              <a:t>economic model. </a:t>
            </a:r>
            <a:endParaRPr lang="en-US"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The producer seeks to meet demand</a:t>
            </a:r>
            <a:r>
              <a:rPr lang="en-US" baseline="0" dirty="0" smtClean="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while minimizing</a:t>
            </a:r>
            <a:r>
              <a:rPr lang="en-US" baseline="0" dirty="0" smtClean="0">
                <a:latin typeface="Calibri" charset="0"/>
                <a:ea typeface="ＭＳ Ｐゴシック" charset="0"/>
                <a:cs typeface="ＭＳ Ｐゴシック" charset="0"/>
              </a:rPr>
              <a:t> cost.</a:t>
            </a:r>
          </a:p>
          <a:p>
            <a:r>
              <a:rPr lang="en-US" baseline="0" dirty="0" smtClean="0">
                <a:latin typeface="Calibri" charset="0"/>
                <a:ea typeface="ＭＳ Ｐゴシック" charset="0"/>
                <a:cs typeface="ＭＳ Ｐゴシック" charset="0"/>
              </a:rPr>
              <a:t>As prices of inputs change, the producer can substitute among inputs, to an extent determine by elasticity of substitution parameters. These parameters are crucial aspects of the model, and a source of considerable uncertainty. They are determined by estimation from historical data.</a:t>
            </a:r>
            <a:endParaRPr lang="en-US" dirty="0">
              <a:latin typeface="Calibri" charset="0"/>
              <a:ea typeface="ＭＳ Ｐゴシック" charset="0"/>
              <a:cs typeface="ＭＳ Ｐゴシック" charset="0"/>
            </a:endParaRP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030A1D-FB7B-2F4A-B088-205D97BFEC22}" type="slidenum">
              <a:rPr lang="en-US" sz="1200">
                <a:latin typeface="Calibri" charset="0"/>
              </a:rPr>
              <a:pPr eaLnBrk="1" hangingPunct="1"/>
              <a:t>28</a:t>
            </a:fld>
            <a:endParaRPr lang="en-US" sz="12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ea typeface="ＭＳ Ｐゴシック" charset="0"/>
                <a:cs typeface="ＭＳ Ｐゴシック" charset="0"/>
              </a:rPr>
              <a:t>The consumer function is similar.</a:t>
            </a:r>
          </a:p>
          <a:p>
            <a:r>
              <a:rPr lang="en-US" dirty="0" smtClean="0">
                <a:latin typeface="Calibri" charset="0"/>
                <a:ea typeface="ＭＳ Ｐゴシック" charset="0"/>
                <a:cs typeface="ＭＳ Ｐゴシック" charset="0"/>
              </a:rPr>
              <a:t>The complementarity condition signified by ⊥ implies that one of the two inequalities in each expression must be saturated. That is, either supply equals demand and the price is nonnegative, or supply exceeds demand and the price is zero. In particular, a zero price means that the market for the good or factor collapses.</a:t>
            </a:r>
            <a:endParaRPr lang="en-US" dirty="0">
              <a:latin typeface="Calibri" charset="0"/>
              <a:ea typeface="ＭＳ Ｐゴシック" charset="0"/>
              <a:cs typeface="ＭＳ Ｐゴシック" charset="0"/>
            </a:endParaRP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030A1D-FB7B-2F4A-B088-205D97BFEC22}" type="slidenum">
              <a:rPr lang="en-US" sz="1200">
                <a:latin typeface="Calibri" charset="0"/>
              </a:rPr>
              <a:pPr eaLnBrk="1" hangingPunct="1"/>
              <a:t>29</a:t>
            </a:fld>
            <a:endParaRPr lang="en-US" sz="12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200" b="1" dirty="0" smtClean="0">
                <a:latin typeface="Calibri" charset="0"/>
                <a:ea typeface="ＭＳ Ｐゴシック" charset="0"/>
                <a:cs typeface="ＭＳ Ｐゴシック" charset="0"/>
              </a:rPr>
              <a:t>Calibrating</a:t>
            </a:r>
            <a:r>
              <a:rPr lang="en-US" sz="1200" b="1" baseline="0" dirty="0" smtClean="0">
                <a:latin typeface="Calibri" charset="0"/>
                <a:ea typeface="ＭＳ Ｐゴシック" charset="0"/>
                <a:cs typeface="ＭＳ Ｐゴシック" charset="0"/>
              </a:rPr>
              <a:t> the model to data</a:t>
            </a:r>
          </a:p>
          <a:p>
            <a:pPr>
              <a:spcBef>
                <a:spcPct val="0"/>
              </a:spcBef>
            </a:pPr>
            <a:r>
              <a:rPr lang="en-US" sz="1200" dirty="0" smtClean="0">
                <a:latin typeface="Calibri" charset="0"/>
                <a:ea typeface="ＭＳ Ｐゴシック" charset="0"/>
                <a:cs typeface="ＭＳ Ｐゴシック" charset="0"/>
              </a:rPr>
              <a:t>We use the GTAP I/O matrices to generate fully detailed social accounting matrices for 113 countries/regions</a:t>
            </a:r>
          </a:p>
          <a:p>
            <a:pPr>
              <a:spcBef>
                <a:spcPct val="0"/>
              </a:spcBef>
            </a:pPr>
            <a:r>
              <a:rPr lang="en-US" sz="1200" dirty="0" smtClean="0">
                <a:latin typeface="Calibri" charset="0"/>
                <a:ea typeface="ＭＳ Ｐゴシック" charset="0"/>
                <a:cs typeface="ＭＳ Ｐゴシック" charset="0"/>
              </a:rPr>
              <a:t>We are augmenting this dataset with detailed region specific data on renewable energy industries, biofuel industries, consumer classifications, labor endowment (skilled and unskilled), improved savings/investment data, … </a:t>
            </a:r>
          </a:p>
          <a:p>
            <a:pPr>
              <a:spcBef>
                <a:spcPct val="0"/>
              </a:spcBef>
            </a:pPr>
            <a:r>
              <a:rPr lang="en-US" sz="1200" dirty="0" smtClean="0">
                <a:latin typeface="Calibri" charset="0"/>
                <a:ea typeface="ＭＳ Ｐゴシック" charset="0"/>
                <a:cs typeface="ＭＳ Ｐゴシック" charset="0"/>
              </a:rPr>
              <a:t>We include parameterizations of other important dynamic drivers: natural resource extraction and depletion, energy efficiency, and labor productivity in the production functions </a:t>
            </a:r>
          </a:p>
          <a:p>
            <a:endParaRPr lang="en-US" dirty="0"/>
          </a:p>
        </p:txBody>
      </p:sp>
      <p:sp>
        <p:nvSpPr>
          <p:cNvPr id="4" name="Slide Number Placeholder 3"/>
          <p:cNvSpPr>
            <a:spLocks noGrp="1"/>
          </p:cNvSpPr>
          <p:nvPr>
            <p:ph type="sldNum" sz="quarter" idx="10"/>
          </p:nvPr>
        </p:nvSpPr>
        <p:spPr/>
        <p:txBody>
          <a:bodyPr/>
          <a:lstStyle/>
          <a:p>
            <a:fld id="{74BF04EF-D5D4-1240-9BA7-6DA9BC1548C3}" type="slidenum">
              <a:rPr lang="en-US" smtClean="0"/>
              <a:pPr/>
              <a:t>30</a:t>
            </a:fld>
            <a:endParaRPr lang="en-US"/>
          </a:p>
        </p:txBody>
      </p:sp>
    </p:spTree>
    <p:extLst>
      <p:ext uri="{BB962C8B-B14F-4D97-AF65-F5344CB8AC3E}">
        <p14:creationId xmlns:p14="http://schemas.microsoft.com/office/powerpoint/2010/main" val="665276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xfrm>
            <a:off x="304800" y="4343400"/>
            <a:ext cx="6096000" cy="4114800"/>
          </a:xfrm>
        </p:spPr>
        <p:txBody>
          <a:bodyPr wrap="square" numCol="1" anchor="t" anchorCtr="0" compatLnSpc="1">
            <a:prstTxWarp prst="textNoShape">
              <a:avLst/>
            </a:prstTxWarp>
            <a:normAutofit lnSpcReduction="10000"/>
          </a:bodyPr>
          <a:lstStyle/>
          <a:p>
            <a:pPr>
              <a:defRPr/>
            </a:pPr>
            <a:r>
              <a:rPr lang="en-US" sz="1400" dirty="0">
                <a:ea typeface="ＭＳ Ｐゴシック" charset="-128"/>
              </a:rPr>
              <a:t>Another key dynamic parameter which is also highly uncertain is the future availability of fossil resources around the globe. </a:t>
            </a:r>
          </a:p>
          <a:p>
            <a:pPr>
              <a:defRPr/>
            </a:pPr>
            <a:r>
              <a:rPr lang="en-US" sz="1400" dirty="0">
                <a:ea typeface="ＭＳ Ｐゴシック" charset="-128"/>
              </a:rPr>
              <a:t>Availability especially of liquid fuels from fossil sources is increasingly being called into question, with the general consensus now trending towards an assumption of a peaking global oil supply in the next 10-20 years. </a:t>
            </a:r>
          </a:p>
          <a:p>
            <a:pPr>
              <a:defRPr/>
            </a:pPr>
            <a:r>
              <a:rPr lang="en-US" sz="1400" dirty="0">
                <a:ea typeface="ＭＳ Ｐゴシック" charset="-128"/>
              </a:rPr>
              <a:t>We have developed a statistical model based on data from many sources which forecasts extraction curves country-by-country, with an integral constraint that enforces consistency with geologically estimated ultimately recoverable resources. </a:t>
            </a:r>
          </a:p>
          <a:p>
            <a:pPr>
              <a:defRPr/>
            </a:pPr>
            <a:endParaRPr lang="en-US" sz="1400" dirty="0">
              <a:ea typeface="ＭＳ Ｐゴシック" charset="-128"/>
            </a:endParaRPr>
          </a:p>
          <a:p>
            <a:pPr>
              <a:defRPr/>
            </a:pPr>
            <a:r>
              <a:rPr lang="en-US" sz="1400" dirty="0">
                <a:ea typeface="ＭＳ Ｐゴシック" charset="-128"/>
              </a:rPr>
              <a:t>This model indeed forecasts a global extraction peak around 2020 for crude oil. </a:t>
            </a:r>
          </a:p>
          <a:p>
            <a:pPr>
              <a:defRPr/>
            </a:pPr>
            <a:endParaRPr lang="en-US" sz="1400" dirty="0">
              <a:ea typeface="ＭＳ Ｐゴシック" charset="-128"/>
            </a:endParaRPr>
          </a:p>
          <a:p>
            <a:pPr>
              <a:defRPr/>
            </a:pPr>
            <a:r>
              <a:rPr lang="en-US" sz="1400" dirty="0">
                <a:ea typeface="ＭＳ Ｐゴシック" charset="-128"/>
              </a:rPr>
              <a:t>We can then do ensemble uncertainty studies with these forecasts by varying the reserve assumption over a reasonable range and producing a large family of extraction curves. </a:t>
            </a:r>
          </a:p>
        </p:txBody>
      </p:sp>
      <p:sp>
        <p:nvSpPr>
          <p:cNvPr id="39940" name="Slide Number Placeholder 3"/>
          <p:cNvSpPr>
            <a:spLocks noGrp="1"/>
          </p:cNvSpPr>
          <p:nvPr>
            <p:ph type="sldNum" sz="quarter" idx="5"/>
          </p:nvPr>
        </p:nvSpPr>
        <p:spPr bwMode="auto">
          <a:noFill/>
          <a:ln>
            <a:miter lim="800000"/>
            <a:headEnd/>
            <a:tailEnd/>
          </a:ln>
        </p:spPr>
        <p:txBody>
          <a:bodyPr/>
          <a:lstStyle/>
          <a:p>
            <a:fld id="{7DD4FF63-355E-460A-A8F8-6E70D95669A6}" type="slidenum">
              <a:rPr lang="en-US" smtClean="0"/>
              <a:pPr/>
              <a:t>31</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a:buFont typeface="Arial" pitchFamily="34" charset="0"/>
              <a:buNone/>
            </a:pPr>
            <a:r>
              <a:rPr lang="en-US" sz="1400" dirty="0" smtClean="0">
                <a:ea typeface="ＭＳ Ｐゴシック" charset="-128"/>
              </a:rPr>
              <a:t>Preliminary land use change results from large scale biofuel demand</a:t>
            </a:r>
          </a:p>
          <a:p>
            <a:pPr>
              <a:buFont typeface="Arial" pitchFamily="34" charset="0"/>
              <a:buNone/>
            </a:pPr>
            <a:r>
              <a:rPr lang="en-US" sz="1400" dirty="0" smtClean="0">
                <a:ea typeface="ＭＳ Ｐゴシック" charset="-128"/>
              </a:rPr>
              <a:t>We </a:t>
            </a:r>
            <a:r>
              <a:rPr lang="en-US" sz="1400" dirty="0">
                <a:ea typeface="ＭＳ Ｐゴシック" charset="-128"/>
              </a:rPr>
              <a:t>have completed prototypes of the PEEL dynamic downscaling model and are performing simulations now, so I don’t have a lot of science rich results to show you, but I do have some pretty pictures. </a:t>
            </a:r>
          </a:p>
        </p:txBody>
      </p:sp>
      <p:sp>
        <p:nvSpPr>
          <p:cNvPr id="41988" name="Slide Number Placeholder 3"/>
          <p:cNvSpPr>
            <a:spLocks noGrp="1"/>
          </p:cNvSpPr>
          <p:nvPr>
            <p:ph type="sldNum" sz="quarter" idx="5"/>
          </p:nvPr>
        </p:nvSpPr>
        <p:spPr bwMode="auto">
          <a:noFill/>
          <a:ln>
            <a:miter lim="800000"/>
            <a:headEnd/>
            <a:tailEnd/>
          </a:ln>
        </p:spPr>
        <p:txBody>
          <a:bodyPr/>
          <a:lstStyle/>
          <a:p>
            <a:fld id="{69AFDD64-F373-467B-A76F-B82F639E9391}" type="slidenum">
              <a:rPr lang="en-US" smtClean="0"/>
              <a:pPr/>
              <a:t>33</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a:buFont typeface="Arial" pitchFamily="34" charset="0"/>
              <a:buNone/>
            </a:pPr>
            <a:r>
              <a:rPr lang="en-US" sz="1400" dirty="0" smtClean="0">
                <a:ea typeface="ＭＳ Ｐゴシック" charset="-128"/>
              </a:rPr>
              <a:t>Preliminary land use change results from large scale biofuel demand</a:t>
            </a:r>
          </a:p>
          <a:p>
            <a:pPr>
              <a:buFont typeface="Arial" pitchFamily="34" charset="0"/>
              <a:buNone/>
            </a:pPr>
            <a:r>
              <a:rPr lang="en-US" sz="1400" dirty="0" smtClean="0">
                <a:ea typeface="ＭＳ Ｐゴシック" charset="-128"/>
              </a:rPr>
              <a:t>We </a:t>
            </a:r>
            <a:r>
              <a:rPr lang="en-US" sz="1400" dirty="0">
                <a:ea typeface="ＭＳ Ｐゴシック" charset="-128"/>
              </a:rPr>
              <a:t>have completed prototypes of the PEEL dynamic downscaling model and are performing simulations now, so I don’t have a lot of results to show you. </a:t>
            </a:r>
          </a:p>
        </p:txBody>
      </p:sp>
      <p:sp>
        <p:nvSpPr>
          <p:cNvPr id="41988" name="Slide Number Placeholder 3"/>
          <p:cNvSpPr>
            <a:spLocks noGrp="1"/>
          </p:cNvSpPr>
          <p:nvPr>
            <p:ph type="sldNum" sz="quarter" idx="5"/>
          </p:nvPr>
        </p:nvSpPr>
        <p:spPr bwMode="auto">
          <a:noFill/>
          <a:ln>
            <a:miter lim="800000"/>
            <a:headEnd/>
            <a:tailEnd/>
          </a:ln>
        </p:spPr>
        <p:txBody>
          <a:bodyPr/>
          <a:lstStyle/>
          <a:p>
            <a:fld id="{69AFDD64-F373-467B-A76F-B82F639E9391}" type="slidenum">
              <a:rPr lang="en-US" smtClean="0"/>
              <a:pPr/>
              <a:t>34</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latin typeface="Calibri" charset="0"/>
                <a:ea typeface="ＭＳ Ｐゴシック" charset="0"/>
                <a:cs typeface="ＭＳ Ｐゴシック" charset="0"/>
              </a:rPr>
              <a:t>Also climate models</a:t>
            </a:r>
            <a:endParaRPr lang="en-US" b="1" dirty="0">
              <a:latin typeface="Calibri" charset="0"/>
              <a:ea typeface="ＭＳ Ｐゴシック" charset="0"/>
              <a:cs typeface="ＭＳ Ｐゴシック" charset="0"/>
            </a:endParaRPr>
          </a:p>
          <a:p>
            <a:r>
              <a:rPr lang="en-US" dirty="0">
                <a:latin typeface="Calibri" charset="0"/>
                <a:ea typeface="ＭＳ Ｐゴシック" charset="0"/>
                <a:cs typeface="ＭＳ Ｐゴシック" charset="0"/>
              </a:rPr>
              <a:t>For example, I show here results obtained using a state-of-the-art climate model, the Community Climate System Model from the National Center for Atmospheric Research in the US. The model is first used to replicate historical surface temperature data, from 1870 to the present, and then to predict future temperatures under different emission scenarios.</a:t>
            </a: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88D9CB2-EF99-2744-B37E-44E5654F5523}" type="slidenum">
              <a:rPr lang="en-US" sz="1200">
                <a:latin typeface="Calibri" charset="0"/>
              </a:rPr>
              <a:pPr eaLnBrk="1" hangingPunct="1"/>
              <a:t>3</a:t>
            </a:fld>
            <a:endParaRPr lang="en-US" sz="12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xfrm>
            <a:off x="2057400" y="152400"/>
            <a:ext cx="2284413" cy="1714500"/>
          </a:xfrm>
          <a:noFill/>
          <a:ln>
            <a:solidFill>
              <a:srgbClr val="000000"/>
            </a:solidFill>
            <a:miter lim="800000"/>
            <a:headEnd/>
            <a:tailEnd/>
          </a:ln>
        </p:spPr>
      </p:sp>
      <p:sp>
        <p:nvSpPr>
          <p:cNvPr id="33795" name="Notes Placeholder 2"/>
          <p:cNvSpPr>
            <a:spLocks noGrp="1"/>
          </p:cNvSpPr>
          <p:nvPr>
            <p:ph type="body" idx="1"/>
          </p:nvPr>
        </p:nvSpPr>
        <p:spPr bwMode="auto">
          <a:xfrm>
            <a:off x="304800" y="1866900"/>
            <a:ext cx="6324600" cy="7048500"/>
          </a:xfrm>
          <a:noFill/>
        </p:spPr>
        <p:txBody>
          <a:bodyPr wrap="square" numCol="1" anchor="t" anchorCtr="0" compatLnSpc="1">
            <a:prstTxWarp prst="textNoShape">
              <a:avLst/>
            </a:prstTxWarp>
          </a:bodyPr>
          <a:lstStyle/>
          <a:p>
            <a:pPr>
              <a:buFontTx/>
              <a:buNone/>
            </a:pPr>
            <a:r>
              <a:rPr lang="en-US" sz="1400" dirty="0" smtClean="0">
                <a:ea typeface="ＭＳ Ｐゴシック" charset="-128"/>
              </a:rPr>
              <a:t>Data sources</a:t>
            </a:r>
            <a:endParaRPr lang="en-US" sz="1400" dirty="0">
              <a:ea typeface="ＭＳ Ｐゴシック" charset="-128"/>
            </a:endParaRPr>
          </a:p>
        </p:txBody>
      </p:sp>
      <p:sp>
        <p:nvSpPr>
          <p:cNvPr id="33796" name="Slide Number Placeholder 3"/>
          <p:cNvSpPr>
            <a:spLocks noGrp="1"/>
          </p:cNvSpPr>
          <p:nvPr>
            <p:ph type="sldNum" sz="quarter" idx="5"/>
          </p:nvPr>
        </p:nvSpPr>
        <p:spPr bwMode="auto">
          <a:noFill/>
          <a:ln>
            <a:miter lim="800000"/>
            <a:headEnd/>
            <a:tailEnd/>
          </a:ln>
        </p:spPr>
        <p:txBody>
          <a:bodyPr/>
          <a:lstStyle/>
          <a:p>
            <a:fld id="{BA417F71-2BBE-402E-908F-4C3AEE0CE867}" type="slidenum">
              <a:rPr lang="en-US" smtClean="0"/>
              <a:pPr/>
              <a:t>35</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xfrm>
            <a:off x="2057400" y="152400"/>
            <a:ext cx="2284413" cy="1714500"/>
          </a:xfrm>
          <a:noFill/>
          <a:ln>
            <a:solidFill>
              <a:srgbClr val="000000"/>
            </a:solidFill>
            <a:miter lim="800000"/>
            <a:headEnd/>
            <a:tailEnd/>
          </a:ln>
        </p:spPr>
      </p:sp>
      <p:sp>
        <p:nvSpPr>
          <p:cNvPr id="33795" name="Notes Placeholder 2"/>
          <p:cNvSpPr>
            <a:spLocks noGrp="1"/>
          </p:cNvSpPr>
          <p:nvPr>
            <p:ph type="body" idx="1"/>
          </p:nvPr>
        </p:nvSpPr>
        <p:spPr bwMode="auto">
          <a:xfrm>
            <a:off x="304800" y="1866900"/>
            <a:ext cx="6324600" cy="7048500"/>
          </a:xfrm>
          <a:noFill/>
        </p:spPr>
        <p:txBody>
          <a:bodyPr wrap="square" numCol="1" anchor="t" anchorCtr="0" compatLnSpc="1">
            <a:prstTxWarp prst="textNoShape">
              <a:avLst/>
            </a:prstTxWarp>
          </a:bodyPr>
          <a:lstStyle/>
          <a:p>
            <a:pPr>
              <a:buFontTx/>
              <a:buChar char="•"/>
            </a:pPr>
            <a:r>
              <a:rPr lang="en-US" sz="1400" dirty="0">
                <a:ea typeface="ＭＳ Ｐゴシック" charset="-128"/>
              </a:rPr>
              <a:t>The National Land Cover Database is a very high-resolution land-cover data set for the US</a:t>
            </a:r>
          </a:p>
        </p:txBody>
      </p:sp>
      <p:sp>
        <p:nvSpPr>
          <p:cNvPr id="33796" name="Slide Number Placeholder 3"/>
          <p:cNvSpPr>
            <a:spLocks noGrp="1"/>
          </p:cNvSpPr>
          <p:nvPr>
            <p:ph type="sldNum" sz="quarter" idx="5"/>
          </p:nvPr>
        </p:nvSpPr>
        <p:spPr bwMode="auto">
          <a:noFill/>
          <a:ln>
            <a:miter lim="800000"/>
            <a:headEnd/>
            <a:tailEnd/>
          </a:ln>
        </p:spPr>
        <p:txBody>
          <a:bodyPr/>
          <a:lstStyle/>
          <a:p>
            <a:fld id="{BA417F71-2BBE-402E-908F-4C3AEE0CE867}" type="slidenum">
              <a:rPr lang="en-US" smtClean="0"/>
              <a:pPr/>
              <a:t>36</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sz="1100" b="1" dirty="0" smtClean="0">
                <a:ea typeface="ＭＳ Ｐゴシック" charset="-128"/>
              </a:rPr>
              <a:t>Validation</a:t>
            </a:r>
          </a:p>
          <a:p>
            <a:pPr>
              <a:buFont typeface="Arial" pitchFamily="34" charset="0"/>
              <a:buNone/>
            </a:pPr>
            <a:r>
              <a:rPr lang="en-US" sz="1100" dirty="0" smtClean="0">
                <a:ea typeface="ＭＳ Ｐゴシック" charset="-128"/>
              </a:rPr>
              <a:t>The </a:t>
            </a:r>
            <a:r>
              <a:rPr lang="en-US" sz="1100" dirty="0">
                <a:ea typeface="ＭＳ Ｐゴシック" charset="-128"/>
              </a:rPr>
              <a:t>major thrust of our validation agenda is a simulation of land cover and yields over the last 60 years, for comparison with data a variety of scales. These will include a variety of satellite and ground truth products, such as the MCDQ time-series from 2001-2008, the NLCD </a:t>
            </a:r>
            <a:r>
              <a:rPr lang="en-US" sz="1100" dirty="0" err="1">
                <a:ea typeface="ＭＳ Ｐゴシック" charset="-128"/>
              </a:rPr>
              <a:t>ultr</a:t>
            </a:r>
            <a:r>
              <a:rPr lang="en-US" sz="1100" dirty="0">
                <a:ea typeface="ＭＳ Ｐゴシック" charset="-128"/>
              </a:rPr>
              <a:t>-high resolution US land cover dataset, which exists for 2001 and 2005, and yield and inventory data at a wide range of scales such as the county level data available in the US going back a century. </a:t>
            </a:r>
          </a:p>
        </p:txBody>
      </p:sp>
      <p:sp>
        <p:nvSpPr>
          <p:cNvPr id="4" name="Slide Number Placeholder 3"/>
          <p:cNvSpPr>
            <a:spLocks noGrp="1"/>
          </p:cNvSpPr>
          <p:nvPr>
            <p:ph type="sldNum" sz="quarter" idx="10"/>
          </p:nvPr>
        </p:nvSpPr>
        <p:spPr/>
        <p:txBody>
          <a:bodyPr/>
          <a:lstStyle/>
          <a:p>
            <a:pPr>
              <a:defRPr/>
            </a:pPr>
            <a:fld id="{69A48625-7A3D-4E81-9B89-3E93C689C977}" type="slidenum">
              <a:rPr lang="en-US" smtClean="0"/>
              <a:pPr>
                <a:defRPr/>
              </a:pPr>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a:t>
            </a:r>
          </a:p>
          <a:p>
            <a:r>
              <a:rPr lang="en-US" dirty="0" smtClean="0"/>
              <a:t>We are dealing with wicked or messy problems.</a:t>
            </a:r>
          </a:p>
          <a:p>
            <a:r>
              <a:rPr lang="en-US" dirty="0" smtClean="0"/>
              <a:t>Extreme</a:t>
            </a:r>
            <a:r>
              <a:rPr lang="en-US" baseline="0" dirty="0" smtClean="0"/>
              <a:t> importance, sensitivity to assumptions, political dimensions.</a:t>
            </a:r>
          </a:p>
          <a:p>
            <a:r>
              <a:rPr lang="en-US" baseline="0" dirty="0" smtClean="0"/>
              <a:t>Need for transparency, broad participation, innovation in approaches.</a:t>
            </a:r>
          </a:p>
          <a:p>
            <a:r>
              <a:rPr lang="en-US" baseline="0" dirty="0" smtClean="0"/>
              <a:t>Open source fulfills all of these properties.</a:t>
            </a:r>
            <a:endParaRPr lang="en-US" dirty="0"/>
          </a:p>
        </p:txBody>
      </p:sp>
      <p:sp>
        <p:nvSpPr>
          <p:cNvPr id="4" name="Slide Number Placeholder 3"/>
          <p:cNvSpPr>
            <a:spLocks noGrp="1"/>
          </p:cNvSpPr>
          <p:nvPr>
            <p:ph type="sldNum" sz="quarter" idx="10"/>
          </p:nvPr>
        </p:nvSpPr>
        <p:spPr/>
        <p:txBody>
          <a:bodyPr/>
          <a:lstStyle/>
          <a:p>
            <a:fld id="{74BF04EF-D5D4-1240-9BA7-6DA9BC1548C3}" type="slidenum">
              <a:rPr lang="en-US" smtClean="0"/>
              <a:pPr/>
              <a:t>38</a:t>
            </a:fld>
            <a:endParaRPr lang="en-US"/>
          </a:p>
        </p:txBody>
      </p:sp>
    </p:spTree>
    <p:extLst>
      <p:ext uri="{BB962C8B-B14F-4D97-AF65-F5344CB8AC3E}">
        <p14:creationId xmlns:p14="http://schemas.microsoft.com/office/powerpoint/2010/main" val="2632814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defTabSz="914400" eaLnBrk="1" fontAlgn="auto" hangingPunct="1">
              <a:spcBef>
                <a:spcPts val="0"/>
              </a:spcBef>
              <a:spcAft>
                <a:spcPts val="0"/>
              </a:spcAft>
              <a:defRPr/>
            </a:pPr>
            <a:r>
              <a:rPr lang="en-US" b="1" dirty="0" smtClean="0"/>
              <a:t>Motivate the problem: climate</a:t>
            </a:r>
            <a:endParaRPr lang="en-US" dirty="0" smtClean="0"/>
          </a:p>
          <a:p>
            <a:pPr>
              <a:defRPr/>
            </a:pPr>
            <a:r>
              <a:rPr lang="en-US" dirty="0" smtClean="0"/>
              <a:t>Here we show the predictions for 2100 for the A1B scenario.</a:t>
            </a:r>
          </a:p>
          <a:p>
            <a:pPr>
              <a:defRPr/>
            </a:pPr>
            <a:r>
              <a:rPr lang="en-US" dirty="0" smtClean="0"/>
              <a:t>B stands for "Balanced" progress across all resources and technologies from energy supply to end use</a:t>
            </a:r>
            <a:endParaRPr lang="en-US" b="1" dirty="0" smtClean="0"/>
          </a:p>
          <a:p>
            <a:pPr>
              <a:defRPr/>
            </a:pPr>
            <a:endParaRPr lang="en-US" dirty="0" smtClean="0"/>
          </a:p>
          <a:p>
            <a:pPr>
              <a:defRPr/>
            </a:pPr>
            <a:r>
              <a:rPr lang="en-US" dirty="0" smtClean="0"/>
              <a:t>This image captures three important things:</a:t>
            </a:r>
          </a:p>
          <a:p>
            <a:pPr marL="216233" indent="-216233">
              <a:buFontTx/>
              <a:buAutoNum type="alphaLcParenR"/>
              <a:defRPr/>
            </a:pPr>
            <a:r>
              <a:rPr lang="en-US" dirty="0" smtClean="0"/>
              <a:t>The remarkable advances that have been achieved in numerical climate simulation;</a:t>
            </a:r>
          </a:p>
          <a:p>
            <a:pPr marL="216233" indent="-216233">
              <a:buFontTx/>
              <a:buAutoNum type="alphaLcParenR"/>
              <a:defRPr/>
            </a:pPr>
            <a:r>
              <a:rPr lang="en-US" dirty="0" smtClean="0"/>
              <a:t>The apparently substantial impacts that we may expect from climate change; and</a:t>
            </a:r>
          </a:p>
          <a:p>
            <a:pPr marL="216233" indent="-216233">
              <a:buFontTx/>
              <a:buAutoNum type="alphaLcParenR"/>
              <a:defRPr/>
            </a:pPr>
            <a:r>
              <a:rPr lang="en-US" dirty="0" smtClean="0"/>
              <a:t>The central role that human behavior plays in determining our future</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EA8E5D9-4130-0F46-85FD-A57B4562965B}" type="slidenum">
              <a:rPr lang="en-US" sz="1200">
                <a:latin typeface="Calibri" charset="0"/>
              </a:rPr>
              <a:pPr eaLnBrk="1" hangingPunct="1"/>
              <a:t>4</a:t>
            </a:fld>
            <a:endParaRPr lang="en-US" sz="12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of these applications has distinct characteristics:</a:t>
            </a:r>
          </a:p>
          <a:p>
            <a:r>
              <a:rPr lang="en-US" baseline="0" dirty="0" smtClean="0"/>
              <a:t>-- It is inordinately complex, involving a system of systems. But that’s not all</a:t>
            </a:r>
          </a:p>
          <a:p>
            <a:r>
              <a:rPr lang="en-US" baseline="0" dirty="0" smtClean="0"/>
              <a:t>-- Highly dependent on data that is sparse and inadequate</a:t>
            </a:r>
          </a:p>
          <a:p>
            <a:r>
              <a:rPr lang="en-US" baseline="0" dirty="0" smtClean="0"/>
              <a:t>-- No immediate way to test projections—any solution is an experiment with outcome far in future</a:t>
            </a:r>
          </a:p>
          <a:p>
            <a:r>
              <a:rPr lang="en-US" baseline="0" dirty="0" smtClean="0"/>
              <a:t>-- Consequences of failure to make the right decision are substantial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Human decision making is ultimately part of the mix. </a:t>
            </a:r>
          </a:p>
          <a:p>
            <a:r>
              <a:rPr lang="en-US" baseline="0" dirty="0" smtClean="0"/>
              <a:t>Thus, a computer simulation of an Airbus A380 is not the sort of problem I am talking about—complex though it may be.</a:t>
            </a:r>
          </a:p>
          <a:p>
            <a:r>
              <a:rPr lang="en-US" baseline="0" dirty="0" smtClean="0"/>
              <a:t>It turns out that there is a literature on these sorts of problems, dating back to 1970s.</a:t>
            </a:r>
          </a:p>
          <a:p>
            <a:r>
              <a:rPr lang="en-US" baseline="0" dirty="0" smtClean="0"/>
              <a:t>Technical terms, that you may find interesting to review. I won’t go into details.</a:t>
            </a:r>
            <a:endParaRPr lang="en-US" dirty="0"/>
          </a:p>
        </p:txBody>
      </p:sp>
      <p:sp>
        <p:nvSpPr>
          <p:cNvPr id="4" name="Slide Number Placeholder 3"/>
          <p:cNvSpPr>
            <a:spLocks noGrp="1"/>
          </p:cNvSpPr>
          <p:nvPr>
            <p:ph type="sldNum" sz="quarter" idx="10"/>
          </p:nvPr>
        </p:nvSpPr>
        <p:spPr/>
        <p:txBody>
          <a:bodyPr/>
          <a:lstStyle/>
          <a:p>
            <a:fld id="{74BF04EF-D5D4-1240-9BA7-6DA9BC1548C3}" type="slidenum">
              <a:rPr lang="en-US" smtClean="0"/>
              <a:pPr/>
              <a:t>5</a:t>
            </a:fld>
            <a:endParaRPr lang="en-US"/>
          </a:p>
        </p:txBody>
      </p:sp>
    </p:spTree>
    <p:extLst>
      <p:ext uri="{BB962C8B-B14F-4D97-AF65-F5344CB8AC3E}">
        <p14:creationId xmlns:p14="http://schemas.microsoft.com/office/powerpoint/2010/main" val="3255768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look at how a climate</a:t>
            </a:r>
            <a:r>
              <a:rPr lang="en-US" baseline="0" dirty="0" smtClean="0"/>
              <a:t> model works.</a:t>
            </a:r>
          </a:p>
          <a:p>
            <a:r>
              <a:rPr lang="en-US" baseline="0" dirty="0" smtClean="0"/>
              <a:t>The basic equations are derived from fundamental physical laws, relating for example to the conservation of mass and momentum, and laws of thermodynamics, but also including terms that refer to external forcing from processes such as convection and solar heating.</a:t>
            </a:r>
          </a:p>
          <a:p>
            <a:r>
              <a:rPr lang="en-US" baseline="0" dirty="0" smtClean="0"/>
              <a:t>Human inputs occur via, for example, greenhouse gas forcing.</a:t>
            </a:r>
            <a:endParaRPr lang="en-US" dirty="0" smtClean="0"/>
          </a:p>
          <a:p>
            <a:r>
              <a:rPr lang="en-US" dirty="0" smtClean="0"/>
              <a:t>Also</a:t>
            </a:r>
            <a:r>
              <a:rPr lang="en-US" baseline="0" dirty="0" smtClean="0"/>
              <a:t> significant unknowns—for example, how exactly do clouds work, will Greenland ice sheet collapse.</a:t>
            </a:r>
            <a:endParaRPr lang="en-US" dirty="0"/>
          </a:p>
        </p:txBody>
      </p:sp>
      <p:sp>
        <p:nvSpPr>
          <p:cNvPr id="4" name="Slide Number Placeholder 3"/>
          <p:cNvSpPr>
            <a:spLocks noGrp="1"/>
          </p:cNvSpPr>
          <p:nvPr>
            <p:ph type="sldNum" sz="quarter" idx="10"/>
          </p:nvPr>
        </p:nvSpPr>
        <p:spPr/>
        <p:txBody>
          <a:bodyPr/>
          <a:lstStyle/>
          <a:p>
            <a:fld id="{340708AF-C03E-DD45-9AA8-3DC691411972}"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models have been developed—the</a:t>
            </a:r>
            <a:r>
              <a:rPr lang="en-US" baseline="0" dirty="0" smtClean="0"/>
              <a:t> most recent IPCC assessment involved XX models.</a:t>
            </a:r>
          </a:p>
          <a:p>
            <a:r>
              <a:rPr lang="en-US" baseline="0" dirty="0" smtClean="0"/>
              <a:t>We can compare these models by running a standard scenario, so as CO2 doubling.</a:t>
            </a:r>
          </a:p>
          <a:p>
            <a:r>
              <a:rPr lang="en-US" baseline="0" dirty="0" smtClean="0"/>
              <a:t>First adjust them for historical data. A “fitting” exercise given free parameters in models.</a:t>
            </a:r>
            <a:endParaRPr lang="en-US" dirty="0"/>
          </a:p>
        </p:txBody>
      </p:sp>
      <p:sp>
        <p:nvSpPr>
          <p:cNvPr id="4" name="Slide Number Placeholder 3"/>
          <p:cNvSpPr>
            <a:spLocks noGrp="1"/>
          </p:cNvSpPr>
          <p:nvPr>
            <p:ph type="sldNum" sz="quarter" idx="10"/>
          </p:nvPr>
        </p:nvSpPr>
        <p:spPr/>
        <p:txBody>
          <a:bodyPr/>
          <a:lstStyle/>
          <a:p>
            <a:fld id="{74BF04EF-D5D4-1240-9BA7-6DA9BC1548C3}" type="slidenum">
              <a:rPr lang="en-US" smtClean="0"/>
              <a:pPr/>
              <a:t>7</a:t>
            </a:fld>
            <a:endParaRPr lang="en-US"/>
          </a:p>
        </p:txBody>
      </p:sp>
    </p:spTree>
    <p:extLst>
      <p:ext uri="{BB962C8B-B14F-4D97-AF65-F5344CB8AC3E}">
        <p14:creationId xmlns:p14="http://schemas.microsoft.com/office/powerpoint/2010/main" val="2870960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 phase …</a:t>
            </a:r>
            <a:endParaRPr lang="en-US" dirty="0"/>
          </a:p>
        </p:txBody>
      </p:sp>
      <p:sp>
        <p:nvSpPr>
          <p:cNvPr id="4" name="Slide Number Placeholder 3"/>
          <p:cNvSpPr>
            <a:spLocks noGrp="1"/>
          </p:cNvSpPr>
          <p:nvPr>
            <p:ph type="sldNum" sz="quarter" idx="10"/>
          </p:nvPr>
        </p:nvSpPr>
        <p:spPr/>
        <p:txBody>
          <a:bodyPr/>
          <a:lstStyle/>
          <a:p>
            <a:fld id="{74BF04EF-D5D4-1240-9BA7-6DA9BC1548C3}" type="slidenum">
              <a:rPr lang="en-US" smtClean="0"/>
              <a:pPr/>
              <a:t>8</a:t>
            </a:fld>
            <a:endParaRPr lang="en-US"/>
          </a:p>
        </p:txBody>
      </p:sp>
    </p:spTree>
    <p:extLst>
      <p:ext uri="{BB962C8B-B14F-4D97-AF65-F5344CB8AC3E}">
        <p14:creationId xmlns:p14="http://schemas.microsoft.com/office/powerpoint/2010/main" val="2870960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CO2 doubling.</a:t>
            </a:r>
          </a:p>
          <a:p>
            <a:r>
              <a:rPr lang="en-US" dirty="0" smtClean="0"/>
              <a:t>A</a:t>
            </a:r>
            <a:r>
              <a:rPr lang="en-US" baseline="0" dirty="0" smtClean="0"/>
              <a:t> clear signal, but also significant differences. Surely important that we account for these differences, which are major. A lot of discussion about scientific reasons, but ultimately we can’t know without looking at implementations. Different formulations? Different data? Different implementation methods? Coding mistakes?</a:t>
            </a:r>
          </a:p>
        </p:txBody>
      </p:sp>
      <p:sp>
        <p:nvSpPr>
          <p:cNvPr id="4" name="Slide Number Placeholder 3"/>
          <p:cNvSpPr>
            <a:spLocks noGrp="1"/>
          </p:cNvSpPr>
          <p:nvPr>
            <p:ph type="sldNum" sz="quarter" idx="10"/>
          </p:nvPr>
        </p:nvSpPr>
        <p:spPr/>
        <p:txBody>
          <a:bodyPr/>
          <a:lstStyle/>
          <a:p>
            <a:fld id="{74BF04EF-D5D4-1240-9BA7-6DA9BC1548C3}" type="slidenum">
              <a:rPr lang="en-US" smtClean="0"/>
              <a:pPr/>
              <a:t>9</a:t>
            </a:fld>
            <a:endParaRPr lang="en-US"/>
          </a:p>
        </p:txBody>
      </p:sp>
    </p:spTree>
    <p:extLst>
      <p:ext uri="{BB962C8B-B14F-4D97-AF65-F5344CB8AC3E}">
        <p14:creationId xmlns:p14="http://schemas.microsoft.com/office/powerpoint/2010/main" val="287096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30427"/>
            <a:ext cx="5943600" cy="917575"/>
          </a:xfrm>
        </p:spPr>
        <p:txBody>
          <a:bodyPr>
            <a:normAutofit/>
          </a:bodyPr>
          <a:lstStyle>
            <a:lvl1pPr algn="l">
              <a:defRPr sz="3600" b="0" i="0">
                <a:solidFill>
                  <a:schemeClr val="bg1"/>
                </a:solidFill>
                <a:latin typeface="Calibri"/>
                <a:cs typeface="Calibri"/>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3048000"/>
            <a:ext cx="6400800" cy="1752600"/>
          </a:xfrm>
        </p:spPr>
        <p:txBody>
          <a:bodyPr>
            <a:normAutofit/>
          </a:bodyPr>
          <a:lstStyle>
            <a:lvl1pPr marL="0" indent="0" algn="l">
              <a:buNone/>
              <a:defRPr sz="2000" b="0" i="0">
                <a:solidFill>
                  <a:schemeClr val="bg1">
                    <a:lumMod val="75000"/>
                  </a:schemeClr>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No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297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DED8BD3A-BD21-4244-AFA4-10B9CF686062}" type="datetime1">
              <a:rPr lang="en-US"/>
              <a:pPr/>
              <a:t>12/9/10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AF6EA38A-44A7-B445-9077-0B554949E6A5}" type="slidenum">
              <a:rPr lang="en-US"/>
              <a:pPr/>
              <a:t>‹#›</a:t>
            </a:fld>
            <a:endParaRPr lang="en-US"/>
          </a:p>
        </p:txBody>
      </p:sp>
    </p:spTree>
    <p:extLst>
      <p:ext uri="{BB962C8B-B14F-4D97-AF65-F5344CB8AC3E}">
        <p14:creationId xmlns:p14="http://schemas.microsoft.com/office/powerpoint/2010/main" val="854781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21A471B7-F5EB-5F4D-9885-F40E97433CC4}" type="datetime1">
              <a:rPr lang="en-US"/>
              <a:pPr/>
              <a:t>12/9/10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AD17B38B-C873-FC46-856D-52BB9D984E62}" type="slidenum">
              <a:rPr lang="en-US"/>
              <a:pPr/>
              <a:t>‹#›</a:t>
            </a:fld>
            <a:endParaRPr lang="en-US"/>
          </a:p>
        </p:txBody>
      </p:sp>
    </p:spTree>
    <p:extLst>
      <p:ext uri="{BB962C8B-B14F-4D97-AF65-F5344CB8AC3E}">
        <p14:creationId xmlns:p14="http://schemas.microsoft.com/office/powerpoint/2010/main" val="635435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o Head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o Background">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
            <a:ext cx="7772400" cy="838200"/>
          </a:xfrm>
          <a:prstGeom prst="rect">
            <a:avLst/>
          </a:prstGeom>
        </p:spPr>
        <p:txBody>
          <a:bodyPr lIns="91440" tIns="91440" rIns="91440" bIns="137160" anchor="ctr">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vert="horz" lIns="91440" tIns="45720" rIns="91440" bIns="45720">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52562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000"/>
            <a:ext cx="4040188" cy="639762"/>
          </a:xfrm>
          <a:prstGeom prst="rect">
            <a:avLst/>
          </a:prstGeom>
        </p:spPr>
        <p:txBody>
          <a:bodyPr anchor="b"/>
          <a:lstStyle>
            <a:lvl1pPr marL="0" indent="0">
              <a:buNone/>
              <a:defRPr sz="2400" b="1">
                <a:latin typeface="Helvetica Neue"/>
                <a:cs typeface="Helvetica Neu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782762"/>
            <a:ext cx="4040188" cy="4237038"/>
          </a:xfrm>
          <a:prstGeom prst="rect">
            <a:avLst/>
          </a:prstGeom>
        </p:spPr>
        <p:txBody>
          <a:bodyPr/>
          <a:lstStyle>
            <a:lvl1pPr>
              <a:defRPr sz="2400">
                <a:latin typeface="Helvetica Neue"/>
                <a:cs typeface="Helvetica Neue"/>
              </a:defRPr>
            </a:lvl1pPr>
            <a:lvl2pPr>
              <a:defRPr sz="2000">
                <a:latin typeface="Helvetica Neue"/>
                <a:cs typeface="Helvetica Neue"/>
              </a:defRPr>
            </a:lvl2pPr>
            <a:lvl3pPr>
              <a:defRPr sz="1800">
                <a:latin typeface="Helvetica Neue"/>
                <a:cs typeface="Helvetica Neue"/>
              </a:defRPr>
            </a:lvl3pPr>
            <a:lvl4pPr>
              <a:defRPr sz="1600">
                <a:latin typeface="Helvetica Neue"/>
                <a:cs typeface="Helvetica Neue"/>
              </a:defRPr>
            </a:lvl4pPr>
            <a:lvl5pPr>
              <a:defRPr sz="1600">
                <a:latin typeface="Helvetica Neue"/>
                <a:cs typeface="Helvetica Neue"/>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43000"/>
            <a:ext cx="4041775" cy="639762"/>
          </a:xfrm>
          <a:prstGeom prst="rect">
            <a:avLst/>
          </a:prstGeom>
        </p:spPr>
        <p:txBody>
          <a:bodyPr anchor="b"/>
          <a:lstStyle>
            <a:lvl1pPr marL="0" indent="0">
              <a:buNone/>
              <a:defRPr sz="2400" b="1">
                <a:latin typeface="Helvetica Neue"/>
                <a:cs typeface="Helvetica Neu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782762"/>
            <a:ext cx="4041775" cy="4237038"/>
          </a:xfrm>
          <a:prstGeom prst="rect">
            <a:avLst/>
          </a:prstGeom>
        </p:spPr>
        <p:txBody>
          <a:bodyPr/>
          <a:lstStyle>
            <a:lvl1pPr>
              <a:defRPr sz="2400">
                <a:latin typeface="Helvetica Neue"/>
                <a:cs typeface="Helvetica Neue"/>
              </a:defRPr>
            </a:lvl1pPr>
            <a:lvl2pPr>
              <a:defRPr sz="2000">
                <a:latin typeface="Helvetica Neue"/>
                <a:cs typeface="Helvetica Neue"/>
              </a:defRPr>
            </a:lvl2pPr>
            <a:lvl3pPr>
              <a:defRPr sz="1800">
                <a:latin typeface="Helvetica Neue"/>
                <a:cs typeface="Helvetica Neue"/>
              </a:defRPr>
            </a:lvl3pPr>
            <a:lvl4pPr>
              <a:defRPr sz="1600">
                <a:latin typeface="Helvetica Neue"/>
                <a:cs typeface="Helvetica Neue"/>
              </a:defRPr>
            </a:lvl4pPr>
            <a:lvl5pPr>
              <a:defRPr sz="1600">
                <a:latin typeface="Helvetica Neue"/>
                <a:cs typeface="Helvetica Neue"/>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1"/>
          <p:cNvSpPr>
            <a:spLocks noGrp="1"/>
          </p:cNvSpPr>
          <p:nvPr>
            <p:ph type="ctrTitle"/>
          </p:nvPr>
        </p:nvSpPr>
        <p:spPr>
          <a:xfrm>
            <a:off x="228600" y="1"/>
            <a:ext cx="7772400" cy="838200"/>
          </a:xfrm>
          <a:prstGeom prst="rect">
            <a:avLst/>
          </a:prstGeom>
        </p:spPr>
        <p:txBody>
          <a:bodyPr lIns="91440" tIns="91440" rIns="91440" bIns="137160" anchor="ctr">
            <a:normAutofit/>
          </a:bodyPr>
          <a:lstStyle>
            <a:lvl1pPr algn="l">
              <a:spcBef>
                <a:spcPts val="0"/>
              </a:spcBef>
              <a:defRPr sz="3600" b="0" i="0">
                <a:solidFill>
                  <a:schemeClr val="bg1"/>
                </a:solidFill>
                <a:latin typeface="Helvetica Neue"/>
                <a:cs typeface="Helvetica Neue"/>
              </a:defRPr>
            </a:lvl1pPr>
          </a:lstStyle>
          <a:p>
            <a:r>
              <a:rPr lang="en-US" dirty="0" smtClean="0"/>
              <a:t>Click to edit Master title style</a:t>
            </a:r>
            <a:endParaRPr lang="en-US" dirty="0"/>
          </a:p>
        </p:txBody>
      </p:sp>
      <p:sp>
        <p:nvSpPr>
          <p:cNvPr id="11" name="Footer Placeholder 4"/>
          <p:cNvSpPr>
            <a:spLocks noGrp="1"/>
          </p:cNvSpPr>
          <p:nvPr>
            <p:ph type="ftr" sz="quarter" idx="11"/>
          </p:nvPr>
        </p:nvSpPr>
        <p:spPr>
          <a:xfrm>
            <a:off x="1066800" y="6467447"/>
            <a:ext cx="2895600" cy="276999"/>
          </a:xfrm>
          <a:prstGeom prst="rect">
            <a:avLst/>
          </a:prstGeom>
        </p:spPr>
        <p:txBody>
          <a:bodyPr/>
          <a:lstStyle>
            <a:lvl1pPr>
              <a:defRPr/>
            </a:lvl1pPr>
          </a:lstStyle>
          <a:p>
            <a:pPr>
              <a:defRPr/>
            </a:pPr>
            <a:endParaRPr lang="en-US"/>
          </a:p>
        </p:txBody>
      </p:sp>
    </p:spTree>
    <p:extLst>
      <p:ext uri="{BB962C8B-B14F-4D97-AF65-F5344CB8AC3E}">
        <p14:creationId xmlns:p14="http://schemas.microsoft.com/office/powerpoint/2010/main" val="376116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E8DD54A8-A020-5D40-9638-915121A9767D}" type="datetime1">
              <a:rPr lang="en-US"/>
              <a:pPr>
                <a:defRPr/>
              </a:pPr>
              <a:t>12/9/10</a:t>
            </a:fld>
            <a:r>
              <a:rPr lang="en-US"/>
              <a:t>                  The Nimbus Toolkit: http//workspace.globus.org</a:t>
            </a:r>
          </a:p>
        </p:txBody>
      </p:sp>
      <p:sp>
        <p:nvSpPr>
          <p:cNvPr id="6" name="Slide Number Placeholder 5"/>
          <p:cNvSpPr>
            <a:spLocks noGrp="1"/>
          </p:cNvSpPr>
          <p:nvPr>
            <p:ph type="sldNum" sz="quarter" idx="11"/>
          </p:nvPr>
        </p:nvSpPr>
        <p:spPr/>
        <p:txBody>
          <a:bodyPr/>
          <a:lstStyle>
            <a:lvl1pPr>
              <a:defRPr/>
            </a:lvl1pPr>
          </a:lstStyle>
          <a:p>
            <a:pPr>
              <a:defRPr/>
            </a:pPr>
            <a:fld id="{F17C2517-5681-874E-B8E0-D7DEB1AC5ADA}" type="slidenum">
              <a:rPr lang="en-US"/>
              <a:pPr>
                <a:defRPr/>
              </a:pPr>
              <a:t>‹#›</a:t>
            </a:fld>
            <a:endParaRPr lang="en-US" sz="1400">
              <a:latin typeface="Verdana"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B0735057-035B-9946-A8B5-3AC7B330A173}" type="datetime1">
              <a:rPr lang="en-US"/>
              <a:pPr>
                <a:defRPr/>
              </a:pPr>
              <a:t>12/9/10</a:t>
            </a:fld>
            <a:r>
              <a:rPr lang="en-US"/>
              <a:t>                  The Nimbus Toolkit: http//workspace.globus.org</a:t>
            </a:r>
          </a:p>
        </p:txBody>
      </p:sp>
      <p:sp>
        <p:nvSpPr>
          <p:cNvPr id="4" name="Slide Number Placeholder 3"/>
          <p:cNvSpPr>
            <a:spLocks noGrp="1"/>
          </p:cNvSpPr>
          <p:nvPr>
            <p:ph type="sldNum" sz="quarter" idx="11"/>
          </p:nvPr>
        </p:nvSpPr>
        <p:spPr/>
        <p:txBody>
          <a:bodyPr/>
          <a:lstStyle>
            <a:lvl1pPr>
              <a:defRPr/>
            </a:lvl1pPr>
          </a:lstStyle>
          <a:p>
            <a:pPr>
              <a:defRPr/>
            </a:pPr>
            <a:fld id="{89EC556C-8E96-584F-85AF-1F82111C69B4}" type="slidenum">
              <a:rPr lang="en-US"/>
              <a:pPr>
                <a:defRPr/>
              </a:pPr>
              <a:t>‹#›</a:t>
            </a:fld>
            <a:endParaRPr lang="en-US" sz="1400">
              <a:latin typeface="Verdana"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BE61724-B64B-804F-820F-2D40D46A1BF4}" type="datetime1">
              <a:rPr lang="en-US"/>
              <a:pPr>
                <a:defRPr/>
              </a:pPr>
              <a:t>12/9/10</a:t>
            </a:fld>
            <a:r>
              <a:rPr lang="en-US"/>
              <a:t>                  The Nimbus Toolkit: http//workspace.globus.org</a:t>
            </a:r>
          </a:p>
        </p:txBody>
      </p:sp>
      <p:sp>
        <p:nvSpPr>
          <p:cNvPr id="5" name="Slide Number Placeholder 4"/>
          <p:cNvSpPr>
            <a:spLocks noGrp="1"/>
          </p:cNvSpPr>
          <p:nvPr>
            <p:ph type="sldNum" sz="quarter" idx="11"/>
          </p:nvPr>
        </p:nvSpPr>
        <p:spPr/>
        <p:txBody>
          <a:bodyPr/>
          <a:lstStyle>
            <a:lvl1pPr>
              <a:defRPr/>
            </a:lvl1pPr>
          </a:lstStyle>
          <a:p>
            <a:pPr>
              <a:defRPr/>
            </a:pPr>
            <a:fld id="{27057D86-2B4C-CB4D-BAEE-2DB179795C1F}" type="slidenum">
              <a:rPr lang="en-US"/>
              <a:pPr>
                <a:defRPr/>
              </a:pPr>
              <a:t>‹#›</a:t>
            </a:fld>
            <a:endParaRPr lang="en-US" sz="1400">
              <a:latin typeface="Verdana"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No Header">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73163"/>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304800" y="1600200"/>
            <a:ext cx="41910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1910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t>Wei Tan, Ravi </a:t>
            </a:r>
            <a:r>
              <a:rPr lang="en-US" dirty="0" err="1" smtClean="0"/>
              <a:t>Madduri</a:t>
            </a:r>
            <a:r>
              <a:rPr lang="en-US" dirty="0" smtClean="0"/>
              <a:t>. Services Computing in Biomedical Science. SERVICES 2010</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DF06A300-554D-4602-8B0A-9D2FF60FECF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
            <a:ext cx="7772400" cy="838200"/>
          </a:xfrm>
          <a:prstGeom prst="rect">
            <a:avLst/>
          </a:prstGeom>
        </p:spPr>
        <p:txBody>
          <a:bodyPr lIns="91440" tIns="91440" rIns="91440" bIns="137160" anchor="ctr">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vert="horz" lIns="91440" tIns="45720" rIns="91440" bIns="45720">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06141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
            <a:ext cx="7772400" cy="838200"/>
          </a:xfrm>
          <a:prstGeom prst="rect">
            <a:avLst/>
          </a:prstGeom>
        </p:spPr>
        <p:txBody>
          <a:bodyPr lIns="91440" tIns="91440" rIns="91440" bIns="137160" anchor="ctr">
            <a:normAutofit/>
          </a:bodyPr>
          <a:lstStyle>
            <a:lvl1pPr algn="l">
              <a:spcBef>
                <a:spcPts val="0"/>
              </a:spcBef>
              <a:defRPr sz="3600" b="0" i="0">
                <a:solidFill>
                  <a:schemeClr val="bg1"/>
                </a:solidFill>
                <a:latin typeface="Calibri"/>
                <a:cs typeface="Calibri"/>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228600" y="990600"/>
            <a:ext cx="8553450" cy="5257800"/>
          </a:xfrm>
          <a:prstGeom prst="rect">
            <a:avLst/>
          </a:prstGeom>
        </p:spPr>
        <p:txBody>
          <a:bodyPr vert="horz" lIns="91440" tIns="45720" rIns="91440" bIns="45720">
            <a:normAutofit/>
          </a:bodyPr>
          <a:lstStyle>
            <a:lvl1pPr>
              <a:spcBef>
                <a:spcPts val="600"/>
              </a:spcBef>
              <a:buClr>
                <a:srgbClr val="800000"/>
              </a:buClr>
              <a:buSzPct val="80000"/>
              <a:buFont typeface="Lucida Grande"/>
              <a:buChar char="•"/>
              <a:defRPr sz="3200">
                <a:solidFill>
                  <a:schemeClr val="tx1">
                    <a:lumMod val="75000"/>
                    <a:lumOff val="25000"/>
                  </a:schemeClr>
                </a:solidFill>
              </a:defRPr>
            </a:lvl1pPr>
            <a:lvl2pPr>
              <a:spcBef>
                <a:spcPts val="600"/>
              </a:spcBef>
              <a:buClr>
                <a:srgbClr val="800000"/>
              </a:buClr>
              <a:buSzPct val="80000"/>
              <a:defRPr sz="2800">
                <a:solidFill>
                  <a:schemeClr val="tx1">
                    <a:lumMod val="75000"/>
                    <a:lumOff val="25000"/>
                  </a:schemeClr>
                </a:solidFill>
              </a:defRPr>
            </a:lvl2pPr>
            <a:lvl3pPr>
              <a:spcBef>
                <a:spcPts val="600"/>
              </a:spcBef>
              <a:buClr>
                <a:srgbClr val="800000"/>
              </a:buClr>
              <a:buSzPct val="80000"/>
              <a:buFont typeface="Courier New"/>
              <a:buChar char="o"/>
              <a:defRPr sz="2400">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73163"/>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304800" y="1600200"/>
            <a:ext cx="41910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1910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smtClean="0"/>
              <a:t>Wei Tan, Ravi </a:t>
            </a:r>
            <a:r>
              <a:rPr lang="en-US" dirty="0" err="1" smtClean="0"/>
              <a:t>Madduri</a:t>
            </a:r>
            <a:r>
              <a:rPr lang="en-US" dirty="0" smtClean="0"/>
              <a:t>. Services Computing in Biomedical Science. SERVICES 2010</a:t>
            </a:r>
            <a:endParaRPr lang="en-US" dirty="0"/>
          </a:p>
        </p:txBody>
      </p:sp>
      <p:sp>
        <p:nvSpPr>
          <p:cNvPr id="6" name="Rectangle 6"/>
          <p:cNvSpPr>
            <a:spLocks noGrp="1" noChangeArrowheads="1"/>
          </p:cNvSpPr>
          <p:nvPr>
            <p:ph type="sldNum" sz="quarter" idx="11"/>
          </p:nvPr>
        </p:nvSpPr>
        <p:spPr>
          <a:xfrm>
            <a:off x="8229600" y="6477000"/>
            <a:ext cx="609600" cy="244475"/>
          </a:xfrm>
          <a:prstGeom prst="rect">
            <a:avLst/>
          </a:prstGeom>
          <a:ln/>
        </p:spPr>
        <p:txBody>
          <a:bodyPr/>
          <a:lstStyle>
            <a:lvl1pPr>
              <a:defRPr/>
            </a:lvl1pPr>
          </a:lstStyle>
          <a:p>
            <a:pPr>
              <a:defRPr/>
            </a:pPr>
            <a:fld id="{98B51CF8-5DE5-4DE5-9EBF-F1127FD8043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3.emf"/><Relationship Id="rId12" Type="http://schemas.openxmlformats.org/officeDocument/2006/relationships/image" Target="../media/image4.emf"/><Relationship Id="rId13"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0"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6.emf"/><Relationship Id="rId12" Type="http://schemas.openxmlformats.org/officeDocument/2006/relationships/image" Target="../media/image7.emf"/><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theme" Target="../theme/theme2.xml"/><Relationship Id="rId8" Type="http://schemas.openxmlformats.org/officeDocument/2006/relationships/image" Target="../media/image3.emf"/><Relationship Id="rId9" Type="http://schemas.openxmlformats.org/officeDocument/2006/relationships/image" Target="../media/image4.emf"/><Relationship Id="rId10"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3.xml"/><Relationship Id="rId6" Type="http://schemas.openxmlformats.org/officeDocument/2006/relationships/image" Target="../media/image3.emf"/><Relationship Id="rId7" Type="http://schemas.openxmlformats.org/officeDocument/2006/relationships/image" Target="../media/image4.emf"/><Relationship Id="rId8" Type="http://schemas.openxmlformats.org/officeDocument/2006/relationships/image" Target="../media/image5.emf"/><Relationship Id="rId9" Type="http://schemas.openxmlformats.org/officeDocument/2006/relationships/image" Target="../media/image7.emf"/><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E15DC-4D6C-554C-8F38-AD9D3D996884}" type="datetime1">
              <a:rPr lang="en-US" smtClean="0"/>
              <a:pPr/>
              <a:t>12/9/10</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4D6AA2-9BDB-5745-B5B9-A4F131D1B891}" type="slidenum">
              <a:rPr lang="en-US" smtClean="0"/>
              <a:pPr/>
              <a:t>‹#›</a:t>
            </a:fld>
            <a:endParaRPr lang="en-US"/>
          </a:p>
        </p:txBody>
      </p:sp>
      <p:sp>
        <p:nvSpPr>
          <p:cNvPr id="7" name="Rectangle 6"/>
          <p:cNvSpPr/>
          <p:nvPr/>
        </p:nvSpPr>
        <p:spPr>
          <a:xfrm>
            <a:off x="0" y="0"/>
            <a:ext cx="9144000" cy="6858000"/>
          </a:xfrm>
          <a:prstGeom prst="rect">
            <a:avLst/>
          </a:prstGeom>
          <a:solidFill>
            <a:srgbClr val="415968"/>
          </a:solidFill>
          <a:ln w="635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pic>
        <p:nvPicPr>
          <p:cNvPr id="8" name="Picture 7" descr="ci_logo.eps"/>
          <p:cNvPicPr>
            <a:picLocks noChangeAspect="1"/>
          </p:cNvPicPr>
          <p:nvPr/>
        </p:nvPicPr>
        <p:blipFill>
          <a:blip r:embed="rId9"/>
          <a:stretch>
            <a:fillRect/>
          </a:stretch>
        </p:blipFill>
        <p:spPr>
          <a:xfrm>
            <a:off x="114300" y="114300"/>
            <a:ext cx="1790700" cy="800100"/>
          </a:xfrm>
          <a:prstGeom prst="rect">
            <a:avLst/>
          </a:prstGeom>
        </p:spPr>
      </p:pic>
      <p:pic>
        <p:nvPicPr>
          <p:cNvPr id="9" name="Picture 8" descr="radiate.eps"/>
          <p:cNvPicPr>
            <a:picLocks noChangeAspect="1"/>
          </p:cNvPicPr>
          <p:nvPr/>
        </p:nvPicPr>
        <p:blipFill>
          <a:blip r:embed="rId10">
            <a:alphaModFix amt="50000"/>
          </a:blip>
          <a:stretch>
            <a:fillRect/>
          </a:stretch>
        </p:blipFill>
        <p:spPr>
          <a:xfrm>
            <a:off x="5410200" y="495300"/>
            <a:ext cx="3721100" cy="5676900"/>
          </a:xfrm>
          <a:prstGeom prst="rect">
            <a:avLst/>
          </a:prstGeom>
        </p:spPr>
      </p:pic>
      <p:pic>
        <p:nvPicPr>
          <p:cNvPr id="10" name="Picture 9" descr="argonnlogo.eps"/>
          <p:cNvPicPr>
            <a:picLocks noChangeAspect="1"/>
          </p:cNvPicPr>
          <p:nvPr/>
        </p:nvPicPr>
        <p:blipFill>
          <a:blip r:embed="rId11"/>
          <a:stretch>
            <a:fillRect/>
          </a:stretch>
        </p:blipFill>
        <p:spPr>
          <a:xfrm>
            <a:off x="4572000" y="6400800"/>
            <a:ext cx="812800" cy="279400"/>
          </a:xfrm>
          <a:prstGeom prst="rect">
            <a:avLst/>
          </a:prstGeom>
        </p:spPr>
      </p:pic>
      <p:pic>
        <p:nvPicPr>
          <p:cNvPr id="11" name="Picture 10" descr="uofclogo.eps"/>
          <p:cNvPicPr>
            <a:picLocks noChangeAspect="1"/>
          </p:cNvPicPr>
          <p:nvPr/>
        </p:nvPicPr>
        <p:blipFill>
          <a:blip r:embed="rId12"/>
          <a:stretch>
            <a:fillRect/>
          </a:stretch>
        </p:blipFill>
        <p:spPr>
          <a:xfrm>
            <a:off x="6007100" y="6477000"/>
            <a:ext cx="1003300" cy="203200"/>
          </a:xfrm>
          <a:prstGeom prst="rect">
            <a:avLst/>
          </a:prstGeom>
        </p:spPr>
      </p:pic>
      <p:pic>
        <p:nvPicPr>
          <p:cNvPr id="12" name="Picture 11" descr="url.eps"/>
          <p:cNvPicPr>
            <a:picLocks noChangeAspect="1"/>
          </p:cNvPicPr>
          <p:nvPr/>
        </p:nvPicPr>
        <p:blipFill>
          <a:blip r:embed="rId13"/>
          <a:stretch>
            <a:fillRect/>
          </a:stretch>
        </p:blipFill>
        <p:spPr>
          <a:xfrm>
            <a:off x="7493000" y="6553200"/>
            <a:ext cx="1422400" cy="152400"/>
          </a:xfrm>
          <a:prstGeom prst="rect">
            <a:avLst/>
          </a:prstGeom>
        </p:spPr>
      </p:pic>
      <p:cxnSp>
        <p:nvCxnSpPr>
          <p:cNvPr id="13" name="Straight Connector 12"/>
          <p:cNvCxnSpPr/>
          <p:nvPr/>
        </p:nvCxnSpPr>
        <p:spPr>
          <a:xfrm rot="5400000">
            <a:off x="5561806" y="6553200"/>
            <a:ext cx="304800" cy="1588"/>
          </a:xfrm>
          <a:prstGeom prst="line">
            <a:avLst/>
          </a:prstGeom>
          <a:ln>
            <a:solidFill>
              <a:srgbClr val="B42E34"/>
            </a:solidFill>
          </a:ln>
          <a:effectLst/>
        </p:spPr>
        <p:style>
          <a:lnRef idx="2">
            <a:schemeClr val="accent2"/>
          </a:lnRef>
          <a:fillRef idx="0">
            <a:schemeClr val="accent2"/>
          </a:fillRef>
          <a:effectRef idx="1">
            <a:schemeClr val="accent2"/>
          </a:effectRef>
          <a:fontRef idx="minor">
            <a:schemeClr val="tx1"/>
          </a:fontRef>
        </p:style>
      </p:cxnSp>
      <p:cxnSp>
        <p:nvCxnSpPr>
          <p:cNvPr id="14" name="Straight Connector 13"/>
          <p:cNvCxnSpPr/>
          <p:nvPr/>
        </p:nvCxnSpPr>
        <p:spPr>
          <a:xfrm rot="5400000">
            <a:off x="7163594" y="6553200"/>
            <a:ext cx="304800" cy="1588"/>
          </a:xfrm>
          <a:prstGeom prst="line">
            <a:avLst/>
          </a:prstGeom>
          <a:ln>
            <a:solidFill>
              <a:srgbClr val="B42E34"/>
            </a:solidFill>
          </a:ln>
          <a:effectLst/>
        </p:spPr>
        <p:style>
          <a:lnRef idx="2">
            <a:schemeClr val="accent2"/>
          </a:lnRef>
          <a:fillRef idx="0">
            <a:schemeClr val="accent2"/>
          </a:fillRef>
          <a:effectRef idx="1">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73" r:id="rId4"/>
    <p:sldLayoutId id="2147483690" r:id="rId5"/>
    <p:sldLayoutId id="2147483695" r:id="rId6"/>
    <p:sldLayoutId id="2147483696" r:id="rId7"/>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838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Rectangle 7"/>
          <p:cNvSpPr/>
          <p:nvPr/>
        </p:nvSpPr>
        <p:spPr>
          <a:xfrm>
            <a:off x="0" y="6400800"/>
            <a:ext cx="9144000" cy="457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dirty="0"/>
          </a:p>
        </p:txBody>
      </p:sp>
      <p:pic>
        <p:nvPicPr>
          <p:cNvPr id="9" name="Picture 8" descr="argonnlogo.eps"/>
          <p:cNvPicPr>
            <a:picLocks noChangeAspect="1"/>
          </p:cNvPicPr>
          <p:nvPr/>
        </p:nvPicPr>
        <p:blipFill>
          <a:blip r:embed="rId8"/>
          <a:stretch>
            <a:fillRect/>
          </a:stretch>
        </p:blipFill>
        <p:spPr>
          <a:xfrm>
            <a:off x="4876800" y="6477000"/>
            <a:ext cx="812800" cy="279400"/>
          </a:xfrm>
          <a:prstGeom prst="rect">
            <a:avLst/>
          </a:prstGeom>
        </p:spPr>
      </p:pic>
      <p:pic>
        <p:nvPicPr>
          <p:cNvPr id="10" name="Picture 9" descr="uofclogo.eps"/>
          <p:cNvPicPr>
            <a:picLocks noChangeAspect="1"/>
          </p:cNvPicPr>
          <p:nvPr/>
        </p:nvPicPr>
        <p:blipFill>
          <a:blip r:embed="rId9"/>
          <a:stretch>
            <a:fillRect/>
          </a:stretch>
        </p:blipFill>
        <p:spPr>
          <a:xfrm>
            <a:off x="6172200" y="6553200"/>
            <a:ext cx="1003300" cy="203200"/>
          </a:xfrm>
          <a:prstGeom prst="rect">
            <a:avLst/>
          </a:prstGeom>
        </p:spPr>
      </p:pic>
      <p:pic>
        <p:nvPicPr>
          <p:cNvPr id="11" name="Picture 10" descr="url.eps"/>
          <p:cNvPicPr>
            <a:picLocks noChangeAspect="1"/>
          </p:cNvPicPr>
          <p:nvPr/>
        </p:nvPicPr>
        <p:blipFill>
          <a:blip r:embed="rId10"/>
          <a:stretch>
            <a:fillRect/>
          </a:stretch>
        </p:blipFill>
        <p:spPr>
          <a:xfrm>
            <a:off x="7569200" y="6604000"/>
            <a:ext cx="1422400" cy="152400"/>
          </a:xfrm>
          <a:prstGeom prst="rect">
            <a:avLst/>
          </a:prstGeom>
        </p:spPr>
      </p:pic>
      <p:cxnSp>
        <p:nvCxnSpPr>
          <p:cNvPr id="12" name="Straight Connector 11"/>
          <p:cNvCxnSpPr/>
          <p:nvPr/>
        </p:nvCxnSpPr>
        <p:spPr>
          <a:xfrm rot="5400000">
            <a:off x="5791994" y="6629400"/>
            <a:ext cx="304800" cy="1588"/>
          </a:xfrm>
          <a:prstGeom prst="line">
            <a:avLst/>
          </a:prstGeom>
          <a:ln>
            <a:solidFill>
              <a:srgbClr val="B42E34"/>
            </a:solidFill>
          </a:ln>
          <a:effectLst/>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rot="5400000">
            <a:off x="7241382" y="6629400"/>
            <a:ext cx="304800" cy="1588"/>
          </a:xfrm>
          <a:prstGeom prst="line">
            <a:avLst/>
          </a:prstGeom>
          <a:ln>
            <a:solidFill>
              <a:srgbClr val="B42E34"/>
            </a:solidFill>
          </a:ln>
          <a:effectLst/>
        </p:spPr>
        <p:style>
          <a:lnRef idx="2">
            <a:schemeClr val="accent2"/>
          </a:lnRef>
          <a:fillRef idx="0">
            <a:schemeClr val="accent2"/>
          </a:fillRef>
          <a:effectRef idx="1">
            <a:schemeClr val="accent2"/>
          </a:effectRef>
          <a:fontRef idx="minor">
            <a:schemeClr val="tx1"/>
          </a:fontRef>
        </p:style>
      </p:cxnSp>
      <p:pic>
        <p:nvPicPr>
          <p:cNvPr id="14" name="Picture 13" descr="uofcicon.eps"/>
          <p:cNvPicPr>
            <a:picLocks noChangeAspect="1"/>
          </p:cNvPicPr>
          <p:nvPr/>
        </p:nvPicPr>
        <p:blipFill>
          <a:blip r:embed="rId11"/>
          <a:stretch>
            <a:fillRect/>
          </a:stretch>
        </p:blipFill>
        <p:spPr>
          <a:xfrm>
            <a:off x="8305800" y="152400"/>
            <a:ext cx="673100" cy="596900"/>
          </a:xfrm>
          <a:prstGeom prst="rect">
            <a:avLst/>
          </a:prstGeom>
        </p:spPr>
      </p:pic>
      <p:pic>
        <p:nvPicPr>
          <p:cNvPr id="15" name="Picture 14" descr="radiateforwhite.eps"/>
          <p:cNvPicPr>
            <a:picLocks noChangeAspect="1"/>
          </p:cNvPicPr>
          <p:nvPr/>
        </p:nvPicPr>
        <p:blipFill>
          <a:blip r:embed="rId12">
            <a:alphaModFix amt="85000"/>
          </a:blip>
          <a:stretch>
            <a:fillRect/>
          </a:stretch>
        </p:blipFill>
        <p:spPr>
          <a:xfrm>
            <a:off x="5613400" y="838200"/>
            <a:ext cx="3530600" cy="5359400"/>
          </a:xfrm>
          <a:prstGeom prst="rect">
            <a:avLst/>
          </a:prstGeom>
        </p:spPr>
      </p:pic>
      <p:sp>
        <p:nvSpPr>
          <p:cNvPr id="16" name="TextBox 15"/>
          <p:cNvSpPr txBox="1"/>
          <p:nvPr/>
        </p:nvSpPr>
        <p:spPr>
          <a:xfrm>
            <a:off x="152400" y="6467447"/>
            <a:ext cx="533400" cy="276999"/>
          </a:xfrm>
          <a:prstGeom prst="rect">
            <a:avLst/>
          </a:prstGeom>
          <a:noFill/>
        </p:spPr>
        <p:txBody>
          <a:bodyPr wrap="square" lIns="91440" tIns="45720" rIns="91440" bIns="45720" rtlCol="0">
            <a:spAutoFit/>
          </a:bodyPr>
          <a:lstStyle/>
          <a:p>
            <a:fld id="{5ED12DC1-BB88-6B49-A914-5DE104335772}" type="slidenum">
              <a:rPr lang="en-US" sz="1200" smtClean="0">
                <a:solidFill>
                  <a:schemeClr val="bg1">
                    <a:lumMod val="95000"/>
                  </a:schemeClr>
                </a:solidFill>
              </a:rPr>
              <a:pPr/>
              <a:t>‹#›</a:t>
            </a:fld>
            <a:endParaRPr lang="en-US" sz="1200" dirty="0">
              <a:solidFill>
                <a:schemeClr val="bg1">
                  <a:lumMod val="95000"/>
                </a:schemeClr>
              </a:solidFill>
            </a:endParaRPr>
          </a:p>
        </p:txBody>
      </p:sp>
      <p:sp>
        <p:nvSpPr>
          <p:cNvPr id="17" name="Footer Placeholder 16"/>
          <p:cNvSpPr>
            <a:spLocks noGrp="1"/>
          </p:cNvSpPr>
          <p:nvPr>
            <p:ph type="ftr" sz="quarter" idx="3"/>
          </p:nvPr>
        </p:nvSpPr>
        <p:spPr>
          <a:xfrm>
            <a:off x="1066800" y="6467447"/>
            <a:ext cx="2895600" cy="276999"/>
          </a:xfrm>
          <a:prstGeom prst="rect">
            <a:avLst/>
          </a:prstGeom>
          <a:noFill/>
          <a:ln>
            <a:noFill/>
          </a:ln>
        </p:spPr>
        <p:txBody>
          <a:bodyPr wrap="square" lIns="91440" tIns="45720" rIns="91440" bIns="45720" rtlCol="0">
            <a:spAutoFit/>
          </a:bodyPr>
          <a:lstStyle>
            <a:lvl1pPr marL="0" algn="l" defTabSz="457200" rtl="0" eaLnBrk="1" latinLnBrk="0" hangingPunct="1">
              <a:defRPr lang="en-US" sz="1200" kern="1200" smtClean="0">
                <a:solidFill>
                  <a:schemeClr val="bg1">
                    <a:lumMod val="95000"/>
                  </a:schemeClr>
                </a:solidFill>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93" r:id="rId2"/>
    <p:sldLayoutId id="2147483694" r:id="rId3"/>
    <p:sldLayoutId id="2147483699" r:id="rId4"/>
    <p:sldLayoutId id="2147483700" r:id="rId5"/>
    <p:sldLayoutId id="2147483701" r:id="rId6"/>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6400800"/>
            <a:ext cx="9144000" cy="457200"/>
          </a:xfrm>
          <a:prstGeom prst="rect">
            <a:avLst/>
          </a:prstGeom>
          <a:solidFill>
            <a:srgbClr val="415968"/>
          </a:solidFill>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pic>
        <p:nvPicPr>
          <p:cNvPr id="9" name="Picture 8" descr="argonnlogo.eps"/>
          <p:cNvPicPr>
            <a:picLocks noChangeAspect="1"/>
          </p:cNvPicPr>
          <p:nvPr/>
        </p:nvPicPr>
        <p:blipFill>
          <a:blip r:embed="rId6"/>
          <a:stretch>
            <a:fillRect/>
          </a:stretch>
        </p:blipFill>
        <p:spPr>
          <a:xfrm>
            <a:off x="4876800" y="6477000"/>
            <a:ext cx="812800" cy="279400"/>
          </a:xfrm>
          <a:prstGeom prst="rect">
            <a:avLst/>
          </a:prstGeom>
        </p:spPr>
      </p:pic>
      <p:pic>
        <p:nvPicPr>
          <p:cNvPr id="10" name="Picture 9" descr="uofclogo.eps"/>
          <p:cNvPicPr>
            <a:picLocks noChangeAspect="1"/>
          </p:cNvPicPr>
          <p:nvPr/>
        </p:nvPicPr>
        <p:blipFill>
          <a:blip r:embed="rId7"/>
          <a:stretch>
            <a:fillRect/>
          </a:stretch>
        </p:blipFill>
        <p:spPr>
          <a:xfrm>
            <a:off x="6172200" y="6553200"/>
            <a:ext cx="1003300" cy="203200"/>
          </a:xfrm>
          <a:prstGeom prst="rect">
            <a:avLst/>
          </a:prstGeom>
        </p:spPr>
      </p:pic>
      <p:pic>
        <p:nvPicPr>
          <p:cNvPr id="11" name="Picture 10" descr="url.eps"/>
          <p:cNvPicPr>
            <a:picLocks noChangeAspect="1"/>
          </p:cNvPicPr>
          <p:nvPr/>
        </p:nvPicPr>
        <p:blipFill>
          <a:blip r:embed="rId8"/>
          <a:stretch>
            <a:fillRect/>
          </a:stretch>
        </p:blipFill>
        <p:spPr>
          <a:xfrm>
            <a:off x="7569200" y="6604000"/>
            <a:ext cx="1422400" cy="152400"/>
          </a:xfrm>
          <a:prstGeom prst="rect">
            <a:avLst/>
          </a:prstGeom>
        </p:spPr>
      </p:pic>
      <p:cxnSp>
        <p:nvCxnSpPr>
          <p:cNvPr id="12" name="Straight Connector 11"/>
          <p:cNvCxnSpPr/>
          <p:nvPr/>
        </p:nvCxnSpPr>
        <p:spPr>
          <a:xfrm rot="5400000">
            <a:off x="5791994" y="6629400"/>
            <a:ext cx="304800" cy="1588"/>
          </a:xfrm>
          <a:prstGeom prst="line">
            <a:avLst/>
          </a:prstGeom>
          <a:ln>
            <a:solidFill>
              <a:srgbClr val="B42E34"/>
            </a:solidFill>
          </a:ln>
          <a:effectLst/>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rot="5400000">
            <a:off x="7241382" y="6629400"/>
            <a:ext cx="304800" cy="1588"/>
          </a:xfrm>
          <a:prstGeom prst="line">
            <a:avLst/>
          </a:prstGeom>
          <a:ln>
            <a:solidFill>
              <a:srgbClr val="B42E34"/>
            </a:solidFill>
          </a:ln>
          <a:effectLst/>
        </p:spPr>
        <p:style>
          <a:lnRef idx="2">
            <a:schemeClr val="accent2"/>
          </a:lnRef>
          <a:fillRef idx="0">
            <a:schemeClr val="accent2"/>
          </a:fillRef>
          <a:effectRef idx="1">
            <a:schemeClr val="accent2"/>
          </a:effectRef>
          <a:fontRef idx="minor">
            <a:schemeClr val="tx1"/>
          </a:fontRef>
        </p:style>
      </p:cxnSp>
      <p:pic>
        <p:nvPicPr>
          <p:cNvPr id="15" name="Picture 14" descr="radiateforwhite.eps"/>
          <p:cNvPicPr>
            <a:picLocks noChangeAspect="1"/>
          </p:cNvPicPr>
          <p:nvPr/>
        </p:nvPicPr>
        <p:blipFill>
          <a:blip r:embed="rId9">
            <a:alphaModFix amt="85000"/>
          </a:blip>
          <a:stretch>
            <a:fillRect/>
          </a:stretch>
        </p:blipFill>
        <p:spPr>
          <a:xfrm>
            <a:off x="5613400" y="838200"/>
            <a:ext cx="3530600" cy="5359400"/>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97" r:id="rId3"/>
    <p:sldLayoutId id="2147483698" r:id="rId4"/>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1" Type="http://schemas.openxmlformats.org/officeDocument/2006/relationships/image" Target="../media/image33.emf"/><Relationship Id="rId12" Type="http://schemas.openxmlformats.org/officeDocument/2006/relationships/oleObject" Target="../embeddings/oleObject5.bin"/><Relationship Id="rId13" Type="http://schemas.openxmlformats.org/officeDocument/2006/relationships/image" Target="../media/image34.emf"/><Relationship Id="rId14" Type="http://schemas.openxmlformats.org/officeDocument/2006/relationships/oleObject" Target="../embeddings/oleObject6.bin"/><Relationship Id="rId15" Type="http://schemas.openxmlformats.org/officeDocument/2006/relationships/image" Target="../media/image35.emf"/><Relationship Id="rId1" Type="http://schemas.openxmlformats.org/officeDocument/2006/relationships/vmlDrawing" Target="../drawings/vmlDrawing1.vml"/><Relationship Id="rId2" Type="http://schemas.openxmlformats.org/officeDocument/2006/relationships/slideLayout" Target="../slideLayouts/slideLayout11.xml"/><Relationship Id="rId3" Type="http://schemas.openxmlformats.org/officeDocument/2006/relationships/notesSlide" Target="../notesSlides/notesSlide27.xml"/><Relationship Id="rId4" Type="http://schemas.openxmlformats.org/officeDocument/2006/relationships/oleObject" Target="../embeddings/oleObject1.bin"/><Relationship Id="rId5" Type="http://schemas.openxmlformats.org/officeDocument/2006/relationships/image" Target="../media/image30.emf"/><Relationship Id="rId6" Type="http://schemas.openxmlformats.org/officeDocument/2006/relationships/oleObject" Target="../embeddings/oleObject2.bin"/><Relationship Id="rId7" Type="http://schemas.openxmlformats.org/officeDocument/2006/relationships/image" Target="../media/image31.emf"/><Relationship Id="rId8" Type="http://schemas.openxmlformats.org/officeDocument/2006/relationships/oleObject" Target="../embeddings/oleObject3.bin"/><Relationship Id="rId9" Type="http://schemas.openxmlformats.org/officeDocument/2006/relationships/image" Target="../media/image32.emf"/><Relationship Id="rId10"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7.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8.tiff"/></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jpeg"/><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46.gif"/><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1000"/>
            <a:ext cx="9144000" cy="5016758"/>
          </a:xfrm>
          <a:prstGeom prst="rect">
            <a:avLst/>
          </a:prstGeom>
          <a:noFill/>
        </p:spPr>
        <p:txBody>
          <a:bodyPr wrap="square" rtlCol="0">
            <a:spAutoFit/>
          </a:bodyPr>
          <a:lstStyle/>
          <a:p>
            <a:pPr algn="ctr"/>
            <a:r>
              <a:rPr lang="en-US" sz="6000" dirty="0">
                <a:solidFill>
                  <a:srgbClr val="FFFFFF"/>
                </a:solidFill>
              </a:rPr>
              <a:t>Open </a:t>
            </a:r>
            <a:r>
              <a:rPr lang="en-US" sz="6000" dirty="0" smtClean="0">
                <a:solidFill>
                  <a:srgbClr val="FFFFFF"/>
                </a:solidFill>
              </a:rPr>
              <a:t>source modeling </a:t>
            </a:r>
          </a:p>
          <a:p>
            <a:pPr algn="ctr"/>
            <a:r>
              <a:rPr lang="en-US" sz="6000" dirty="0" smtClean="0">
                <a:solidFill>
                  <a:srgbClr val="FFFFFF"/>
                </a:solidFill>
              </a:rPr>
              <a:t>as </a:t>
            </a:r>
            <a:r>
              <a:rPr lang="en-US" sz="6000" dirty="0">
                <a:solidFill>
                  <a:srgbClr val="FFFFFF"/>
                </a:solidFill>
              </a:rPr>
              <a:t>an </a:t>
            </a:r>
            <a:r>
              <a:rPr lang="en-US" sz="6000" dirty="0" smtClean="0">
                <a:solidFill>
                  <a:srgbClr val="FFFFFF"/>
                </a:solidFill>
              </a:rPr>
              <a:t>enabler of </a:t>
            </a:r>
            <a:br>
              <a:rPr lang="en-US" sz="6000" dirty="0" smtClean="0">
                <a:solidFill>
                  <a:srgbClr val="FFFFFF"/>
                </a:solidFill>
              </a:rPr>
            </a:br>
            <a:r>
              <a:rPr lang="en-US" sz="6000" dirty="0" smtClean="0">
                <a:solidFill>
                  <a:srgbClr val="FFFFFF"/>
                </a:solidFill>
              </a:rPr>
              <a:t>transparent decision making</a:t>
            </a:r>
          </a:p>
          <a:p>
            <a:pPr algn="ctr"/>
            <a:endParaRPr lang="en-US" sz="3200" dirty="0" smtClean="0">
              <a:solidFill>
                <a:srgbClr val="FFFFFF"/>
              </a:solidFill>
            </a:endParaRPr>
          </a:p>
          <a:p>
            <a:pPr algn="ctr"/>
            <a:r>
              <a:rPr lang="en-US" sz="4400" b="1" dirty="0" smtClean="0">
                <a:solidFill>
                  <a:srgbClr val="800000"/>
                </a:solidFill>
              </a:rPr>
              <a:t>Ian Foster</a:t>
            </a:r>
            <a:endParaRPr lang="en-US" sz="4400" b="1" dirty="0">
              <a:solidFill>
                <a:srgbClr val="800000"/>
              </a:solidFill>
            </a:endParaRPr>
          </a:p>
          <a:p>
            <a:pPr algn="ctr"/>
            <a:r>
              <a:rPr lang="en-US" sz="3600" dirty="0" smtClean="0">
                <a:solidFill>
                  <a:srgbClr val="FFFFFF"/>
                </a:solidFill>
              </a:rPr>
              <a:t>Computation Institute</a:t>
            </a:r>
          </a:p>
          <a:p>
            <a:pPr algn="ctr"/>
            <a:r>
              <a:rPr lang="en-US" sz="2800" dirty="0" smtClean="0">
                <a:solidFill>
                  <a:srgbClr val="FFFFFF"/>
                </a:solidFill>
              </a:rPr>
              <a:t>University of Chicago &amp; Argonne National Laboratory</a:t>
            </a:r>
            <a:endParaRPr lang="en-US" sz="2800" dirty="0">
              <a:solidFill>
                <a:srgbClr val="FFFFFF"/>
              </a:solidFill>
            </a:endParaRPr>
          </a:p>
        </p:txBody>
      </p:sp>
      <p:pic>
        <p:nvPicPr>
          <p:cNvPr id="4" name="Picture 3" descr="ci_logo.eps"/>
          <p:cNvPicPr>
            <a:picLocks noChangeAspect="1"/>
          </p:cNvPicPr>
          <p:nvPr/>
        </p:nvPicPr>
        <p:blipFill rotWithShape="1">
          <a:blip r:embed="rId3"/>
          <a:srcRect r="59938" b="20473"/>
          <a:stretch/>
        </p:blipFill>
        <p:spPr>
          <a:xfrm>
            <a:off x="3962400" y="5486400"/>
            <a:ext cx="1546398" cy="1371600"/>
          </a:xfrm>
          <a:prstGeom prst="rect">
            <a:avLst/>
          </a:prstGeom>
        </p:spPr>
      </p:pic>
    </p:spTree>
    <p:extLst>
      <p:ext uri="{BB962C8B-B14F-4D97-AF65-F5344CB8AC3E}">
        <p14:creationId xmlns:p14="http://schemas.microsoft.com/office/powerpoint/2010/main" val="20031075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978" name="Group 186"/>
          <p:cNvGraphicFramePr>
            <a:graphicFrameLocks noGrp="1"/>
          </p:cNvGraphicFramePr>
          <p:nvPr>
            <p:ph idx="4294967295"/>
            <p:extLst>
              <p:ext uri="{D42A27DB-BD31-4B8C-83A1-F6EECF244321}">
                <p14:modId xmlns:p14="http://schemas.microsoft.com/office/powerpoint/2010/main" val="1343760334"/>
              </p:ext>
            </p:extLst>
          </p:nvPr>
        </p:nvGraphicFramePr>
        <p:xfrm>
          <a:off x="687387" y="19685"/>
          <a:ext cx="7923213" cy="6762115"/>
        </p:xfrm>
        <a:graphic>
          <a:graphicData uri="http://schemas.openxmlformats.org/drawingml/2006/table">
            <a:tbl>
              <a:tblPr firstRow="1"/>
              <a:tblGrid>
                <a:gridCol w="1368425"/>
                <a:gridCol w="1373188"/>
                <a:gridCol w="5181600"/>
              </a:tblGrid>
              <a:tr h="1762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ea typeface="ＭＳ Ｐゴシック" charset="0"/>
                        </a:rPr>
                        <a:t>Model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ea typeface="ＭＳ Ｐゴシック" charset="0"/>
                        </a:rPr>
                        <a:t>Nationality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Arial" charset="0"/>
                          <a:ea typeface="ＭＳ Ｐゴシック" charset="0"/>
                        </a:rPr>
                        <a:t>Open source ?</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BCC</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China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4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BCCR</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Norway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ＭＳ Ｐゴシック" charset="0"/>
                        </a:rPr>
                        <a:t>CCSM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CGCM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Canada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00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CNRM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France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33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CSIRO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Aus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ECHAM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Germany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25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ECHO-G</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Germany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FGOALS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China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GFDL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GISS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265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INM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Russia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55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MIROC</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Japan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MRI</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Japan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22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PCM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UKMO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UK</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bl>
          </a:graphicData>
        </a:graphic>
      </p:graphicFrame>
      <p:sp>
        <p:nvSpPr>
          <p:cNvPr id="3" name="TextBox 2"/>
          <p:cNvSpPr txBox="1"/>
          <p:nvPr/>
        </p:nvSpPr>
        <p:spPr>
          <a:xfrm rot="16200000">
            <a:off x="5775776" y="3248525"/>
            <a:ext cx="6191381" cy="369332"/>
          </a:xfrm>
          <a:prstGeom prst="rect">
            <a:avLst/>
          </a:prstGeom>
          <a:noFill/>
        </p:spPr>
        <p:txBody>
          <a:bodyPr wrap="none" rtlCol="0">
            <a:spAutoFit/>
          </a:bodyPr>
          <a:lstStyle/>
          <a:p>
            <a:r>
              <a:rPr lang="en-US" dirty="0">
                <a:solidFill>
                  <a:srgbClr val="FFFFFF"/>
                </a:solidFill>
              </a:rPr>
              <a:t>Andy Pitman and Steven </a:t>
            </a:r>
            <a:r>
              <a:rPr lang="en-US" dirty="0" smtClean="0">
                <a:solidFill>
                  <a:srgbClr val="FFFFFF"/>
                </a:solidFill>
              </a:rPr>
              <a:t>Phipps, UNSW (FOSS4G keynote, 2009)</a:t>
            </a:r>
            <a:endParaRPr lang="en-US" dirty="0">
              <a:solidFill>
                <a:srgbClr val="FFFFFF"/>
              </a:solidFill>
            </a:endParaRPr>
          </a:p>
        </p:txBody>
      </p:sp>
    </p:spTree>
    <p:extLst>
      <p:ext uri="{BB962C8B-B14F-4D97-AF65-F5344CB8AC3E}">
        <p14:creationId xmlns:p14="http://schemas.microsoft.com/office/powerpoint/2010/main" val="2208861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978" name="Group 186"/>
          <p:cNvGraphicFramePr>
            <a:graphicFrameLocks noGrp="1"/>
          </p:cNvGraphicFramePr>
          <p:nvPr>
            <p:ph idx="4294967295"/>
            <p:extLst>
              <p:ext uri="{D42A27DB-BD31-4B8C-83A1-F6EECF244321}">
                <p14:modId xmlns:p14="http://schemas.microsoft.com/office/powerpoint/2010/main" val="2324557628"/>
              </p:ext>
            </p:extLst>
          </p:nvPr>
        </p:nvGraphicFramePr>
        <p:xfrm>
          <a:off x="687387" y="19685"/>
          <a:ext cx="7923213" cy="6762115"/>
        </p:xfrm>
        <a:graphic>
          <a:graphicData uri="http://schemas.openxmlformats.org/drawingml/2006/table">
            <a:tbl>
              <a:tblPr firstRow="1"/>
              <a:tblGrid>
                <a:gridCol w="1368425"/>
                <a:gridCol w="1373188"/>
                <a:gridCol w="5181600"/>
              </a:tblGrid>
              <a:tr h="1762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ea typeface="ＭＳ Ｐゴシック" charset="0"/>
                        </a:rPr>
                        <a:t>Model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ea typeface="ＭＳ Ｐゴシック" charset="0"/>
                        </a:rPr>
                        <a:t>Nationality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Arial" charset="0"/>
                          <a:ea typeface="ＭＳ Ｐゴシック" charset="0"/>
                        </a:rPr>
                        <a:t>Open source ?</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BCC</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China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4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BCCR</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Norway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bg1"/>
                          </a:solidFill>
                          <a:effectLst/>
                          <a:latin typeface="Arial" charset="0"/>
                          <a:ea typeface="ＭＳ Ｐゴシック" charset="0"/>
                        </a:rPr>
                        <a:t>Noi</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ＭＳ Ｐゴシック" charset="0"/>
                        </a:rPr>
                        <a:t>CCSM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CGCM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Canada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00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CNRM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France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33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CSIRO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Aus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ECHAM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Germany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5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ECHO-G</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Germany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FGOALS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China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GFDL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GISS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265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INM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Russia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55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MIROC</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Japan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MRI</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Japan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2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PCM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UKMO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UK</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bl>
          </a:graphicData>
        </a:graphic>
      </p:graphicFrame>
      <p:sp>
        <p:nvSpPr>
          <p:cNvPr id="2" name="TextBox 1"/>
          <p:cNvSpPr txBox="1"/>
          <p:nvPr/>
        </p:nvSpPr>
        <p:spPr>
          <a:xfrm rot="16200000">
            <a:off x="5775776" y="3248525"/>
            <a:ext cx="6191381" cy="369332"/>
          </a:xfrm>
          <a:prstGeom prst="rect">
            <a:avLst/>
          </a:prstGeom>
          <a:noFill/>
        </p:spPr>
        <p:txBody>
          <a:bodyPr wrap="none" rtlCol="0">
            <a:spAutoFit/>
          </a:bodyPr>
          <a:lstStyle/>
          <a:p>
            <a:r>
              <a:rPr lang="en-US" dirty="0">
                <a:solidFill>
                  <a:srgbClr val="FFFFFF"/>
                </a:solidFill>
              </a:rPr>
              <a:t>Andy Pitman and Steven </a:t>
            </a:r>
            <a:r>
              <a:rPr lang="en-US" dirty="0" smtClean="0">
                <a:solidFill>
                  <a:srgbClr val="FFFFFF"/>
                </a:solidFill>
              </a:rPr>
              <a:t>Phipps, UNSW (FOSS4G keynote, 2009)</a:t>
            </a:r>
            <a:endParaRPr lang="en-US" dirty="0">
              <a:solidFill>
                <a:srgbClr val="FFFFFF"/>
              </a:solidFill>
            </a:endParaRPr>
          </a:p>
        </p:txBody>
      </p:sp>
    </p:spTree>
    <p:extLst>
      <p:ext uri="{BB962C8B-B14F-4D97-AF65-F5344CB8AC3E}">
        <p14:creationId xmlns:p14="http://schemas.microsoft.com/office/powerpoint/2010/main" val="400798658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978" name="Group 186"/>
          <p:cNvGraphicFramePr>
            <a:graphicFrameLocks noGrp="1"/>
          </p:cNvGraphicFramePr>
          <p:nvPr>
            <p:ph idx="4294967295"/>
            <p:extLst>
              <p:ext uri="{D42A27DB-BD31-4B8C-83A1-F6EECF244321}">
                <p14:modId xmlns:p14="http://schemas.microsoft.com/office/powerpoint/2010/main" val="2936341457"/>
              </p:ext>
            </p:extLst>
          </p:nvPr>
        </p:nvGraphicFramePr>
        <p:xfrm>
          <a:off x="687387" y="19685"/>
          <a:ext cx="7923213" cy="6762115"/>
        </p:xfrm>
        <a:graphic>
          <a:graphicData uri="http://schemas.openxmlformats.org/drawingml/2006/table">
            <a:tbl>
              <a:tblPr firstRow="1"/>
              <a:tblGrid>
                <a:gridCol w="1368425"/>
                <a:gridCol w="1373188"/>
                <a:gridCol w="5181600"/>
              </a:tblGrid>
              <a:tr h="1762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ea typeface="ＭＳ Ｐゴシック" charset="0"/>
                        </a:rPr>
                        <a:t>Model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ea typeface="ＭＳ Ｐゴシック" charset="0"/>
                        </a:rPr>
                        <a:t>Nationality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Arial" charset="0"/>
                          <a:ea typeface="ＭＳ Ｐゴシック" charset="0"/>
                        </a:rPr>
                        <a:t>Open source ?</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BCC</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China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4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BCCR</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Norway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ＭＳ Ｐゴシック" charset="0"/>
                        </a:rPr>
                        <a:t>CCSM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CGCM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Canada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00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CNRM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France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33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CSIRO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Aus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smtClean="0">
                          <a:ln>
                            <a:noFill/>
                          </a:ln>
                          <a:solidFill>
                            <a:schemeClr val="bg1"/>
                          </a:solidFill>
                          <a:effectLst/>
                          <a:latin typeface="Arial" charset="0"/>
                          <a:ea typeface="ＭＳ Ｐゴシック" charset="0"/>
                        </a:rPr>
                        <a:t>Via license, never latest version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6161"/>
                    </a:solidFill>
                  </a:tcPr>
                </a:tc>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ECHAM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Germany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5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ECHO-G</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Germany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FGOALS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China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GFDL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GISS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265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INM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Russia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55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MIROC</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Japan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MRI</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Japan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2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PCM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UKMO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UK</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smtClean="0">
                          <a:ln>
                            <a:noFill/>
                          </a:ln>
                          <a:solidFill>
                            <a:schemeClr val="bg1"/>
                          </a:solidFill>
                          <a:effectLst/>
                          <a:latin typeface="Arial" charset="0"/>
                          <a:ea typeface="ＭＳ Ｐゴシック" charset="0"/>
                        </a:rPr>
                        <a:t>Via license, never latest version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6161"/>
                    </a:solidFill>
                  </a:tcPr>
                </a:tc>
              </a:tr>
            </a:tbl>
          </a:graphicData>
        </a:graphic>
      </p:graphicFrame>
      <p:sp>
        <p:nvSpPr>
          <p:cNvPr id="3" name="TextBox 2"/>
          <p:cNvSpPr txBox="1"/>
          <p:nvPr/>
        </p:nvSpPr>
        <p:spPr>
          <a:xfrm rot="16200000">
            <a:off x="5775776" y="3248525"/>
            <a:ext cx="6191381" cy="369332"/>
          </a:xfrm>
          <a:prstGeom prst="rect">
            <a:avLst/>
          </a:prstGeom>
          <a:noFill/>
        </p:spPr>
        <p:txBody>
          <a:bodyPr wrap="none" rtlCol="0">
            <a:spAutoFit/>
          </a:bodyPr>
          <a:lstStyle/>
          <a:p>
            <a:r>
              <a:rPr lang="en-US" dirty="0">
                <a:solidFill>
                  <a:srgbClr val="FFFFFF"/>
                </a:solidFill>
              </a:rPr>
              <a:t>Andy Pitman and Steven </a:t>
            </a:r>
            <a:r>
              <a:rPr lang="en-US" dirty="0" smtClean="0">
                <a:solidFill>
                  <a:srgbClr val="FFFFFF"/>
                </a:solidFill>
              </a:rPr>
              <a:t>Phipps, UNSW (FOSS4G keynote, 2009)</a:t>
            </a:r>
            <a:endParaRPr lang="en-US" dirty="0">
              <a:solidFill>
                <a:srgbClr val="FFFFFF"/>
              </a:solidFill>
            </a:endParaRPr>
          </a:p>
        </p:txBody>
      </p:sp>
    </p:spTree>
    <p:extLst>
      <p:ext uri="{BB962C8B-B14F-4D97-AF65-F5344CB8AC3E}">
        <p14:creationId xmlns:p14="http://schemas.microsoft.com/office/powerpoint/2010/main" val="40079865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978" name="Group 186"/>
          <p:cNvGraphicFramePr>
            <a:graphicFrameLocks noGrp="1"/>
          </p:cNvGraphicFramePr>
          <p:nvPr>
            <p:ph idx="4294967295"/>
            <p:extLst>
              <p:ext uri="{D42A27DB-BD31-4B8C-83A1-F6EECF244321}">
                <p14:modId xmlns:p14="http://schemas.microsoft.com/office/powerpoint/2010/main" val="3337500164"/>
              </p:ext>
            </p:extLst>
          </p:nvPr>
        </p:nvGraphicFramePr>
        <p:xfrm>
          <a:off x="687387" y="19685"/>
          <a:ext cx="7923213" cy="6762115"/>
        </p:xfrm>
        <a:graphic>
          <a:graphicData uri="http://schemas.openxmlformats.org/drawingml/2006/table">
            <a:tbl>
              <a:tblPr firstRow="1"/>
              <a:tblGrid>
                <a:gridCol w="1368425"/>
                <a:gridCol w="1373188"/>
                <a:gridCol w="5181600"/>
              </a:tblGrid>
              <a:tr h="1762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ea typeface="ＭＳ Ｐゴシック" charset="0"/>
                        </a:rPr>
                        <a:t>Model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ea typeface="ＭＳ Ｐゴシック" charset="0"/>
                        </a:rPr>
                        <a:t>Nationality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Arial" charset="0"/>
                          <a:ea typeface="ＭＳ Ｐゴシック" charset="0"/>
                        </a:rPr>
                        <a:t>Open source ?</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BCC</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China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4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BCCR</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Norway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ＭＳ Ｐゴシック" charset="0"/>
                        </a:rPr>
                        <a:t>CCSM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CGCM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Canada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00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CNRM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France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33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CSIRO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Aus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smtClean="0">
                          <a:ln>
                            <a:noFill/>
                          </a:ln>
                          <a:solidFill>
                            <a:schemeClr val="bg1"/>
                          </a:solidFill>
                          <a:effectLst/>
                          <a:latin typeface="Arial" charset="0"/>
                          <a:ea typeface="ＭＳ Ｐゴシック" charset="0"/>
                        </a:rPr>
                        <a:t>Via license, never latest version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6161"/>
                    </a:solidFill>
                  </a:tcPr>
                </a:tc>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ECHAM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Germany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5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ECHO-G</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Germany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chemeClr val="tx1"/>
                          </a:solidFill>
                          <a:effectLst/>
                          <a:latin typeface="Arial" charset="0"/>
                          <a:ea typeface="ＭＳ Ｐゴシック" charset="0"/>
                        </a:rPr>
                        <a:t>A variant may be available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FF00"/>
                    </a:solidFill>
                  </a:tcPr>
                </a:tc>
              </a:tr>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FGOALS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China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GFDL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chemeClr val="tx1"/>
                          </a:solidFill>
                          <a:effectLst/>
                          <a:latin typeface="Arial" charset="0"/>
                          <a:ea typeface="ＭＳ Ｐゴシック" charset="0"/>
                        </a:rPr>
                        <a:t>A variant may be available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FF00"/>
                    </a:solidFill>
                  </a:tcPr>
                </a:tc>
              </a:tr>
              <a:tr h="341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GISS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265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INM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Russia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55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MIROC</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Japan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MRI</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Japan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2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PCM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UKMO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UK</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smtClean="0">
                          <a:ln>
                            <a:noFill/>
                          </a:ln>
                          <a:solidFill>
                            <a:schemeClr val="bg1"/>
                          </a:solidFill>
                          <a:effectLst/>
                          <a:latin typeface="Arial" charset="0"/>
                          <a:ea typeface="ＭＳ Ｐゴシック" charset="0"/>
                        </a:rPr>
                        <a:t>Via license, never latest version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6161"/>
                    </a:solidFill>
                  </a:tcPr>
                </a:tc>
              </a:tr>
            </a:tbl>
          </a:graphicData>
        </a:graphic>
      </p:graphicFrame>
      <p:sp>
        <p:nvSpPr>
          <p:cNvPr id="3" name="TextBox 2"/>
          <p:cNvSpPr txBox="1"/>
          <p:nvPr/>
        </p:nvSpPr>
        <p:spPr>
          <a:xfrm rot="16200000">
            <a:off x="5775776" y="3248525"/>
            <a:ext cx="6191381" cy="369332"/>
          </a:xfrm>
          <a:prstGeom prst="rect">
            <a:avLst/>
          </a:prstGeom>
          <a:noFill/>
        </p:spPr>
        <p:txBody>
          <a:bodyPr wrap="none" rtlCol="0">
            <a:spAutoFit/>
          </a:bodyPr>
          <a:lstStyle/>
          <a:p>
            <a:r>
              <a:rPr lang="en-US" dirty="0">
                <a:solidFill>
                  <a:srgbClr val="FFFFFF"/>
                </a:solidFill>
              </a:rPr>
              <a:t>Andy Pitman and Steven </a:t>
            </a:r>
            <a:r>
              <a:rPr lang="en-US" dirty="0" smtClean="0">
                <a:solidFill>
                  <a:srgbClr val="FFFFFF"/>
                </a:solidFill>
              </a:rPr>
              <a:t>Phipps, UNSW (FOSS4G keynote, 2009)</a:t>
            </a:r>
            <a:endParaRPr lang="en-US" dirty="0">
              <a:solidFill>
                <a:srgbClr val="FFFFFF"/>
              </a:solidFill>
            </a:endParaRPr>
          </a:p>
        </p:txBody>
      </p:sp>
    </p:spTree>
    <p:extLst>
      <p:ext uri="{BB962C8B-B14F-4D97-AF65-F5344CB8AC3E}">
        <p14:creationId xmlns:p14="http://schemas.microsoft.com/office/powerpoint/2010/main" val="27474590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978" name="Group 186"/>
          <p:cNvGraphicFramePr>
            <a:graphicFrameLocks noGrp="1"/>
          </p:cNvGraphicFramePr>
          <p:nvPr>
            <p:ph idx="4294967295"/>
            <p:extLst>
              <p:ext uri="{D42A27DB-BD31-4B8C-83A1-F6EECF244321}">
                <p14:modId xmlns:p14="http://schemas.microsoft.com/office/powerpoint/2010/main" val="711694473"/>
              </p:ext>
            </p:extLst>
          </p:nvPr>
        </p:nvGraphicFramePr>
        <p:xfrm>
          <a:off x="687387" y="19685"/>
          <a:ext cx="7923213" cy="6762115"/>
        </p:xfrm>
        <a:graphic>
          <a:graphicData uri="http://schemas.openxmlformats.org/drawingml/2006/table">
            <a:tbl>
              <a:tblPr firstRow="1"/>
              <a:tblGrid>
                <a:gridCol w="1368425"/>
                <a:gridCol w="1373188"/>
                <a:gridCol w="5181600"/>
              </a:tblGrid>
              <a:tr h="1762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ea typeface="ＭＳ Ｐゴシック" charset="0"/>
                        </a:rPr>
                        <a:t>Model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ea typeface="ＭＳ Ｐゴシック" charset="0"/>
                        </a:rPr>
                        <a:t>Nationality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Arial" charset="0"/>
                          <a:ea typeface="ＭＳ Ｐゴシック" charset="0"/>
                        </a:rPr>
                        <a:t>Open source ?</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60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BCC</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China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4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BCCR</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Norway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chemeClr val="bg1"/>
                          </a:solidFill>
                          <a:effectLst/>
                          <a:latin typeface="Arial" charset="0"/>
                          <a:ea typeface="ＭＳ Ｐゴシック" charset="0"/>
                        </a:rPr>
                        <a:t>No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ＭＳ Ｐゴシック" charset="0"/>
                        </a:rPr>
                        <a:t>CCSM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chemeClr val="tx1"/>
                          </a:solidFill>
                          <a:effectLst/>
                          <a:latin typeface="Arial" charset="0"/>
                          <a:ea typeface="ＭＳ Ｐゴシック" charset="0"/>
                        </a:rPr>
                        <a:t>Yes – fully accessible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33FF00"/>
                    </a:solid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CGCM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Canada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chemeClr val="bg1"/>
                          </a:solidFill>
                          <a:effectLst/>
                          <a:latin typeface="Arial" charset="0"/>
                          <a:ea typeface="ＭＳ Ｐゴシック" charset="0"/>
                        </a:rPr>
                        <a:t>No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00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CNRM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France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33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CSIRO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Aus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smtClean="0">
                          <a:ln>
                            <a:noFill/>
                          </a:ln>
                          <a:solidFill>
                            <a:schemeClr val="bg1"/>
                          </a:solidFill>
                          <a:effectLst/>
                          <a:latin typeface="Arial" charset="0"/>
                          <a:ea typeface="ＭＳ Ｐゴシック" charset="0"/>
                        </a:rPr>
                        <a:t>Via license, never latest version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6161"/>
                    </a:solidFill>
                  </a:tcPr>
                </a:tc>
              </a:tr>
              <a:tr h="290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ECHAM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Germany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5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ECHO-G</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Germany</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chemeClr val="tx1"/>
                          </a:solidFill>
                          <a:effectLst/>
                          <a:latin typeface="Arial" charset="0"/>
                          <a:ea typeface="ＭＳ Ｐゴシック" charset="0"/>
                        </a:rPr>
                        <a:t>A variant may be available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FF00"/>
                    </a:solidFill>
                  </a:tcPr>
                </a:tc>
              </a:tr>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FGOALS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China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GFDL</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chemeClr val="tx1"/>
                          </a:solidFill>
                          <a:effectLst/>
                          <a:latin typeface="Arial" charset="0"/>
                          <a:ea typeface="ＭＳ Ｐゴシック" charset="0"/>
                        </a:rPr>
                        <a:t>A variant may be available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FF00"/>
                    </a:solidFill>
                  </a:tcPr>
                </a:tc>
              </a:tr>
              <a:tr h="341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GISS</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chemeClr val="tx1"/>
                          </a:solidFill>
                          <a:effectLst/>
                          <a:latin typeface="Arial" charset="0"/>
                          <a:ea typeface="ＭＳ Ｐゴシック" charset="0"/>
                        </a:rPr>
                        <a:t>Yes – fully accessible</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33FF00"/>
                    </a:solidFill>
                  </a:tcPr>
                </a:tc>
              </a:tr>
              <a:tr h="265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INM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Russia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55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MIROC</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Japan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MRI</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bg1"/>
                          </a:solidFill>
                          <a:effectLst/>
                          <a:latin typeface="Arial" charset="0"/>
                          <a:ea typeface="ＭＳ Ｐゴシック" charset="0"/>
                        </a:rPr>
                        <a:t>Japan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322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PCM</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USA</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charset="0"/>
                          <a:ea typeface="ＭＳ Ｐゴシック" charset="0"/>
                        </a:rPr>
                        <a:t>No</a:t>
                      </a:r>
                      <a:endParaRPr kumimoji="0" lang="en-US" sz="2000" b="0" i="0" u="none" strike="noStrike" cap="none" normalizeH="0" baseline="0" dirty="0">
                        <a:ln>
                          <a:noFill/>
                        </a:ln>
                        <a:solidFill>
                          <a:schemeClr val="bg1"/>
                        </a:solidFill>
                        <a:effectLst/>
                        <a:latin typeface="Arial" charset="0"/>
                        <a:ea typeface="ＭＳ Ｐゴシック" charset="0"/>
                      </a:endParaRP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bg1"/>
                          </a:solidFill>
                          <a:effectLst/>
                          <a:latin typeface="Arial" charset="0"/>
                          <a:ea typeface="ＭＳ Ｐゴシック" charset="0"/>
                        </a:rPr>
                        <a:t>UKMO</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ea typeface="ＭＳ Ｐゴシック" charset="0"/>
                        </a:rPr>
                        <a:t>UK</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smtClean="0">
                          <a:ln>
                            <a:noFill/>
                          </a:ln>
                          <a:solidFill>
                            <a:schemeClr val="bg1"/>
                          </a:solidFill>
                          <a:effectLst/>
                          <a:latin typeface="Arial" charset="0"/>
                          <a:ea typeface="ＭＳ Ｐゴシック" charset="0"/>
                        </a:rPr>
                        <a:t>Via license, never latest version</a:t>
                      </a:r>
                    </a:p>
                  </a:txBody>
                  <a:tcP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6161"/>
                    </a:solidFill>
                  </a:tcPr>
                </a:tc>
              </a:tr>
            </a:tbl>
          </a:graphicData>
        </a:graphic>
      </p:graphicFrame>
      <p:sp>
        <p:nvSpPr>
          <p:cNvPr id="3" name="TextBox 2"/>
          <p:cNvSpPr txBox="1"/>
          <p:nvPr/>
        </p:nvSpPr>
        <p:spPr>
          <a:xfrm rot="16200000">
            <a:off x="5775776" y="3248525"/>
            <a:ext cx="6191381" cy="369332"/>
          </a:xfrm>
          <a:prstGeom prst="rect">
            <a:avLst/>
          </a:prstGeom>
          <a:noFill/>
        </p:spPr>
        <p:txBody>
          <a:bodyPr wrap="none" rtlCol="0">
            <a:spAutoFit/>
          </a:bodyPr>
          <a:lstStyle/>
          <a:p>
            <a:r>
              <a:rPr lang="en-US" dirty="0">
                <a:solidFill>
                  <a:srgbClr val="FFFFFF"/>
                </a:solidFill>
              </a:rPr>
              <a:t>Andy Pitman and Steven </a:t>
            </a:r>
            <a:r>
              <a:rPr lang="en-US" dirty="0" smtClean="0">
                <a:solidFill>
                  <a:srgbClr val="FFFFFF"/>
                </a:solidFill>
              </a:rPr>
              <a:t>Phipps, UNSW (FOSS4G keynote, 2009)</a:t>
            </a:r>
            <a:endParaRPr lang="en-US" dirty="0">
              <a:solidFill>
                <a:srgbClr val="FFFFFF"/>
              </a:solidFill>
            </a:endParaRPr>
          </a:p>
        </p:txBody>
      </p:sp>
    </p:spTree>
    <p:extLst>
      <p:ext uri="{BB962C8B-B14F-4D97-AF65-F5344CB8AC3E}">
        <p14:creationId xmlns:p14="http://schemas.microsoft.com/office/powerpoint/2010/main" val="16285727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778" b="-1714"/>
          <a:stretch/>
        </p:blipFill>
        <p:spPr>
          <a:xfrm>
            <a:off x="0" y="832104"/>
            <a:ext cx="9144000" cy="5367528"/>
          </a:xfrm>
          <a:prstGeom prst="rect">
            <a:avLst/>
          </a:prstGeom>
        </p:spPr>
      </p:pic>
    </p:spTree>
    <p:extLst>
      <p:ext uri="{BB962C8B-B14F-4D97-AF65-F5344CB8AC3E}">
        <p14:creationId xmlns:p14="http://schemas.microsoft.com/office/powerpoint/2010/main" val="20938083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6444"/>
            <a:ext cx="9144000" cy="6960556"/>
          </a:xfrm>
          <a:prstGeom prst="rect">
            <a:avLst/>
          </a:prstGeom>
        </p:spPr>
      </p:pic>
    </p:spTree>
    <p:extLst>
      <p:ext uri="{BB962C8B-B14F-4D97-AF65-F5344CB8AC3E}">
        <p14:creationId xmlns:p14="http://schemas.microsoft.com/office/powerpoint/2010/main" val="119655569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p:cNvPicPr>
          <p:nvPr/>
        </p:nvPicPr>
        <p:blipFill rotWithShape="1">
          <a:blip r:embed="rId3">
            <a:extLst>
              <a:ext uri="{28A0092B-C50C-407E-A947-70E740481C1C}">
                <a14:useLocalDpi xmlns:a14="http://schemas.microsoft.com/office/drawing/2010/main" val="0"/>
              </a:ext>
            </a:extLst>
          </a:blip>
          <a:srcRect t="4399" b="570"/>
          <a:stretch/>
        </p:blipFill>
        <p:spPr bwMode="auto">
          <a:xfrm>
            <a:off x="-76200" y="907252"/>
            <a:ext cx="9308680" cy="529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3275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988" y="16495"/>
            <a:ext cx="6400800" cy="4889500"/>
          </a:xfrm>
          <a:prstGeom prst="rect">
            <a:avLst/>
          </a:prstGeom>
        </p:spPr>
      </p:pic>
      <p:sp>
        <p:nvSpPr>
          <p:cNvPr id="8" name="TextBox 7"/>
          <p:cNvSpPr txBox="1"/>
          <p:nvPr/>
        </p:nvSpPr>
        <p:spPr>
          <a:xfrm>
            <a:off x="4" y="6482733"/>
            <a:ext cx="5262992" cy="400110"/>
          </a:xfrm>
          <a:prstGeom prst="rect">
            <a:avLst/>
          </a:prstGeom>
          <a:noFill/>
        </p:spPr>
        <p:txBody>
          <a:bodyPr wrap="none" rtlCol="0">
            <a:spAutoFit/>
          </a:bodyPr>
          <a:lstStyle/>
          <a:p>
            <a:pPr algn="l"/>
            <a:r>
              <a:rPr lang="en-US" sz="2000" i="1" dirty="0" smtClean="0">
                <a:solidFill>
                  <a:srgbClr val="FFFFFF"/>
                </a:solidFill>
              </a:rPr>
              <a:t>A Question of Balance</a:t>
            </a:r>
            <a:r>
              <a:rPr lang="en-US" sz="2000" dirty="0" smtClean="0">
                <a:solidFill>
                  <a:srgbClr val="FFFFFF"/>
                </a:solidFill>
              </a:rPr>
              <a:t>, W. </a:t>
            </a:r>
            <a:r>
              <a:rPr lang="en-US" sz="2000" dirty="0" err="1" smtClean="0">
                <a:solidFill>
                  <a:srgbClr val="FFFFFF"/>
                </a:solidFill>
              </a:rPr>
              <a:t>Nordhaus</a:t>
            </a:r>
            <a:r>
              <a:rPr lang="en-US" sz="2000" dirty="0" smtClean="0">
                <a:solidFill>
                  <a:srgbClr val="FFFFFF"/>
                </a:solidFill>
              </a:rPr>
              <a:t>, 2008, p205</a:t>
            </a:r>
            <a:endParaRPr lang="en-US" sz="2000" dirty="0">
              <a:solidFill>
                <a:srgbClr val="FFFFFF"/>
              </a:solidFill>
            </a:endParaRPr>
          </a:p>
        </p:txBody>
      </p:sp>
      <p:pic>
        <p:nvPicPr>
          <p:cNvPr id="9" name="Picture 8"/>
          <p:cNvPicPr>
            <a:picLocks noChangeAspect="1"/>
          </p:cNvPicPr>
          <p:nvPr/>
        </p:nvPicPr>
        <p:blipFill>
          <a:blip r:embed="rId4"/>
          <a:srcRect t="50769"/>
          <a:stretch>
            <a:fillRect/>
          </a:stretch>
        </p:blipFill>
        <p:spPr>
          <a:xfrm>
            <a:off x="-32988" y="4247468"/>
            <a:ext cx="6400800" cy="1950732"/>
          </a:xfrm>
          <a:prstGeom prst="rect">
            <a:avLst/>
          </a:prstGeom>
        </p:spPr>
      </p:pic>
      <p:sp>
        <p:nvSpPr>
          <p:cNvPr id="10" name="TextBox 9"/>
          <p:cNvSpPr txBox="1"/>
          <p:nvPr/>
        </p:nvSpPr>
        <p:spPr>
          <a:xfrm>
            <a:off x="4343401" y="0"/>
            <a:ext cx="4718130" cy="2062103"/>
          </a:xfrm>
          <a:prstGeom prst="rect">
            <a:avLst/>
          </a:prstGeom>
          <a:solidFill>
            <a:srgbClr val="000000"/>
          </a:solidFill>
        </p:spPr>
        <p:txBody>
          <a:bodyPr wrap="square" rtlCol="0">
            <a:spAutoFit/>
          </a:bodyPr>
          <a:lstStyle/>
          <a:p>
            <a:pPr algn="ctr"/>
            <a:endParaRPr lang="en-US" sz="2400" dirty="0" smtClean="0">
              <a:solidFill>
                <a:srgbClr val="FFFFFF"/>
              </a:solidFill>
            </a:endParaRPr>
          </a:p>
          <a:p>
            <a:pPr algn="ctr"/>
            <a:r>
              <a:rPr lang="en-US" sz="4000" dirty="0" smtClean="0">
                <a:solidFill>
                  <a:srgbClr val="FFFFFF"/>
                </a:solidFill>
              </a:rPr>
              <a:t>A subset of </a:t>
            </a:r>
            <a:br>
              <a:rPr lang="en-US" sz="4000" dirty="0" smtClean="0">
                <a:solidFill>
                  <a:srgbClr val="FFFFFF"/>
                </a:solidFill>
              </a:rPr>
            </a:br>
            <a:r>
              <a:rPr lang="en-US" sz="4000" dirty="0" smtClean="0">
                <a:solidFill>
                  <a:srgbClr val="FFFFFF"/>
                </a:solidFill>
              </a:rPr>
              <a:t>the DICE model</a:t>
            </a:r>
            <a:endParaRPr lang="en-US" sz="3200" dirty="0" smtClean="0">
              <a:solidFill>
                <a:srgbClr val="FFFFFF"/>
              </a:solidFill>
            </a:endParaRPr>
          </a:p>
          <a:p>
            <a:pPr algn="ctr"/>
            <a:endParaRPr lang="en-US" sz="2400" dirty="0">
              <a:solidFill>
                <a:srgbClr val="FFFFFF"/>
              </a:solidFill>
            </a:endParaRPr>
          </a:p>
        </p:txBody>
      </p:sp>
      <p:sp>
        <p:nvSpPr>
          <p:cNvPr id="11" name="Oval 10"/>
          <p:cNvSpPr/>
          <p:nvPr/>
        </p:nvSpPr>
        <p:spPr bwMode="auto">
          <a:xfrm>
            <a:off x="141101" y="403115"/>
            <a:ext cx="503941" cy="544206"/>
          </a:xfrm>
          <a:prstGeom prst="ellipse">
            <a:avLst/>
          </a:prstGeom>
          <a:noFill/>
          <a:ln w="76200" cap="flat" cmpd="sng" algn="ctr">
            <a:solidFill>
              <a:srgbClr val="FF0000"/>
            </a:solidFill>
            <a:prstDash val="solid"/>
            <a:round/>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106" charset="0"/>
            </a:endParaRPr>
          </a:p>
        </p:txBody>
      </p:sp>
      <p:sp>
        <p:nvSpPr>
          <p:cNvPr id="12" name="Oval 11"/>
          <p:cNvSpPr/>
          <p:nvPr/>
        </p:nvSpPr>
        <p:spPr bwMode="auto">
          <a:xfrm>
            <a:off x="4572000" y="3590248"/>
            <a:ext cx="624887" cy="602152"/>
          </a:xfrm>
          <a:prstGeom prst="ellipse">
            <a:avLst/>
          </a:prstGeom>
          <a:noFill/>
          <a:ln w="76200" cap="flat" cmpd="sng" algn="ctr">
            <a:solidFill>
              <a:srgbClr val="FF0000"/>
            </a:solidFill>
            <a:prstDash val="solid"/>
            <a:round/>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106" charset="0"/>
            </a:endParaRPr>
          </a:p>
        </p:txBody>
      </p:sp>
      <p:sp>
        <p:nvSpPr>
          <p:cNvPr id="2" name="Rectangle 1"/>
          <p:cNvSpPr/>
          <p:nvPr/>
        </p:nvSpPr>
        <p:spPr>
          <a:xfrm>
            <a:off x="3429000" y="4724401"/>
            <a:ext cx="5632530" cy="1524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475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Vertical Text Placeholder 6"/>
          <p:cNvSpPr>
            <a:spLocks noGrp="1"/>
          </p:cNvSpPr>
          <p:nvPr>
            <p:ph type="body" orient="vert" idx="4294967295"/>
          </p:nvPr>
        </p:nvSpPr>
        <p:spPr>
          <a:xfrm>
            <a:off x="0" y="1447800"/>
            <a:ext cx="8534400" cy="4595813"/>
          </a:xfrm>
          <a:prstGeom prst="rect">
            <a:avLst/>
          </a:prstGeom>
        </p:spPr>
        <p:txBody>
          <a:bodyPr/>
          <a:lstStyle/>
          <a:p>
            <a:pPr eaLnBrk="1" hangingPunct="1">
              <a:buFont typeface="Arial" charset="0"/>
              <a:buNone/>
            </a:pPr>
            <a:r>
              <a:rPr lang="en-US">
                <a:latin typeface="Calibri" charset="0"/>
                <a:ea typeface="ＭＳ Ｐゴシック" charset="0"/>
                <a:cs typeface="ＭＳ Ｐゴシック" charset="0"/>
              </a:rPr>
              <a:t>   </a:t>
            </a:r>
          </a:p>
        </p:txBody>
      </p:sp>
      <p:pic>
        <p:nvPicPr>
          <p:cNvPr id="37894" name="Pictur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6400" y="304801"/>
            <a:ext cx="5715000" cy="571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Box 9"/>
          <p:cNvSpPr txBox="1">
            <a:spLocks noChangeArrowheads="1"/>
          </p:cNvSpPr>
          <p:nvPr/>
        </p:nvSpPr>
        <p:spPr bwMode="auto">
          <a:xfrm>
            <a:off x="9525" y="5934075"/>
            <a:ext cx="91344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solidFill>
                  <a:srgbClr val="FFFFFF"/>
                </a:solidFill>
              </a:rPr>
              <a:t>Coarse-grained 64x128 (~2.8°) grid used in </a:t>
            </a:r>
            <a:r>
              <a:rPr lang="en-US" dirty="0" smtClean="0">
                <a:solidFill>
                  <a:srgbClr val="FFFFFF"/>
                </a:solidFill>
              </a:rPr>
              <a:t/>
            </a:r>
            <a:br>
              <a:rPr lang="en-US" dirty="0" smtClean="0">
                <a:solidFill>
                  <a:srgbClr val="FFFFFF"/>
                </a:solidFill>
              </a:rPr>
            </a:br>
            <a:r>
              <a:rPr lang="en-US" dirty="0" smtClean="0">
                <a:solidFill>
                  <a:srgbClr val="FFFFFF"/>
                </a:solidFill>
              </a:rPr>
              <a:t>4</a:t>
            </a:r>
            <a:r>
              <a:rPr lang="en-US" baseline="30000" dirty="0" smtClean="0">
                <a:solidFill>
                  <a:srgbClr val="FFFFFF"/>
                </a:solidFill>
              </a:rPr>
              <a:t>th</a:t>
            </a:r>
            <a:r>
              <a:rPr lang="en-US" dirty="0" smtClean="0">
                <a:solidFill>
                  <a:srgbClr val="FFFFFF"/>
                </a:solidFill>
              </a:rPr>
              <a:t> </a:t>
            </a:r>
            <a:r>
              <a:rPr lang="en-US" dirty="0">
                <a:solidFill>
                  <a:srgbClr val="FFFFFF"/>
                </a:solidFill>
              </a:rPr>
              <a:t>Intergovernmental Panel on Climate Change (IPCC) studies</a:t>
            </a:r>
          </a:p>
        </p:txBody>
      </p:sp>
    </p:spTree>
    <p:extLst>
      <p:ext uri="{BB962C8B-B14F-4D97-AF65-F5344CB8AC3E}">
        <p14:creationId xmlns:p14="http://schemas.microsoft.com/office/powerpoint/2010/main" val="70201705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8335" t="1932" r="2290" b="19115"/>
          <a:stretch/>
        </p:blipFill>
        <p:spPr>
          <a:xfrm>
            <a:off x="-209283" y="-76200"/>
            <a:ext cx="9663574" cy="7037024"/>
          </a:xfrm>
          <a:prstGeom prst="rect">
            <a:avLst/>
          </a:prstGeom>
        </p:spPr>
      </p:pic>
      <p:pic>
        <p:nvPicPr>
          <p:cNvPr id="2" name="Picture 1"/>
          <p:cNvPicPr>
            <a:picLocks noChangeAspect="1"/>
          </p:cNvPicPr>
          <p:nvPr/>
        </p:nvPicPr>
        <p:blipFill rotWithShape="1">
          <a:blip r:embed="rId3"/>
          <a:srcRect l="48919" t="83524" b="4444"/>
          <a:stretch/>
        </p:blipFill>
        <p:spPr>
          <a:xfrm>
            <a:off x="93684" y="5880466"/>
            <a:ext cx="4249716" cy="825134"/>
          </a:xfrm>
          <a:prstGeom prst="rect">
            <a:avLst/>
          </a:prstGeom>
        </p:spPr>
      </p:pic>
      <p:pic>
        <p:nvPicPr>
          <p:cNvPr id="4" name="Picture 3"/>
          <p:cNvPicPr>
            <a:picLocks noChangeAspect="1"/>
          </p:cNvPicPr>
          <p:nvPr/>
        </p:nvPicPr>
        <p:blipFill rotWithShape="1">
          <a:blip r:embed="rId4"/>
          <a:srcRect r="83235"/>
          <a:stretch/>
        </p:blipFill>
        <p:spPr>
          <a:xfrm>
            <a:off x="143374" y="4495800"/>
            <a:ext cx="1533026" cy="1203158"/>
          </a:xfrm>
          <a:prstGeom prst="rect">
            <a:avLst/>
          </a:prstGeom>
        </p:spPr>
      </p:pic>
    </p:spTree>
    <p:extLst>
      <p:ext uri="{BB962C8B-B14F-4D97-AF65-F5344CB8AC3E}">
        <p14:creationId xmlns:p14="http://schemas.microsoft.com/office/powerpoint/2010/main" val="262258024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Vertical Text Placeholder 6"/>
          <p:cNvSpPr>
            <a:spLocks noGrp="1"/>
          </p:cNvSpPr>
          <p:nvPr>
            <p:ph type="body" orient="vert" idx="4294967295"/>
          </p:nvPr>
        </p:nvSpPr>
        <p:spPr>
          <a:xfrm>
            <a:off x="0" y="1608138"/>
            <a:ext cx="8534400" cy="4595812"/>
          </a:xfrm>
          <a:prstGeom prst="rect">
            <a:avLst/>
          </a:prstGeom>
        </p:spPr>
        <p:txBody>
          <a:bodyPr/>
          <a:lstStyle/>
          <a:p>
            <a:pPr eaLnBrk="1" hangingPunct="1">
              <a:buFont typeface="Arial" charset="0"/>
              <a:buNone/>
            </a:pPr>
            <a:r>
              <a:rPr lang="en-US">
                <a:latin typeface="Calibri" charset="0"/>
                <a:ea typeface="ＭＳ Ｐゴシック" charset="0"/>
                <a:cs typeface="ＭＳ Ｐゴシック" charset="0"/>
              </a:rPr>
              <a:t>   </a:t>
            </a:r>
          </a:p>
        </p:txBody>
      </p:sp>
      <p:grpSp>
        <p:nvGrpSpPr>
          <p:cNvPr id="39942" name="Group 2"/>
          <p:cNvGrpSpPr>
            <a:grpSpLocks noChangeAspect="1"/>
          </p:cNvGrpSpPr>
          <p:nvPr/>
        </p:nvGrpSpPr>
        <p:grpSpPr bwMode="auto">
          <a:xfrm>
            <a:off x="241947" y="762001"/>
            <a:ext cx="8749653" cy="4340366"/>
            <a:chOff x="189" y="1107"/>
            <a:chExt cx="5342" cy="2650"/>
          </a:xfrm>
        </p:grpSpPr>
        <p:sp>
          <p:nvSpPr>
            <p:cNvPr id="39961" name="Freeform 3"/>
            <p:cNvSpPr>
              <a:spLocks noChangeAspect="1"/>
            </p:cNvSpPr>
            <p:nvPr/>
          </p:nvSpPr>
          <p:spPr bwMode="auto">
            <a:xfrm>
              <a:off x="1689" y="2535"/>
              <a:ext cx="21" cy="7"/>
            </a:xfrm>
            <a:custGeom>
              <a:avLst/>
              <a:gdLst>
                <a:gd name="T0" fmla="*/ 0 w 42"/>
                <a:gd name="T1" fmla="*/ 0 h 14"/>
                <a:gd name="T2" fmla="*/ 1 w 42"/>
                <a:gd name="T3" fmla="*/ 1 h 14"/>
                <a:gd name="T4" fmla="*/ 1 w 42"/>
                <a:gd name="T5" fmla="*/ 1 h 14"/>
                <a:gd name="T6" fmla="*/ 0 w 42"/>
                <a:gd name="T7" fmla="*/ 0 h 14"/>
                <a:gd name="T8" fmla="*/ 0 60000 65536"/>
                <a:gd name="T9" fmla="*/ 0 60000 65536"/>
                <a:gd name="T10" fmla="*/ 0 60000 65536"/>
                <a:gd name="T11" fmla="*/ 0 60000 65536"/>
                <a:gd name="T12" fmla="*/ 0 w 42"/>
                <a:gd name="T13" fmla="*/ 0 h 14"/>
                <a:gd name="T14" fmla="*/ 42 w 42"/>
                <a:gd name="T15" fmla="*/ 14 h 14"/>
              </a:gdLst>
              <a:ahLst/>
              <a:cxnLst>
                <a:cxn ang="T8">
                  <a:pos x="T0" y="T1"/>
                </a:cxn>
                <a:cxn ang="T9">
                  <a:pos x="T2" y="T3"/>
                </a:cxn>
                <a:cxn ang="T10">
                  <a:pos x="T4" y="T5"/>
                </a:cxn>
                <a:cxn ang="T11">
                  <a:pos x="T6" y="T7"/>
                </a:cxn>
              </a:cxnLst>
              <a:rect l="T12" t="T13" r="T14" b="T15"/>
              <a:pathLst>
                <a:path w="42" h="14">
                  <a:moveTo>
                    <a:pt x="0" y="0"/>
                  </a:moveTo>
                  <a:lnTo>
                    <a:pt x="3" y="14"/>
                  </a:lnTo>
                  <a:lnTo>
                    <a:pt x="42" y="8"/>
                  </a:lnTo>
                  <a:lnTo>
                    <a:pt x="0" y="0"/>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39962" name="Freeform 4"/>
            <p:cNvSpPr>
              <a:spLocks noChangeAspect="1"/>
            </p:cNvSpPr>
            <p:nvPr/>
          </p:nvSpPr>
          <p:spPr bwMode="auto">
            <a:xfrm>
              <a:off x="3590" y="2207"/>
              <a:ext cx="211" cy="153"/>
            </a:xfrm>
            <a:custGeom>
              <a:avLst/>
              <a:gdLst>
                <a:gd name="T0" fmla="*/ 0 w 424"/>
                <a:gd name="T1" fmla="*/ 0 h 307"/>
                <a:gd name="T2" fmla="*/ 0 w 424"/>
                <a:gd name="T3" fmla="*/ 0 h 307"/>
                <a:gd name="T4" fmla="*/ 0 w 424"/>
                <a:gd name="T5" fmla="*/ 0 h 307"/>
                <a:gd name="T6" fmla="*/ 0 w 424"/>
                <a:gd name="T7" fmla="*/ 0 h 307"/>
                <a:gd name="T8" fmla="*/ 0 w 424"/>
                <a:gd name="T9" fmla="*/ 0 h 307"/>
                <a:gd name="T10" fmla="*/ 0 w 424"/>
                <a:gd name="T11" fmla="*/ 0 h 307"/>
                <a:gd name="T12" fmla="*/ 0 w 424"/>
                <a:gd name="T13" fmla="*/ 0 h 307"/>
                <a:gd name="T14" fmla="*/ 0 w 424"/>
                <a:gd name="T15" fmla="*/ 0 h 307"/>
                <a:gd name="T16" fmla="*/ 0 w 424"/>
                <a:gd name="T17" fmla="*/ 0 h 307"/>
                <a:gd name="T18" fmla="*/ 0 w 424"/>
                <a:gd name="T19" fmla="*/ 0 h 307"/>
                <a:gd name="T20" fmla="*/ 0 w 424"/>
                <a:gd name="T21" fmla="*/ 0 h 307"/>
                <a:gd name="T22" fmla="*/ 0 w 424"/>
                <a:gd name="T23" fmla="*/ 0 h 307"/>
                <a:gd name="T24" fmla="*/ 0 w 424"/>
                <a:gd name="T25" fmla="*/ 0 h 307"/>
                <a:gd name="T26" fmla="*/ 0 w 424"/>
                <a:gd name="T27" fmla="*/ 0 h 307"/>
                <a:gd name="T28" fmla="*/ 0 w 424"/>
                <a:gd name="T29" fmla="*/ 0 h 307"/>
                <a:gd name="T30" fmla="*/ 0 w 424"/>
                <a:gd name="T31" fmla="*/ 0 h 307"/>
                <a:gd name="T32" fmla="*/ 0 w 424"/>
                <a:gd name="T33" fmla="*/ 0 h 307"/>
                <a:gd name="T34" fmla="*/ 0 w 424"/>
                <a:gd name="T35" fmla="*/ 0 h 307"/>
                <a:gd name="T36" fmla="*/ 0 w 424"/>
                <a:gd name="T37" fmla="*/ 0 h 307"/>
                <a:gd name="T38" fmla="*/ 0 w 424"/>
                <a:gd name="T39" fmla="*/ 0 h 307"/>
                <a:gd name="T40" fmla="*/ 0 w 424"/>
                <a:gd name="T41" fmla="*/ 0 h 307"/>
                <a:gd name="T42" fmla="*/ 0 w 424"/>
                <a:gd name="T43" fmla="*/ 0 h 307"/>
                <a:gd name="T44" fmla="*/ 0 w 424"/>
                <a:gd name="T45" fmla="*/ 0 h 307"/>
                <a:gd name="T46" fmla="*/ 0 w 424"/>
                <a:gd name="T47" fmla="*/ 0 h 3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24"/>
                <a:gd name="T73" fmla="*/ 0 h 307"/>
                <a:gd name="T74" fmla="*/ 424 w 424"/>
                <a:gd name="T75" fmla="*/ 307 h 3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24" h="307">
                  <a:moveTo>
                    <a:pt x="0" y="147"/>
                  </a:moveTo>
                  <a:lnTo>
                    <a:pt x="5" y="228"/>
                  </a:lnTo>
                  <a:lnTo>
                    <a:pt x="34" y="252"/>
                  </a:lnTo>
                  <a:lnTo>
                    <a:pt x="12" y="292"/>
                  </a:lnTo>
                  <a:lnTo>
                    <a:pt x="57" y="307"/>
                  </a:lnTo>
                  <a:lnTo>
                    <a:pt x="167" y="292"/>
                  </a:lnTo>
                  <a:lnTo>
                    <a:pt x="187" y="248"/>
                  </a:lnTo>
                  <a:lnTo>
                    <a:pt x="261" y="223"/>
                  </a:lnTo>
                  <a:lnTo>
                    <a:pt x="267" y="185"/>
                  </a:lnTo>
                  <a:lnTo>
                    <a:pt x="294" y="175"/>
                  </a:lnTo>
                  <a:lnTo>
                    <a:pt x="282" y="155"/>
                  </a:lnTo>
                  <a:lnTo>
                    <a:pt x="309" y="153"/>
                  </a:lnTo>
                  <a:lnTo>
                    <a:pt x="328" y="115"/>
                  </a:lnTo>
                  <a:lnTo>
                    <a:pt x="319" y="77"/>
                  </a:lnTo>
                  <a:lnTo>
                    <a:pt x="421" y="50"/>
                  </a:lnTo>
                  <a:lnTo>
                    <a:pt x="424" y="42"/>
                  </a:lnTo>
                  <a:lnTo>
                    <a:pt x="385" y="35"/>
                  </a:lnTo>
                  <a:lnTo>
                    <a:pt x="332" y="61"/>
                  </a:lnTo>
                  <a:lnTo>
                    <a:pt x="308" y="0"/>
                  </a:lnTo>
                  <a:lnTo>
                    <a:pt x="262" y="46"/>
                  </a:lnTo>
                  <a:lnTo>
                    <a:pt x="133" y="42"/>
                  </a:lnTo>
                  <a:lnTo>
                    <a:pt x="66" y="113"/>
                  </a:lnTo>
                  <a:lnTo>
                    <a:pt x="22" y="90"/>
                  </a:lnTo>
                  <a:lnTo>
                    <a:pt x="0" y="14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39963" name="Freeform 5"/>
            <p:cNvSpPr>
              <a:spLocks noChangeAspect="1"/>
            </p:cNvSpPr>
            <p:nvPr/>
          </p:nvSpPr>
          <p:spPr bwMode="auto">
            <a:xfrm>
              <a:off x="2975" y="2133"/>
              <a:ext cx="27" cy="52"/>
            </a:xfrm>
            <a:custGeom>
              <a:avLst/>
              <a:gdLst>
                <a:gd name="T0" fmla="*/ 0 w 55"/>
                <a:gd name="T1" fmla="*/ 1 h 103"/>
                <a:gd name="T2" fmla="*/ 0 w 55"/>
                <a:gd name="T3" fmla="*/ 1 h 103"/>
                <a:gd name="T4" fmla="*/ 0 w 55"/>
                <a:gd name="T5" fmla="*/ 0 h 103"/>
                <a:gd name="T6" fmla="*/ 0 w 55"/>
                <a:gd name="T7" fmla="*/ 1 h 103"/>
                <a:gd name="T8" fmla="*/ 0 w 55"/>
                <a:gd name="T9" fmla="*/ 1 h 103"/>
                <a:gd name="T10" fmla="*/ 0 w 55"/>
                <a:gd name="T11" fmla="*/ 1 h 103"/>
                <a:gd name="T12" fmla="*/ 0 60000 65536"/>
                <a:gd name="T13" fmla="*/ 0 60000 65536"/>
                <a:gd name="T14" fmla="*/ 0 60000 65536"/>
                <a:gd name="T15" fmla="*/ 0 60000 65536"/>
                <a:gd name="T16" fmla="*/ 0 60000 65536"/>
                <a:gd name="T17" fmla="*/ 0 60000 65536"/>
                <a:gd name="T18" fmla="*/ 0 w 55"/>
                <a:gd name="T19" fmla="*/ 0 h 103"/>
                <a:gd name="T20" fmla="*/ 55 w 55"/>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55" h="103">
                  <a:moveTo>
                    <a:pt x="0" y="78"/>
                  </a:moveTo>
                  <a:lnTo>
                    <a:pt x="2" y="25"/>
                  </a:lnTo>
                  <a:lnTo>
                    <a:pt x="27" y="0"/>
                  </a:lnTo>
                  <a:lnTo>
                    <a:pt x="55" y="61"/>
                  </a:lnTo>
                  <a:lnTo>
                    <a:pt x="28" y="103"/>
                  </a:lnTo>
                  <a:lnTo>
                    <a:pt x="0" y="78"/>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39964" name="Freeform 6"/>
            <p:cNvSpPr>
              <a:spLocks noChangeAspect="1"/>
            </p:cNvSpPr>
            <p:nvPr/>
          </p:nvSpPr>
          <p:spPr bwMode="auto">
            <a:xfrm>
              <a:off x="2560" y="2233"/>
              <a:ext cx="302" cy="294"/>
            </a:xfrm>
            <a:custGeom>
              <a:avLst/>
              <a:gdLst>
                <a:gd name="T0" fmla="*/ 0 w 604"/>
                <a:gd name="T1" fmla="*/ 0 h 589"/>
                <a:gd name="T2" fmla="*/ 1 w 604"/>
                <a:gd name="T3" fmla="*/ 0 h 589"/>
                <a:gd name="T4" fmla="*/ 1 w 604"/>
                <a:gd name="T5" fmla="*/ 0 h 589"/>
                <a:gd name="T6" fmla="*/ 1 w 604"/>
                <a:gd name="T7" fmla="*/ 0 h 589"/>
                <a:gd name="T8" fmla="*/ 1 w 604"/>
                <a:gd name="T9" fmla="*/ 0 h 589"/>
                <a:gd name="T10" fmla="*/ 1 w 604"/>
                <a:gd name="T11" fmla="*/ 0 h 589"/>
                <a:gd name="T12" fmla="*/ 1 w 604"/>
                <a:gd name="T13" fmla="*/ 0 h 589"/>
                <a:gd name="T14" fmla="*/ 1 w 604"/>
                <a:gd name="T15" fmla="*/ 0 h 589"/>
                <a:gd name="T16" fmla="*/ 1 w 604"/>
                <a:gd name="T17" fmla="*/ 0 h 589"/>
                <a:gd name="T18" fmla="*/ 1 w 604"/>
                <a:gd name="T19" fmla="*/ 0 h 589"/>
                <a:gd name="T20" fmla="*/ 1 w 604"/>
                <a:gd name="T21" fmla="*/ 0 h 589"/>
                <a:gd name="T22" fmla="*/ 1 w 604"/>
                <a:gd name="T23" fmla="*/ 0 h 589"/>
                <a:gd name="T24" fmla="*/ 1 w 604"/>
                <a:gd name="T25" fmla="*/ 0 h 589"/>
                <a:gd name="T26" fmla="*/ 1 w 604"/>
                <a:gd name="T27" fmla="*/ 0 h 589"/>
                <a:gd name="T28" fmla="*/ 1 w 604"/>
                <a:gd name="T29" fmla="*/ 0 h 589"/>
                <a:gd name="T30" fmla="*/ 1 w 604"/>
                <a:gd name="T31" fmla="*/ 0 h 589"/>
                <a:gd name="T32" fmla="*/ 1 w 604"/>
                <a:gd name="T33" fmla="*/ 0 h 589"/>
                <a:gd name="T34" fmla="*/ 1 w 604"/>
                <a:gd name="T35" fmla="*/ 0 h 589"/>
                <a:gd name="T36" fmla="*/ 1 w 604"/>
                <a:gd name="T37" fmla="*/ 0 h 589"/>
                <a:gd name="T38" fmla="*/ 1 w 604"/>
                <a:gd name="T39" fmla="*/ 0 h 589"/>
                <a:gd name="T40" fmla="*/ 1 w 604"/>
                <a:gd name="T41" fmla="*/ 0 h 589"/>
                <a:gd name="T42" fmla="*/ 0 w 604"/>
                <a:gd name="T43" fmla="*/ 0 h 5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04"/>
                <a:gd name="T67" fmla="*/ 0 h 589"/>
                <a:gd name="T68" fmla="*/ 604 w 604"/>
                <a:gd name="T69" fmla="*/ 589 h 5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04" h="589">
                  <a:moveTo>
                    <a:pt x="0" y="315"/>
                  </a:moveTo>
                  <a:lnTo>
                    <a:pt x="4" y="326"/>
                  </a:lnTo>
                  <a:lnTo>
                    <a:pt x="117" y="399"/>
                  </a:lnTo>
                  <a:lnTo>
                    <a:pt x="353" y="561"/>
                  </a:lnTo>
                  <a:lnTo>
                    <a:pt x="355" y="589"/>
                  </a:lnTo>
                  <a:lnTo>
                    <a:pt x="381" y="585"/>
                  </a:lnTo>
                  <a:lnTo>
                    <a:pt x="426" y="572"/>
                  </a:lnTo>
                  <a:lnTo>
                    <a:pt x="604" y="446"/>
                  </a:lnTo>
                  <a:lnTo>
                    <a:pt x="535" y="361"/>
                  </a:lnTo>
                  <a:lnTo>
                    <a:pt x="536" y="226"/>
                  </a:lnTo>
                  <a:lnTo>
                    <a:pt x="529" y="166"/>
                  </a:lnTo>
                  <a:lnTo>
                    <a:pt x="477" y="104"/>
                  </a:lnTo>
                  <a:lnTo>
                    <a:pt x="505" y="84"/>
                  </a:lnTo>
                  <a:lnTo>
                    <a:pt x="515" y="0"/>
                  </a:lnTo>
                  <a:lnTo>
                    <a:pt x="304" y="14"/>
                  </a:lnTo>
                  <a:lnTo>
                    <a:pt x="192" y="63"/>
                  </a:lnTo>
                  <a:lnTo>
                    <a:pt x="221" y="163"/>
                  </a:lnTo>
                  <a:lnTo>
                    <a:pt x="175" y="166"/>
                  </a:lnTo>
                  <a:lnTo>
                    <a:pt x="148" y="177"/>
                  </a:lnTo>
                  <a:lnTo>
                    <a:pt x="153" y="204"/>
                  </a:lnTo>
                  <a:lnTo>
                    <a:pt x="17" y="263"/>
                  </a:lnTo>
                  <a:lnTo>
                    <a:pt x="0" y="315"/>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39965" name="Freeform 7"/>
            <p:cNvSpPr>
              <a:spLocks noChangeAspect="1"/>
            </p:cNvSpPr>
            <p:nvPr/>
          </p:nvSpPr>
          <p:spPr bwMode="auto">
            <a:xfrm>
              <a:off x="1598" y="3150"/>
              <a:ext cx="292" cy="536"/>
            </a:xfrm>
            <a:custGeom>
              <a:avLst/>
              <a:gdLst>
                <a:gd name="T0" fmla="*/ 0 w 584"/>
                <a:gd name="T1" fmla="*/ 1 h 1071"/>
                <a:gd name="T2" fmla="*/ 1 w 584"/>
                <a:gd name="T3" fmla="*/ 1 h 1071"/>
                <a:gd name="T4" fmla="*/ 1 w 584"/>
                <a:gd name="T5" fmla="*/ 1 h 1071"/>
                <a:gd name="T6" fmla="*/ 1 w 584"/>
                <a:gd name="T7" fmla="*/ 1 h 1071"/>
                <a:gd name="T8" fmla="*/ 1 w 584"/>
                <a:gd name="T9" fmla="*/ 1 h 1071"/>
                <a:gd name="T10" fmla="*/ 1 w 584"/>
                <a:gd name="T11" fmla="*/ 1 h 1071"/>
                <a:gd name="T12" fmla="*/ 1 w 584"/>
                <a:gd name="T13" fmla="*/ 1 h 1071"/>
                <a:gd name="T14" fmla="*/ 1 w 584"/>
                <a:gd name="T15" fmla="*/ 1 h 1071"/>
                <a:gd name="T16" fmla="*/ 1 w 584"/>
                <a:gd name="T17" fmla="*/ 1 h 1071"/>
                <a:gd name="T18" fmla="*/ 1 w 584"/>
                <a:gd name="T19" fmla="*/ 1 h 1071"/>
                <a:gd name="T20" fmla="*/ 1 w 584"/>
                <a:gd name="T21" fmla="*/ 1 h 1071"/>
                <a:gd name="T22" fmla="*/ 1 w 584"/>
                <a:gd name="T23" fmla="*/ 1 h 1071"/>
                <a:gd name="T24" fmla="*/ 1 w 584"/>
                <a:gd name="T25" fmla="*/ 1 h 1071"/>
                <a:gd name="T26" fmla="*/ 1 w 584"/>
                <a:gd name="T27" fmla="*/ 1 h 1071"/>
                <a:gd name="T28" fmla="*/ 1 w 584"/>
                <a:gd name="T29" fmla="*/ 1 h 1071"/>
                <a:gd name="T30" fmla="*/ 1 w 584"/>
                <a:gd name="T31" fmla="*/ 1 h 1071"/>
                <a:gd name="T32" fmla="*/ 1 w 584"/>
                <a:gd name="T33" fmla="*/ 1 h 1071"/>
                <a:gd name="T34" fmla="*/ 1 w 584"/>
                <a:gd name="T35" fmla="*/ 1 h 1071"/>
                <a:gd name="T36" fmla="*/ 1 w 584"/>
                <a:gd name="T37" fmla="*/ 1 h 1071"/>
                <a:gd name="T38" fmla="*/ 1 w 584"/>
                <a:gd name="T39" fmla="*/ 1 h 1071"/>
                <a:gd name="T40" fmla="*/ 1 w 584"/>
                <a:gd name="T41" fmla="*/ 1 h 1071"/>
                <a:gd name="T42" fmla="*/ 1 w 584"/>
                <a:gd name="T43" fmla="*/ 1 h 1071"/>
                <a:gd name="T44" fmla="*/ 1 w 584"/>
                <a:gd name="T45" fmla="*/ 1 h 1071"/>
                <a:gd name="T46" fmla="*/ 1 w 584"/>
                <a:gd name="T47" fmla="*/ 1 h 1071"/>
                <a:gd name="T48" fmla="*/ 1 w 584"/>
                <a:gd name="T49" fmla="*/ 1 h 1071"/>
                <a:gd name="T50" fmla="*/ 1 w 584"/>
                <a:gd name="T51" fmla="*/ 1 h 1071"/>
                <a:gd name="T52" fmla="*/ 1 w 584"/>
                <a:gd name="T53" fmla="*/ 1 h 1071"/>
                <a:gd name="T54" fmla="*/ 1 w 584"/>
                <a:gd name="T55" fmla="*/ 1 h 1071"/>
                <a:gd name="T56" fmla="*/ 1 w 584"/>
                <a:gd name="T57" fmla="*/ 1 h 1071"/>
                <a:gd name="T58" fmla="*/ 1 w 584"/>
                <a:gd name="T59" fmla="*/ 1 h 1071"/>
                <a:gd name="T60" fmla="*/ 1 w 584"/>
                <a:gd name="T61" fmla="*/ 1 h 1071"/>
                <a:gd name="T62" fmla="*/ 1 w 584"/>
                <a:gd name="T63" fmla="*/ 1 h 1071"/>
                <a:gd name="T64" fmla="*/ 1 w 584"/>
                <a:gd name="T65" fmla="*/ 1 h 1071"/>
                <a:gd name="T66" fmla="*/ 1 w 584"/>
                <a:gd name="T67" fmla="*/ 1 h 1071"/>
                <a:gd name="T68" fmla="*/ 1 w 584"/>
                <a:gd name="T69" fmla="*/ 0 h 1071"/>
                <a:gd name="T70" fmla="*/ 1 w 584"/>
                <a:gd name="T71" fmla="*/ 1 h 1071"/>
                <a:gd name="T72" fmla="*/ 1 w 584"/>
                <a:gd name="T73" fmla="*/ 1 h 1071"/>
                <a:gd name="T74" fmla="*/ 1 w 584"/>
                <a:gd name="T75" fmla="*/ 1 h 1071"/>
                <a:gd name="T76" fmla="*/ 1 w 584"/>
                <a:gd name="T77" fmla="*/ 1 h 1071"/>
                <a:gd name="T78" fmla="*/ 1 w 584"/>
                <a:gd name="T79" fmla="*/ 1 h 1071"/>
                <a:gd name="T80" fmla="*/ 1 w 584"/>
                <a:gd name="T81" fmla="*/ 1 h 1071"/>
                <a:gd name="T82" fmla="*/ 1 w 584"/>
                <a:gd name="T83" fmla="*/ 1 h 1071"/>
                <a:gd name="T84" fmla="*/ 1 w 584"/>
                <a:gd name="T85" fmla="*/ 1 h 1071"/>
                <a:gd name="T86" fmla="*/ 1 w 584"/>
                <a:gd name="T87" fmla="*/ 1 h 1071"/>
                <a:gd name="T88" fmla="*/ 1 w 584"/>
                <a:gd name="T89" fmla="*/ 1 h 1071"/>
                <a:gd name="T90" fmla="*/ 1 w 584"/>
                <a:gd name="T91" fmla="*/ 1 h 1071"/>
                <a:gd name="T92" fmla="*/ 1 w 584"/>
                <a:gd name="T93" fmla="*/ 1 h 1071"/>
                <a:gd name="T94" fmla="*/ 0 w 584"/>
                <a:gd name="T95" fmla="*/ 1 h 10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84"/>
                <a:gd name="T145" fmla="*/ 0 h 1071"/>
                <a:gd name="T146" fmla="*/ 584 w 584"/>
                <a:gd name="T147" fmla="*/ 1071 h 10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84" h="1071">
                  <a:moveTo>
                    <a:pt x="0" y="990"/>
                  </a:moveTo>
                  <a:lnTo>
                    <a:pt x="5" y="1013"/>
                  </a:lnTo>
                  <a:lnTo>
                    <a:pt x="29" y="1005"/>
                  </a:lnTo>
                  <a:lnTo>
                    <a:pt x="41" y="1059"/>
                  </a:lnTo>
                  <a:lnTo>
                    <a:pt x="147" y="1071"/>
                  </a:lnTo>
                  <a:lnTo>
                    <a:pt x="118" y="1043"/>
                  </a:lnTo>
                  <a:lnTo>
                    <a:pt x="140" y="971"/>
                  </a:lnTo>
                  <a:lnTo>
                    <a:pt x="161" y="985"/>
                  </a:lnTo>
                  <a:lnTo>
                    <a:pt x="226" y="882"/>
                  </a:lnTo>
                  <a:lnTo>
                    <a:pt x="176" y="826"/>
                  </a:lnTo>
                  <a:lnTo>
                    <a:pt x="233" y="790"/>
                  </a:lnTo>
                  <a:lnTo>
                    <a:pt x="242" y="737"/>
                  </a:lnTo>
                  <a:lnTo>
                    <a:pt x="269" y="714"/>
                  </a:lnTo>
                  <a:lnTo>
                    <a:pt x="247" y="704"/>
                  </a:lnTo>
                  <a:lnTo>
                    <a:pt x="291" y="704"/>
                  </a:lnTo>
                  <a:lnTo>
                    <a:pt x="286" y="679"/>
                  </a:lnTo>
                  <a:lnTo>
                    <a:pt x="266" y="697"/>
                  </a:lnTo>
                  <a:lnTo>
                    <a:pt x="247" y="678"/>
                  </a:lnTo>
                  <a:lnTo>
                    <a:pt x="244" y="639"/>
                  </a:lnTo>
                  <a:lnTo>
                    <a:pt x="324" y="642"/>
                  </a:lnTo>
                  <a:lnTo>
                    <a:pt x="331" y="564"/>
                  </a:lnTo>
                  <a:lnTo>
                    <a:pt x="456" y="552"/>
                  </a:lnTo>
                  <a:lnTo>
                    <a:pt x="494" y="496"/>
                  </a:lnTo>
                  <a:lnTo>
                    <a:pt x="444" y="397"/>
                  </a:lnTo>
                  <a:lnTo>
                    <a:pt x="468" y="272"/>
                  </a:lnTo>
                  <a:lnTo>
                    <a:pt x="584" y="170"/>
                  </a:lnTo>
                  <a:lnTo>
                    <a:pt x="579" y="123"/>
                  </a:lnTo>
                  <a:lnTo>
                    <a:pt x="559" y="122"/>
                  </a:lnTo>
                  <a:lnTo>
                    <a:pt x="527" y="178"/>
                  </a:lnTo>
                  <a:lnTo>
                    <a:pt x="446" y="174"/>
                  </a:lnTo>
                  <a:lnTo>
                    <a:pt x="462" y="112"/>
                  </a:lnTo>
                  <a:lnTo>
                    <a:pt x="321" y="16"/>
                  </a:lnTo>
                  <a:lnTo>
                    <a:pt x="272" y="8"/>
                  </a:lnTo>
                  <a:lnTo>
                    <a:pt x="268" y="29"/>
                  </a:lnTo>
                  <a:lnTo>
                    <a:pt x="214" y="0"/>
                  </a:lnTo>
                  <a:lnTo>
                    <a:pt x="182" y="35"/>
                  </a:lnTo>
                  <a:lnTo>
                    <a:pt x="180" y="73"/>
                  </a:lnTo>
                  <a:lnTo>
                    <a:pt x="146" y="88"/>
                  </a:lnTo>
                  <a:lnTo>
                    <a:pt x="147" y="162"/>
                  </a:lnTo>
                  <a:lnTo>
                    <a:pt x="111" y="204"/>
                  </a:lnTo>
                  <a:lnTo>
                    <a:pt x="84" y="308"/>
                  </a:lnTo>
                  <a:lnTo>
                    <a:pt x="105" y="406"/>
                  </a:lnTo>
                  <a:lnTo>
                    <a:pt x="66" y="490"/>
                  </a:lnTo>
                  <a:lnTo>
                    <a:pt x="41" y="699"/>
                  </a:lnTo>
                  <a:lnTo>
                    <a:pt x="61" y="775"/>
                  </a:lnTo>
                  <a:lnTo>
                    <a:pt x="42" y="781"/>
                  </a:lnTo>
                  <a:lnTo>
                    <a:pt x="51" y="850"/>
                  </a:lnTo>
                  <a:lnTo>
                    <a:pt x="0" y="990"/>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39966" name="Freeform 8"/>
            <p:cNvSpPr>
              <a:spLocks noChangeAspect="1"/>
            </p:cNvSpPr>
            <p:nvPr/>
          </p:nvSpPr>
          <p:spPr bwMode="auto">
            <a:xfrm>
              <a:off x="1668" y="3694"/>
              <a:ext cx="52" cy="46"/>
            </a:xfrm>
            <a:custGeom>
              <a:avLst/>
              <a:gdLst>
                <a:gd name="T0" fmla="*/ 0 w 104"/>
                <a:gd name="T1" fmla="*/ 0 h 92"/>
                <a:gd name="T2" fmla="*/ 1 w 104"/>
                <a:gd name="T3" fmla="*/ 1 h 92"/>
                <a:gd name="T4" fmla="*/ 1 w 104"/>
                <a:gd name="T5" fmla="*/ 1 h 92"/>
                <a:gd name="T6" fmla="*/ 1 w 104"/>
                <a:gd name="T7" fmla="*/ 1 h 92"/>
                <a:gd name="T8" fmla="*/ 0 w 104"/>
                <a:gd name="T9" fmla="*/ 0 h 92"/>
                <a:gd name="T10" fmla="*/ 0 60000 65536"/>
                <a:gd name="T11" fmla="*/ 0 60000 65536"/>
                <a:gd name="T12" fmla="*/ 0 60000 65536"/>
                <a:gd name="T13" fmla="*/ 0 60000 65536"/>
                <a:gd name="T14" fmla="*/ 0 60000 65536"/>
                <a:gd name="T15" fmla="*/ 0 w 104"/>
                <a:gd name="T16" fmla="*/ 0 h 92"/>
                <a:gd name="T17" fmla="*/ 104 w 104"/>
                <a:gd name="T18" fmla="*/ 92 h 92"/>
              </a:gdLst>
              <a:ahLst/>
              <a:cxnLst>
                <a:cxn ang="T10">
                  <a:pos x="T0" y="T1"/>
                </a:cxn>
                <a:cxn ang="T11">
                  <a:pos x="T2" y="T3"/>
                </a:cxn>
                <a:cxn ang="T12">
                  <a:pos x="T4" y="T5"/>
                </a:cxn>
                <a:cxn ang="T13">
                  <a:pos x="T6" y="T7"/>
                </a:cxn>
                <a:cxn ang="T14">
                  <a:pos x="T8" y="T9"/>
                </a:cxn>
              </a:cxnLst>
              <a:rect l="T15" t="T16" r="T17" b="T18"/>
              <a:pathLst>
                <a:path w="104" h="92">
                  <a:moveTo>
                    <a:pt x="0" y="0"/>
                  </a:moveTo>
                  <a:lnTo>
                    <a:pt x="3" y="92"/>
                  </a:lnTo>
                  <a:lnTo>
                    <a:pt x="104" y="82"/>
                  </a:lnTo>
                  <a:lnTo>
                    <a:pt x="23" y="44"/>
                  </a:lnTo>
                  <a:lnTo>
                    <a:pt x="0" y="0"/>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39967" name="Freeform 9"/>
            <p:cNvSpPr>
              <a:spLocks noChangeAspect="1"/>
            </p:cNvSpPr>
            <p:nvPr/>
          </p:nvSpPr>
          <p:spPr bwMode="auto">
            <a:xfrm>
              <a:off x="4371" y="2979"/>
              <a:ext cx="602" cy="461"/>
            </a:xfrm>
            <a:custGeom>
              <a:avLst/>
              <a:gdLst>
                <a:gd name="T0" fmla="*/ 1 w 1202"/>
                <a:gd name="T1" fmla="*/ 1 h 921"/>
                <a:gd name="T2" fmla="*/ 1 w 1202"/>
                <a:gd name="T3" fmla="*/ 1 h 921"/>
                <a:gd name="T4" fmla="*/ 1 w 1202"/>
                <a:gd name="T5" fmla="*/ 1 h 921"/>
                <a:gd name="T6" fmla="*/ 1 w 1202"/>
                <a:gd name="T7" fmla="*/ 1 h 921"/>
                <a:gd name="T8" fmla="*/ 1 w 1202"/>
                <a:gd name="T9" fmla="*/ 1 h 921"/>
                <a:gd name="T10" fmla="*/ 1 w 1202"/>
                <a:gd name="T11" fmla="*/ 1 h 921"/>
                <a:gd name="T12" fmla="*/ 1 w 1202"/>
                <a:gd name="T13" fmla="*/ 1 h 921"/>
                <a:gd name="T14" fmla="*/ 1 w 1202"/>
                <a:gd name="T15" fmla="*/ 1 h 921"/>
                <a:gd name="T16" fmla="*/ 1 w 1202"/>
                <a:gd name="T17" fmla="*/ 1 h 921"/>
                <a:gd name="T18" fmla="*/ 1 w 1202"/>
                <a:gd name="T19" fmla="*/ 1 h 921"/>
                <a:gd name="T20" fmla="*/ 1 w 1202"/>
                <a:gd name="T21" fmla="*/ 1 h 921"/>
                <a:gd name="T22" fmla="*/ 1 w 1202"/>
                <a:gd name="T23" fmla="*/ 1 h 921"/>
                <a:gd name="T24" fmla="*/ 1 w 1202"/>
                <a:gd name="T25" fmla="*/ 1 h 921"/>
                <a:gd name="T26" fmla="*/ 1 w 1202"/>
                <a:gd name="T27" fmla="*/ 1 h 921"/>
                <a:gd name="T28" fmla="*/ 1 w 1202"/>
                <a:gd name="T29" fmla="*/ 1 h 921"/>
                <a:gd name="T30" fmla="*/ 1 w 1202"/>
                <a:gd name="T31" fmla="*/ 1 h 921"/>
                <a:gd name="T32" fmla="*/ 1 w 1202"/>
                <a:gd name="T33" fmla="*/ 1 h 921"/>
                <a:gd name="T34" fmla="*/ 1 w 1202"/>
                <a:gd name="T35" fmla="*/ 1 h 921"/>
                <a:gd name="T36" fmla="*/ 1 w 1202"/>
                <a:gd name="T37" fmla="*/ 1 h 921"/>
                <a:gd name="T38" fmla="*/ 1 w 1202"/>
                <a:gd name="T39" fmla="*/ 1 h 921"/>
                <a:gd name="T40" fmla="*/ 1 w 1202"/>
                <a:gd name="T41" fmla="*/ 1 h 921"/>
                <a:gd name="T42" fmla="*/ 1 w 1202"/>
                <a:gd name="T43" fmla="*/ 1 h 921"/>
                <a:gd name="T44" fmla="*/ 1 w 1202"/>
                <a:gd name="T45" fmla="*/ 1 h 921"/>
                <a:gd name="T46" fmla="*/ 1 w 1202"/>
                <a:gd name="T47" fmla="*/ 1 h 921"/>
                <a:gd name="T48" fmla="*/ 1 w 1202"/>
                <a:gd name="T49" fmla="*/ 1 h 921"/>
                <a:gd name="T50" fmla="*/ 1 w 1202"/>
                <a:gd name="T51" fmla="*/ 1 h 921"/>
                <a:gd name="T52" fmla="*/ 1 w 1202"/>
                <a:gd name="T53" fmla="*/ 1 h 921"/>
                <a:gd name="T54" fmla="*/ 1 w 1202"/>
                <a:gd name="T55" fmla="*/ 1 h 921"/>
                <a:gd name="T56" fmla="*/ 1 w 1202"/>
                <a:gd name="T57" fmla="*/ 1 h 921"/>
                <a:gd name="T58" fmla="*/ 1 w 1202"/>
                <a:gd name="T59" fmla="*/ 1 h 921"/>
                <a:gd name="T60" fmla="*/ 1 w 1202"/>
                <a:gd name="T61" fmla="*/ 1 h 921"/>
                <a:gd name="T62" fmla="*/ 1 w 1202"/>
                <a:gd name="T63" fmla="*/ 1 h 921"/>
                <a:gd name="T64" fmla="*/ 1 w 1202"/>
                <a:gd name="T65" fmla="*/ 1 h 9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2"/>
                <a:gd name="T100" fmla="*/ 0 h 921"/>
                <a:gd name="T101" fmla="*/ 1202 w 1202"/>
                <a:gd name="T102" fmla="*/ 921 h 9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2" h="921">
                  <a:moveTo>
                    <a:pt x="0" y="485"/>
                  </a:moveTo>
                  <a:lnTo>
                    <a:pt x="19" y="493"/>
                  </a:lnTo>
                  <a:lnTo>
                    <a:pt x="6" y="465"/>
                  </a:lnTo>
                  <a:lnTo>
                    <a:pt x="30" y="480"/>
                  </a:lnTo>
                  <a:lnTo>
                    <a:pt x="6" y="427"/>
                  </a:lnTo>
                  <a:lnTo>
                    <a:pt x="23" y="346"/>
                  </a:lnTo>
                  <a:lnTo>
                    <a:pt x="29" y="368"/>
                  </a:lnTo>
                  <a:lnTo>
                    <a:pt x="105" y="303"/>
                  </a:lnTo>
                  <a:lnTo>
                    <a:pt x="230" y="274"/>
                  </a:lnTo>
                  <a:lnTo>
                    <a:pt x="273" y="226"/>
                  </a:lnTo>
                  <a:lnTo>
                    <a:pt x="272" y="196"/>
                  </a:lnTo>
                  <a:lnTo>
                    <a:pt x="287" y="173"/>
                  </a:lnTo>
                  <a:lnTo>
                    <a:pt x="306" y="210"/>
                  </a:lnTo>
                  <a:lnTo>
                    <a:pt x="306" y="170"/>
                  </a:lnTo>
                  <a:lnTo>
                    <a:pt x="336" y="178"/>
                  </a:lnTo>
                  <a:lnTo>
                    <a:pt x="337" y="149"/>
                  </a:lnTo>
                  <a:lnTo>
                    <a:pt x="382" y="104"/>
                  </a:lnTo>
                  <a:lnTo>
                    <a:pt x="428" y="106"/>
                  </a:lnTo>
                  <a:lnTo>
                    <a:pt x="439" y="152"/>
                  </a:lnTo>
                  <a:lnTo>
                    <a:pt x="458" y="125"/>
                  </a:lnTo>
                  <a:lnTo>
                    <a:pt x="492" y="140"/>
                  </a:lnTo>
                  <a:lnTo>
                    <a:pt x="478" y="110"/>
                  </a:lnTo>
                  <a:lnTo>
                    <a:pt x="508" y="62"/>
                  </a:lnTo>
                  <a:lnTo>
                    <a:pt x="579" y="43"/>
                  </a:lnTo>
                  <a:lnTo>
                    <a:pt x="559" y="13"/>
                  </a:lnTo>
                  <a:lnTo>
                    <a:pt x="695" y="51"/>
                  </a:lnTo>
                  <a:lnTo>
                    <a:pt x="666" y="133"/>
                  </a:lnTo>
                  <a:lnTo>
                    <a:pt x="801" y="218"/>
                  </a:lnTo>
                  <a:lnTo>
                    <a:pt x="835" y="183"/>
                  </a:lnTo>
                  <a:lnTo>
                    <a:pt x="852" y="42"/>
                  </a:lnTo>
                  <a:lnTo>
                    <a:pt x="883" y="0"/>
                  </a:lnTo>
                  <a:lnTo>
                    <a:pt x="913" y="109"/>
                  </a:lnTo>
                  <a:lnTo>
                    <a:pt x="958" y="133"/>
                  </a:lnTo>
                  <a:lnTo>
                    <a:pt x="988" y="258"/>
                  </a:lnTo>
                  <a:lnTo>
                    <a:pt x="1062" y="297"/>
                  </a:lnTo>
                  <a:lnTo>
                    <a:pt x="1090" y="368"/>
                  </a:lnTo>
                  <a:lnTo>
                    <a:pt x="1115" y="363"/>
                  </a:lnTo>
                  <a:lnTo>
                    <a:pt x="1122" y="401"/>
                  </a:lnTo>
                  <a:lnTo>
                    <a:pt x="1182" y="454"/>
                  </a:lnTo>
                  <a:lnTo>
                    <a:pt x="1202" y="551"/>
                  </a:lnTo>
                  <a:lnTo>
                    <a:pt x="1187" y="646"/>
                  </a:lnTo>
                  <a:lnTo>
                    <a:pt x="1135" y="727"/>
                  </a:lnTo>
                  <a:lnTo>
                    <a:pt x="1097" y="864"/>
                  </a:lnTo>
                  <a:lnTo>
                    <a:pt x="1030" y="879"/>
                  </a:lnTo>
                  <a:lnTo>
                    <a:pt x="987" y="905"/>
                  </a:lnTo>
                  <a:lnTo>
                    <a:pt x="990" y="921"/>
                  </a:lnTo>
                  <a:lnTo>
                    <a:pt x="947" y="874"/>
                  </a:lnTo>
                  <a:lnTo>
                    <a:pt x="901" y="908"/>
                  </a:lnTo>
                  <a:lnTo>
                    <a:pt x="844" y="893"/>
                  </a:lnTo>
                  <a:lnTo>
                    <a:pt x="798" y="859"/>
                  </a:lnTo>
                  <a:lnTo>
                    <a:pt x="779" y="790"/>
                  </a:lnTo>
                  <a:lnTo>
                    <a:pt x="744" y="799"/>
                  </a:lnTo>
                  <a:lnTo>
                    <a:pt x="743" y="752"/>
                  </a:lnTo>
                  <a:lnTo>
                    <a:pt x="731" y="782"/>
                  </a:lnTo>
                  <a:lnTo>
                    <a:pt x="707" y="783"/>
                  </a:lnTo>
                  <a:lnTo>
                    <a:pt x="732" y="692"/>
                  </a:lnTo>
                  <a:lnTo>
                    <a:pt x="680" y="778"/>
                  </a:lnTo>
                  <a:lnTo>
                    <a:pt x="656" y="761"/>
                  </a:lnTo>
                  <a:lnTo>
                    <a:pt x="629" y="694"/>
                  </a:lnTo>
                  <a:lnTo>
                    <a:pt x="540" y="657"/>
                  </a:lnTo>
                  <a:lnTo>
                    <a:pt x="380" y="685"/>
                  </a:lnTo>
                  <a:lnTo>
                    <a:pt x="313" y="734"/>
                  </a:lnTo>
                  <a:lnTo>
                    <a:pt x="203" y="738"/>
                  </a:lnTo>
                  <a:lnTo>
                    <a:pt x="142" y="781"/>
                  </a:lnTo>
                  <a:lnTo>
                    <a:pt x="58" y="751"/>
                  </a:lnTo>
                  <a:lnTo>
                    <a:pt x="77" y="662"/>
                  </a:lnTo>
                  <a:lnTo>
                    <a:pt x="0" y="485"/>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68" name="Freeform 10"/>
            <p:cNvSpPr>
              <a:spLocks noChangeAspect="1"/>
            </p:cNvSpPr>
            <p:nvPr/>
          </p:nvSpPr>
          <p:spPr bwMode="auto">
            <a:xfrm>
              <a:off x="4842" y="3466"/>
              <a:ext cx="52" cy="52"/>
            </a:xfrm>
            <a:custGeom>
              <a:avLst/>
              <a:gdLst>
                <a:gd name="T0" fmla="*/ 0 w 103"/>
                <a:gd name="T1" fmla="*/ 1 h 104"/>
                <a:gd name="T2" fmla="*/ 1 w 103"/>
                <a:gd name="T3" fmla="*/ 0 h 104"/>
                <a:gd name="T4" fmla="*/ 1 w 103"/>
                <a:gd name="T5" fmla="*/ 1 h 104"/>
                <a:gd name="T6" fmla="*/ 1 w 103"/>
                <a:gd name="T7" fmla="*/ 1 h 104"/>
                <a:gd name="T8" fmla="*/ 1 w 103"/>
                <a:gd name="T9" fmla="*/ 1 h 104"/>
                <a:gd name="T10" fmla="*/ 1 w 103"/>
                <a:gd name="T11" fmla="*/ 1 h 104"/>
                <a:gd name="T12" fmla="*/ 1 w 103"/>
                <a:gd name="T13" fmla="*/ 1 h 104"/>
                <a:gd name="T14" fmla="*/ 1 w 103"/>
                <a:gd name="T15" fmla="*/ 1 h 104"/>
                <a:gd name="T16" fmla="*/ 0 w 103"/>
                <a:gd name="T17" fmla="*/ 1 h 1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
                <a:gd name="T28" fmla="*/ 0 h 104"/>
                <a:gd name="T29" fmla="*/ 103 w 103"/>
                <a:gd name="T30" fmla="*/ 104 h 1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 h="104">
                  <a:moveTo>
                    <a:pt x="0" y="18"/>
                  </a:moveTo>
                  <a:lnTo>
                    <a:pt x="1" y="0"/>
                  </a:lnTo>
                  <a:lnTo>
                    <a:pt x="53" y="15"/>
                  </a:lnTo>
                  <a:lnTo>
                    <a:pt x="94" y="3"/>
                  </a:lnTo>
                  <a:lnTo>
                    <a:pt x="103" y="28"/>
                  </a:lnTo>
                  <a:lnTo>
                    <a:pt x="103" y="59"/>
                  </a:lnTo>
                  <a:lnTo>
                    <a:pt x="64" y="104"/>
                  </a:lnTo>
                  <a:lnTo>
                    <a:pt x="39" y="101"/>
                  </a:lnTo>
                  <a:lnTo>
                    <a:pt x="0" y="18"/>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69" name="Freeform 11"/>
            <p:cNvSpPr>
              <a:spLocks noChangeAspect="1"/>
            </p:cNvSpPr>
            <p:nvPr/>
          </p:nvSpPr>
          <p:spPr bwMode="auto">
            <a:xfrm>
              <a:off x="2829" y="2017"/>
              <a:ext cx="114" cy="44"/>
            </a:xfrm>
            <a:custGeom>
              <a:avLst/>
              <a:gdLst>
                <a:gd name="T0" fmla="*/ 0 w 229"/>
                <a:gd name="T1" fmla="*/ 0 h 89"/>
                <a:gd name="T2" fmla="*/ 0 w 229"/>
                <a:gd name="T3" fmla="*/ 0 h 89"/>
                <a:gd name="T4" fmla="*/ 0 w 229"/>
                <a:gd name="T5" fmla="*/ 0 h 89"/>
                <a:gd name="T6" fmla="*/ 0 w 229"/>
                <a:gd name="T7" fmla="*/ 0 h 89"/>
                <a:gd name="T8" fmla="*/ 0 w 229"/>
                <a:gd name="T9" fmla="*/ 0 h 89"/>
                <a:gd name="T10" fmla="*/ 0 w 229"/>
                <a:gd name="T11" fmla="*/ 0 h 89"/>
                <a:gd name="T12" fmla="*/ 0 w 229"/>
                <a:gd name="T13" fmla="*/ 0 h 89"/>
                <a:gd name="T14" fmla="*/ 0 w 229"/>
                <a:gd name="T15" fmla="*/ 0 h 89"/>
                <a:gd name="T16" fmla="*/ 0 w 229"/>
                <a:gd name="T17" fmla="*/ 0 h 89"/>
                <a:gd name="T18" fmla="*/ 0 w 229"/>
                <a:gd name="T19" fmla="*/ 0 h 89"/>
                <a:gd name="T20" fmla="*/ 0 w 229"/>
                <a:gd name="T21" fmla="*/ 0 h 89"/>
                <a:gd name="T22" fmla="*/ 0 w 229"/>
                <a:gd name="T23" fmla="*/ 0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9"/>
                <a:gd name="T37" fmla="*/ 0 h 89"/>
                <a:gd name="T38" fmla="*/ 229 w 229"/>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9" h="89">
                  <a:moveTo>
                    <a:pt x="0" y="49"/>
                  </a:moveTo>
                  <a:lnTo>
                    <a:pt x="4" y="53"/>
                  </a:lnTo>
                  <a:lnTo>
                    <a:pt x="6" y="70"/>
                  </a:lnTo>
                  <a:lnTo>
                    <a:pt x="31" y="73"/>
                  </a:lnTo>
                  <a:lnTo>
                    <a:pt x="76" y="65"/>
                  </a:lnTo>
                  <a:lnTo>
                    <a:pt x="128" y="89"/>
                  </a:lnTo>
                  <a:lnTo>
                    <a:pt x="199" y="72"/>
                  </a:lnTo>
                  <a:lnTo>
                    <a:pt x="229" y="27"/>
                  </a:lnTo>
                  <a:lnTo>
                    <a:pt x="217" y="0"/>
                  </a:lnTo>
                  <a:lnTo>
                    <a:pt x="129" y="1"/>
                  </a:lnTo>
                  <a:lnTo>
                    <a:pt x="102" y="48"/>
                  </a:lnTo>
                  <a:lnTo>
                    <a:pt x="0" y="49"/>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39970" name="Freeform 12"/>
            <p:cNvSpPr>
              <a:spLocks noChangeAspect="1"/>
            </p:cNvSpPr>
            <p:nvPr/>
          </p:nvSpPr>
          <p:spPr bwMode="auto">
            <a:xfrm>
              <a:off x="3996" y="2408"/>
              <a:ext cx="70" cy="89"/>
            </a:xfrm>
            <a:custGeom>
              <a:avLst/>
              <a:gdLst>
                <a:gd name="T0" fmla="*/ 0 w 140"/>
                <a:gd name="T1" fmla="*/ 0 h 179"/>
                <a:gd name="T2" fmla="*/ 1 w 140"/>
                <a:gd name="T3" fmla="*/ 0 h 179"/>
                <a:gd name="T4" fmla="*/ 1 w 140"/>
                <a:gd name="T5" fmla="*/ 0 h 179"/>
                <a:gd name="T6" fmla="*/ 1 w 140"/>
                <a:gd name="T7" fmla="*/ 0 h 179"/>
                <a:gd name="T8" fmla="*/ 1 w 140"/>
                <a:gd name="T9" fmla="*/ 0 h 179"/>
                <a:gd name="T10" fmla="*/ 1 w 140"/>
                <a:gd name="T11" fmla="*/ 0 h 179"/>
                <a:gd name="T12" fmla="*/ 1 w 140"/>
                <a:gd name="T13" fmla="*/ 0 h 179"/>
                <a:gd name="T14" fmla="*/ 1 w 140"/>
                <a:gd name="T15" fmla="*/ 0 h 179"/>
                <a:gd name="T16" fmla="*/ 1 w 140"/>
                <a:gd name="T17" fmla="*/ 0 h 179"/>
                <a:gd name="T18" fmla="*/ 1 w 140"/>
                <a:gd name="T19" fmla="*/ 0 h 179"/>
                <a:gd name="T20" fmla="*/ 1 w 140"/>
                <a:gd name="T21" fmla="*/ 0 h 179"/>
                <a:gd name="T22" fmla="*/ 1 w 140"/>
                <a:gd name="T23" fmla="*/ 0 h 179"/>
                <a:gd name="T24" fmla="*/ 1 w 140"/>
                <a:gd name="T25" fmla="*/ 0 h 179"/>
                <a:gd name="T26" fmla="*/ 1 w 140"/>
                <a:gd name="T27" fmla="*/ 0 h 179"/>
                <a:gd name="T28" fmla="*/ 1 w 140"/>
                <a:gd name="T29" fmla="*/ 0 h 179"/>
                <a:gd name="T30" fmla="*/ 1 w 140"/>
                <a:gd name="T31" fmla="*/ 0 h 179"/>
                <a:gd name="T32" fmla="*/ 0 w 140"/>
                <a:gd name="T33" fmla="*/ 0 h 1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
                <a:gd name="T52" fmla="*/ 0 h 179"/>
                <a:gd name="T53" fmla="*/ 140 w 140"/>
                <a:gd name="T54" fmla="*/ 179 h 17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 h="179">
                  <a:moveTo>
                    <a:pt x="0" y="53"/>
                  </a:moveTo>
                  <a:lnTo>
                    <a:pt x="18" y="72"/>
                  </a:lnTo>
                  <a:lnTo>
                    <a:pt x="29" y="155"/>
                  </a:lnTo>
                  <a:lnTo>
                    <a:pt x="67" y="150"/>
                  </a:lnTo>
                  <a:lnTo>
                    <a:pt x="86" y="115"/>
                  </a:lnTo>
                  <a:lnTo>
                    <a:pt x="113" y="123"/>
                  </a:lnTo>
                  <a:lnTo>
                    <a:pt x="129" y="179"/>
                  </a:lnTo>
                  <a:lnTo>
                    <a:pt x="140" y="147"/>
                  </a:lnTo>
                  <a:lnTo>
                    <a:pt x="127" y="89"/>
                  </a:lnTo>
                  <a:lnTo>
                    <a:pt x="113" y="111"/>
                  </a:lnTo>
                  <a:lnTo>
                    <a:pt x="94" y="82"/>
                  </a:lnTo>
                  <a:lnTo>
                    <a:pt x="128" y="46"/>
                  </a:lnTo>
                  <a:lnTo>
                    <a:pt x="62" y="41"/>
                  </a:lnTo>
                  <a:lnTo>
                    <a:pt x="17" y="0"/>
                  </a:lnTo>
                  <a:lnTo>
                    <a:pt x="5" y="22"/>
                  </a:lnTo>
                  <a:lnTo>
                    <a:pt x="19" y="41"/>
                  </a:lnTo>
                  <a:lnTo>
                    <a:pt x="0" y="53"/>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39971" name="Freeform 13"/>
            <p:cNvSpPr>
              <a:spLocks noChangeAspect="1"/>
            </p:cNvSpPr>
            <p:nvPr/>
          </p:nvSpPr>
          <p:spPr bwMode="auto">
            <a:xfrm>
              <a:off x="2731" y="1964"/>
              <a:ext cx="48" cy="36"/>
            </a:xfrm>
            <a:custGeom>
              <a:avLst/>
              <a:gdLst>
                <a:gd name="T0" fmla="*/ 0 w 97"/>
                <a:gd name="T1" fmla="*/ 1 h 72"/>
                <a:gd name="T2" fmla="*/ 0 w 97"/>
                <a:gd name="T3" fmla="*/ 1 h 72"/>
                <a:gd name="T4" fmla="*/ 0 w 97"/>
                <a:gd name="T5" fmla="*/ 0 h 72"/>
                <a:gd name="T6" fmla="*/ 0 w 97"/>
                <a:gd name="T7" fmla="*/ 1 h 72"/>
                <a:gd name="T8" fmla="*/ 0 w 97"/>
                <a:gd name="T9" fmla="*/ 1 h 72"/>
                <a:gd name="T10" fmla="*/ 0 w 97"/>
                <a:gd name="T11" fmla="*/ 1 h 72"/>
                <a:gd name="T12" fmla="*/ 0 w 97"/>
                <a:gd name="T13" fmla="*/ 1 h 72"/>
                <a:gd name="T14" fmla="*/ 0 60000 65536"/>
                <a:gd name="T15" fmla="*/ 0 60000 65536"/>
                <a:gd name="T16" fmla="*/ 0 60000 65536"/>
                <a:gd name="T17" fmla="*/ 0 60000 65536"/>
                <a:gd name="T18" fmla="*/ 0 60000 65536"/>
                <a:gd name="T19" fmla="*/ 0 60000 65536"/>
                <a:gd name="T20" fmla="*/ 0 60000 65536"/>
                <a:gd name="T21" fmla="*/ 0 w 97"/>
                <a:gd name="T22" fmla="*/ 0 h 72"/>
                <a:gd name="T23" fmla="*/ 97 w 97"/>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 h="72">
                  <a:moveTo>
                    <a:pt x="0" y="14"/>
                  </a:moveTo>
                  <a:lnTo>
                    <a:pt x="21" y="4"/>
                  </a:lnTo>
                  <a:lnTo>
                    <a:pt x="65" y="0"/>
                  </a:lnTo>
                  <a:lnTo>
                    <a:pt x="94" y="29"/>
                  </a:lnTo>
                  <a:lnTo>
                    <a:pt x="97" y="52"/>
                  </a:lnTo>
                  <a:lnTo>
                    <a:pt x="87" y="72"/>
                  </a:lnTo>
                  <a:lnTo>
                    <a:pt x="0" y="14"/>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39972" name="Freeform 14"/>
            <p:cNvSpPr>
              <a:spLocks noChangeAspect="1"/>
            </p:cNvSpPr>
            <p:nvPr/>
          </p:nvSpPr>
          <p:spPr bwMode="auto">
            <a:xfrm>
              <a:off x="4011" y="2379"/>
              <a:ext cx="46" cy="26"/>
            </a:xfrm>
            <a:custGeom>
              <a:avLst/>
              <a:gdLst>
                <a:gd name="T0" fmla="*/ 0 w 94"/>
                <a:gd name="T1" fmla="*/ 1 h 52"/>
                <a:gd name="T2" fmla="*/ 0 w 94"/>
                <a:gd name="T3" fmla="*/ 1 h 52"/>
                <a:gd name="T4" fmla="*/ 0 w 94"/>
                <a:gd name="T5" fmla="*/ 1 h 52"/>
                <a:gd name="T6" fmla="*/ 0 w 94"/>
                <a:gd name="T7" fmla="*/ 1 h 52"/>
                <a:gd name="T8" fmla="*/ 0 w 94"/>
                <a:gd name="T9" fmla="*/ 0 h 52"/>
                <a:gd name="T10" fmla="*/ 0 w 94"/>
                <a:gd name="T11" fmla="*/ 1 h 52"/>
                <a:gd name="T12" fmla="*/ 0 60000 65536"/>
                <a:gd name="T13" fmla="*/ 0 60000 65536"/>
                <a:gd name="T14" fmla="*/ 0 60000 65536"/>
                <a:gd name="T15" fmla="*/ 0 60000 65536"/>
                <a:gd name="T16" fmla="*/ 0 60000 65536"/>
                <a:gd name="T17" fmla="*/ 0 60000 65536"/>
                <a:gd name="T18" fmla="*/ 0 w 94"/>
                <a:gd name="T19" fmla="*/ 0 h 52"/>
                <a:gd name="T20" fmla="*/ 94 w 94"/>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94" h="52">
                  <a:moveTo>
                    <a:pt x="0" y="32"/>
                  </a:moveTo>
                  <a:lnTo>
                    <a:pt x="13" y="52"/>
                  </a:lnTo>
                  <a:lnTo>
                    <a:pt x="94" y="43"/>
                  </a:lnTo>
                  <a:lnTo>
                    <a:pt x="87" y="15"/>
                  </a:lnTo>
                  <a:lnTo>
                    <a:pt x="32" y="0"/>
                  </a:lnTo>
                  <a:lnTo>
                    <a:pt x="0" y="32"/>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39973" name="Freeform 15"/>
            <p:cNvSpPr>
              <a:spLocks noChangeAspect="1"/>
            </p:cNvSpPr>
            <p:nvPr/>
          </p:nvSpPr>
          <p:spPr bwMode="auto">
            <a:xfrm>
              <a:off x="1652" y="2962"/>
              <a:ext cx="178" cy="206"/>
            </a:xfrm>
            <a:custGeom>
              <a:avLst/>
              <a:gdLst>
                <a:gd name="T0" fmla="*/ 0 w 355"/>
                <a:gd name="T1" fmla="*/ 1 h 412"/>
                <a:gd name="T2" fmla="*/ 1 w 355"/>
                <a:gd name="T3" fmla="*/ 1 h 412"/>
                <a:gd name="T4" fmla="*/ 1 w 355"/>
                <a:gd name="T5" fmla="*/ 1 h 412"/>
                <a:gd name="T6" fmla="*/ 1 w 355"/>
                <a:gd name="T7" fmla="*/ 1 h 412"/>
                <a:gd name="T8" fmla="*/ 1 w 355"/>
                <a:gd name="T9" fmla="*/ 1 h 412"/>
                <a:gd name="T10" fmla="*/ 1 w 355"/>
                <a:gd name="T11" fmla="*/ 1 h 412"/>
                <a:gd name="T12" fmla="*/ 1 w 355"/>
                <a:gd name="T13" fmla="*/ 1 h 412"/>
                <a:gd name="T14" fmla="*/ 1 w 355"/>
                <a:gd name="T15" fmla="*/ 1 h 412"/>
                <a:gd name="T16" fmla="*/ 1 w 355"/>
                <a:gd name="T17" fmla="*/ 1 h 412"/>
                <a:gd name="T18" fmla="*/ 1 w 355"/>
                <a:gd name="T19" fmla="*/ 1 h 412"/>
                <a:gd name="T20" fmla="*/ 1 w 355"/>
                <a:gd name="T21" fmla="*/ 1 h 412"/>
                <a:gd name="T22" fmla="*/ 1 w 355"/>
                <a:gd name="T23" fmla="*/ 1 h 412"/>
                <a:gd name="T24" fmla="*/ 1 w 355"/>
                <a:gd name="T25" fmla="*/ 1 h 412"/>
                <a:gd name="T26" fmla="*/ 1 w 355"/>
                <a:gd name="T27" fmla="*/ 1 h 412"/>
                <a:gd name="T28" fmla="*/ 1 w 355"/>
                <a:gd name="T29" fmla="*/ 1 h 412"/>
                <a:gd name="T30" fmla="*/ 1 w 355"/>
                <a:gd name="T31" fmla="*/ 1 h 412"/>
                <a:gd name="T32" fmla="*/ 1 w 355"/>
                <a:gd name="T33" fmla="*/ 1 h 412"/>
                <a:gd name="T34" fmla="*/ 1 w 355"/>
                <a:gd name="T35" fmla="*/ 1 h 412"/>
                <a:gd name="T36" fmla="*/ 1 w 355"/>
                <a:gd name="T37" fmla="*/ 1 h 412"/>
                <a:gd name="T38" fmla="*/ 1 w 355"/>
                <a:gd name="T39" fmla="*/ 1 h 412"/>
                <a:gd name="T40" fmla="*/ 1 w 355"/>
                <a:gd name="T41" fmla="*/ 1 h 412"/>
                <a:gd name="T42" fmla="*/ 1 w 355"/>
                <a:gd name="T43" fmla="*/ 0 h 412"/>
                <a:gd name="T44" fmla="*/ 1 w 355"/>
                <a:gd name="T45" fmla="*/ 1 h 412"/>
                <a:gd name="T46" fmla="*/ 0 w 355"/>
                <a:gd name="T47" fmla="*/ 1 h 4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55"/>
                <a:gd name="T73" fmla="*/ 0 h 412"/>
                <a:gd name="T74" fmla="*/ 355 w 355"/>
                <a:gd name="T75" fmla="*/ 412 h 4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55" h="412">
                  <a:moveTo>
                    <a:pt x="0" y="42"/>
                  </a:moveTo>
                  <a:lnTo>
                    <a:pt x="26" y="85"/>
                  </a:lnTo>
                  <a:lnTo>
                    <a:pt x="9" y="180"/>
                  </a:lnTo>
                  <a:lnTo>
                    <a:pt x="26" y="190"/>
                  </a:lnTo>
                  <a:lnTo>
                    <a:pt x="19" y="202"/>
                  </a:lnTo>
                  <a:lnTo>
                    <a:pt x="2" y="241"/>
                  </a:lnTo>
                  <a:lnTo>
                    <a:pt x="34" y="297"/>
                  </a:lnTo>
                  <a:lnTo>
                    <a:pt x="52" y="409"/>
                  </a:lnTo>
                  <a:lnTo>
                    <a:pt x="73" y="412"/>
                  </a:lnTo>
                  <a:lnTo>
                    <a:pt x="105" y="377"/>
                  </a:lnTo>
                  <a:lnTo>
                    <a:pt x="159" y="406"/>
                  </a:lnTo>
                  <a:lnTo>
                    <a:pt x="163" y="385"/>
                  </a:lnTo>
                  <a:lnTo>
                    <a:pt x="212" y="393"/>
                  </a:lnTo>
                  <a:lnTo>
                    <a:pt x="229" y="312"/>
                  </a:lnTo>
                  <a:lnTo>
                    <a:pt x="316" y="297"/>
                  </a:lnTo>
                  <a:lnTo>
                    <a:pt x="345" y="323"/>
                  </a:lnTo>
                  <a:lnTo>
                    <a:pt x="355" y="262"/>
                  </a:lnTo>
                  <a:lnTo>
                    <a:pt x="337" y="207"/>
                  </a:lnTo>
                  <a:lnTo>
                    <a:pt x="286" y="204"/>
                  </a:lnTo>
                  <a:lnTo>
                    <a:pt x="267" y="123"/>
                  </a:lnTo>
                  <a:lnTo>
                    <a:pt x="133" y="68"/>
                  </a:lnTo>
                  <a:lnTo>
                    <a:pt x="125" y="0"/>
                  </a:lnTo>
                  <a:lnTo>
                    <a:pt x="37" y="44"/>
                  </a:lnTo>
                  <a:lnTo>
                    <a:pt x="0" y="42"/>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39974" name="Freeform 16"/>
            <p:cNvSpPr>
              <a:spLocks noChangeAspect="1"/>
            </p:cNvSpPr>
            <p:nvPr/>
          </p:nvSpPr>
          <p:spPr bwMode="auto">
            <a:xfrm>
              <a:off x="1591" y="2739"/>
              <a:ext cx="580" cy="606"/>
            </a:xfrm>
            <a:custGeom>
              <a:avLst/>
              <a:gdLst>
                <a:gd name="T0" fmla="*/ 0 w 1161"/>
                <a:gd name="T1" fmla="*/ 1 h 1212"/>
                <a:gd name="T2" fmla="*/ 0 w 1161"/>
                <a:gd name="T3" fmla="*/ 1 h 1212"/>
                <a:gd name="T4" fmla="*/ 0 w 1161"/>
                <a:gd name="T5" fmla="*/ 1 h 1212"/>
                <a:gd name="T6" fmla="*/ 0 w 1161"/>
                <a:gd name="T7" fmla="*/ 1 h 1212"/>
                <a:gd name="T8" fmla="*/ 0 w 1161"/>
                <a:gd name="T9" fmla="*/ 1 h 1212"/>
                <a:gd name="T10" fmla="*/ 0 w 1161"/>
                <a:gd name="T11" fmla="*/ 1 h 1212"/>
                <a:gd name="T12" fmla="*/ 0 w 1161"/>
                <a:gd name="T13" fmla="*/ 1 h 1212"/>
                <a:gd name="T14" fmla="*/ 0 w 1161"/>
                <a:gd name="T15" fmla="*/ 1 h 1212"/>
                <a:gd name="T16" fmla="*/ 0 w 1161"/>
                <a:gd name="T17" fmla="*/ 1 h 1212"/>
                <a:gd name="T18" fmla="*/ 0 w 1161"/>
                <a:gd name="T19" fmla="*/ 1 h 1212"/>
                <a:gd name="T20" fmla="*/ 0 w 1161"/>
                <a:gd name="T21" fmla="*/ 1 h 1212"/>
                <a:gd name="T22" fmla="*/ 0 w 1161"/>
                <a:gd name="T23" fmla="*/ 1 h 1212"/>
                <a:gd name="T24" fmla="*/ 0 w 1161"/>
                <a:gd name="T25" fmla="*/ 1 h 1212"/>
                <a:gd name="T26" fmla="*/ 0 w 1161"/>
                <a:gd name="T27" fmla="*/ 1 h 1212"/>
                <a:gd name="T28" fmla="*/ 0 w 1161"/>
                <a:gd name="T29" fmla="*/ 1 h 1212"/>
                <a:gd name="T30" fmla="*/ 0 w 1161"/>
                <a:gd name="T31" fmla="*/ 1 h 1212"/>
                <a:gd name="T32" fmla="*/ 0 w 1161"/>
                <a:gd name="T33" fmla="*/ 1 h 1212"/>
                <a:gd name="T34" fmla="*/ 0 w 1161"/>
                <a:gd name="T35" fmla="*/ 1 h 1212"/>
                <a:gd name="T36" fmla="*/ 0 w 1161"/>
                <a:gd name="T37" fmla="*/ 1 h 1212"/>
                <a:gd name="T38" fmla="*/ 0 w 1161"/>
                <a:gd name="T39" fmla="*/ 1 h 1212"/>
                <a:gd name="T40" fmla="*/ 0 w 1161"/>
                <a:gd name="T41" fmla="*/ 1 h 1212"/>
                <a:gd name="T42" fmla="*/ 0 w 1161"/>
                <a:gd name="T43" fmla="*/ 1 h 1212"/>
                <a:gd name="T44" fmla="*/ 0 w 1161"/>
                <a:gd name="T45" fmla="*/ 1 h 1212"/>
                <a:gd name="T46" fmla="*/ 0 w 1161"/>
                <a:gd name="T47" fmla="*/ 1 h 1212"/>
                <a:gd name="T48" fmla="*/ 0 w 1161"/>
                <a:gd name="T49" fmla="*/ 1 h 1212"/>
                <a:gd name="T50" fmla="*/ 0 w 1161"/>
                <a:gd name="T51" fmla="*/ 1 h 1212"/>
                <a:gd name="T52" fmla="*/ 0 w 1161"/>
                <a:gd name="T53" fmla="*/ 1 h 1212"/>
                <a:gd name="T54" fmla="*/ 0 w 1161"/>
                <a:gd name="T55" fmla="*/ 0 h 1212"/>
                <a:gd name="T56" fmla="*/ 0 w 1161"/>
                <a:gd name="T57" fmla="*/ 1 h 1212"/>
                <a:gd name="T58" fmla="*/ 0 w 1161"/>
                <a:gd name="T59" fmla="*/ 1 h 1212"/>
                <a:gd name="T60" fmla="*/ 0 w 1161"/>
                <a:gd name="T61" fmla="*/ 1 h 1212"/>
                <a:gd name="T62" fmla="*/ 0 w 1161"/>
                <a:gd name="T63" fmla="*/ 1 h 1212"/>
                <a:gd name="T64" fmla="*/ 0 w 1161"/>
                <a:gd name="T65" fmla="*/ 1 h 1212"/>
                <a:gd name="T66" fmla="*/ 0 w 1161"/>
                <a:gd name="T67" fmla="*/ 1 h 1212"/>
                <a:gd name="T68" fmla="*/ 0 w 1161"/>
                <a:gd name="T69" fmla="*/ 1 h 12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1"/>
                <a:gd name="T106" fmla="*/ 0 h 1212"/>
                <a:gd name="T107" fmla="*/ 1161 w 1161"/>
                <a:gd name="T108" fmla="*/ 1212 h 121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1" h="1212">
                  <a:moveTo>
                    <a:pt x="0" y="383"/>
                  </a:moveTo>
                  <a:lnTo>
                    <a:pt x="26" y="440"/>
                  </a:lnTo>
                  <a:lnTo>
                    <a:pt x="66" y="459"/>
                  </a:lnTo>
                  <a:lnTo>
                    <a:pt x="98" y="437"/>
                  </a:lnTo>
                  <a:lnTo>
                    <a:pt x="98" y="488"/>
                  </a:lnTo>
                  <a:lnTo>
                    <a:pt x="123" y="488"/>
                  </a:lnTo>
                  <a:lnTo>
                    <a:pt x="160" y="490"/>
                  </a:lnTo>
                  <a:lnTo>
                    <a:pt x="248" y="446"/>
                  </a:lnTo>
                  <a:lnTo>
                    <a:pt x="256" y="514"/>
                  </a:lnTo>
                  <a:lnTo>
                    <a:pt x="390" y="569"/>
                  </a:lnTo>
                  <a:lnTo>
                    <a:pt x="409" y="650"/>
                  </a:lnTo>
                  <a:lnTo>
                    <a:pt x="460" y="653"/>
                  </a:lnTo>
                  <a:lnTo>
                    <a:pt x="478" y="708"/>
                  </a:lnTo>
                  <a:lnTo>
                    <a:pt x="468" y="769"/>
                  </a:lnTo>
                  <a:lnTo>
                    <a:pt x="474" y="831"/>
                  </a:lnTo>
                  <a:lnTo>
                    <a:pt x="537" y="841"/>
                  </a:lnTo>
                  <a:lnTo>
                    <a:pt x="546" y="884"/>
                  </a:lnTo>
                  <a:lnTo>
                    <a:pt x="578" y="892"/>
                  </a:lnTo>
                  <a:lnTo>
                    <a:pt x="573" y="945"/>
                  </a:lnTo>
                  <a:lnTo>
                    <a:pt x="593" y="946"/>
                  </a:lnTo>
                  <a:lnTo>
                    <a:pt x="598" y="993"/>
                  </a:lnTo>
                  <a:lnTo>
                    <a:pt x="482" y="1095"/>
                  </a:lnTo>
                  <a:lnTo>
                    <a:pt x="506" y="1089"/>
                  </a:lnTo>
                  <a:lnTo>
                    <a:pt x="593" y="1153"/>
                  </a:lnTo>
                  <a:lnTo>
                    <a:pt x="613" y="1179"/>
                  </a:lnTo>
                  <a:lnTo>
                    <a:pt x="606" y="1212"/>
                  </a:lnTo>
                  <a:lnTo>
                    <a:pt x="749" y="1031"/>
                  </a:lnTo>
                  <a:lnTo>
                    <a:pt x="755" y="940"/>
                  </a:lnTo>
                  <a:lnTo>
                    <a:pt x="869" y="858"/>
                  </a:lnTo>
                  <a:lnTo>
                    <a:pt x="941" y="858"/>
                  </a:lnTo>
                  <a:lnTo>
                    <a:pt x="971" y="829"/>
                  </a:lnTo>
                  <a:lnTo>
                    <a:pt x="1030" y="691"/>
                  </a:lnTo>
                  <a:lnTo>
                    <a:pt x="1038" y="556"/>
                  </a:lnTo>
                  <a:lnTo>
                    <a:pt x="1149" y="427"/>
                  </a:lnTo>
                  <a:lnTo>
                    <a:pt x="1161" y="372"/>
                  </a:lnTo>
                  <a:lnTo>
                    <a:pt x="1143" y="315"/>
                  </a:lnTo>
                  <a:lnTo>
                    <a:pt x="1096" y="307"/>
                  </a:lnTo>
                  <a:lnTo>
                    <a:pt x="1022" y="249"/>
                  </a:lnTo>
                  <a:lnTo>
                    <a:pt x="874" y="238"/>
                  </a:lnTo>
                  <a:lnTo>
                    <a:pt x="862" y="202"/>
                  </a:lnTo>
                  <a:lnTo>
                    <a:pt x="795" y="176"/>
                  </a:lnTo>
                  <a:lnTo>
                    <a:pt x="768" y="177"/>
                  </a:lnTo>
                  <a:lnTo>
                    <a:pt x="728" y="230"/>
                  </a:lnTo>
                  <a:lnTo>
                    <a:pt x="727" y="211"/>
                  </a:lnTo>
                  <a:lnTo>
                    <a:pt x="665" y="220"/>
                  </a:lnTo>
                  <a:lnTo>
                    <a:pt x="692" y="210"/>
                  </a:lnTo>
                  <a:lnTo>
                    <a:pt x="666" y="168"/>
                  </a:lnTo>
                  <a:lnTo>
                    <a:pt x="713" y="110"/>
                  </a:lnTo>
                  <a:lnTo>
                    <a:pt x="664" y="34"/>
                  </a:lnTo>
                  <a:lnTo>
                    <a:pt x="621" y="94"/>
                  </a:lnTo>
                  <a:lnTo>
                    <a:pt x="580" y="90"/>
                  </a:lnTo>
                  <a:lnTo>
                    <a:pt x="516" y="99"/>
                  </a:lnTo>
                  <a:lnTo>
                    <a:pt x="433" y="111"/>
                  </a:lnTo>
                  <a:lnTo>
                    <a:pt x="415" y="80"/>
                  </a:lnTo>
                  <a:lnTo>
                    <a:pt x="421" y="22"/>
                  </a:lnTo>
                  <a:lnTo>
                    <a:pt x="397" y="0"/>
                  </a:lnTo>
                  <a:lnTo>
                    <a:pt x="321" y="37"/>
                  </a:lnTo>
                  <a:lnTo>
                    <a:pt x="272" y="26"/>
                  </a:lnTo>
                  <a:lnTo>
                    <a:pt x="285" y="84"/>
                  </a:lnTo>
                  <a:lnTo>
                    <a:pt x="314" y="91"/>
                  </a:lnTo>
                  <a:lnTo>
                    <a:pt x="240" y="132"/>
                  </a:lnTo>
                  <a:lnTo>
                    <a:pt x="208" y="118"/>
                  </a:lnTo>
                  <a:lnTo>
                    <a:pt x="191" y="96"/>
                  </a:lnTo>
                  <a:lnTo>
                    <a:pt x="122" y="108"/>
                  </a:lnTo>
                  <a:lnTo>
                    <a:pt x="142" y="138"/>
                  </a:lnTo>
                  <a:lnTo>
                    <a:pt x="114" y="140"/>
                  </a:lnTo>
                  <a:lnTo>
                    <a:pt x="129" y="195"/>
                  </a:lnTo>
                  <a:lnTo>
                    <a:pt x="117" y="282"/>
                  </a:lnTo>
                  <a:lnTo>
                    <a:pt x="41" y="314"/>
                  </a:lnTo>
                  <a:lnTo>
                    <a:pt x="0" y="383"/>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39975" name="Freeform 17"/>
            <p:cNvSpPr>
              <a:spLocks noChangeAspect="1"/>
            </p:cNvSpPr>
            <p:nvPr/>
          </p:nvSpPr>
          <p:spPr bwMode="auto">
            <a:xfrm>
              <a:off x="1362" y="2535"/>
              <a:ext cx="12" cy="40"/>
            </a:xfrm>
            <a:custGeom>
              <a:avLst/>
              <a:gdLst>
                <a:gd name="T0" fmla="*/ 0 w 24"/>
                <a:gd name="T1" fmla="*/ 1 h 80"/>
                <a:gd name="T2" fmla="*/ 1 w 24"/>
                <a:gd name="T3" fmla="*/ 1 h 80"/>
                <a:gd name="T4" fmla="*/ 1 w 24"/>
                <a:gd name="T5" fmla="*/ 0 h 80"/>
                <a:gd name="T6" fmla="*/ 0 w 24"/>
                <a:gd name="T7" fmla="*/ 1 h 80"/>
                <a:gd name="T8" fmla="*/ 0 60000 65536"/>
                <a:gd name="T9" fmla="*/ 0 60000 65536"/>
                <a:gd name="T10" fmla="*/ 0 60000 65536"/>
                <a:gd name="T11" fmla="*/ 0 60000 65536"/>
                <a:gd name="T12" fmla="*/ 0 w 24"/>
                <a:gd name="T13" fmla="*/ 0 h 80"/>
                <a:gd name="T14" fmla="*/ 24 w 24"/>
                <a:gd name="T15" fmla="*/ 80 h 80"/>
              </a:gdLst>
              <a:ahLst/>
              <a:cxnLst>
                <a:cxn ang="T8">
                  <a:pos x="T0" y="T1"/>
                </a:cxn>
                <a:cxn ang="T9">
                  <a:pos x="T2" y="T3"/>
                </a:cxn>
                <a:cxn ang="T10">
                  <a:pos x="T4" y="T5"/>
                </a:cxn>
                <a:cxn ang="T11">
                  <a:pos x="T6" y="T7"/>
                </a:cxn>
              </a:cxnLst>
              <a:rect l="T12" t="T13" r="T14" b="T15"/>
              <a:pathLst>
                <a:path w="24" h="80">
                  <a:moveTo>
                    <a:pt x="0" y="17"/>
                  </a:moveTo>
                  <a:lnTo>
                    <a:pt x="9" y="80"/>
                  </a:lnTo>
                  <a:lnTo>
                    <a:pt x="24" y="0"/>
                  </a:lnTo>
                  <a:lnTo>
                    <a:pt x="0" y="1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39976" name="Freeform 18"/>
            <p:cNvSpPr>
              <a:spLocks noChangeAspect="1"/>
            </p:cNvSpPr>
            <p:nvPr/>
          </p:nvSpPr>
          <p:spPr bwMode="auto">
            <a:xfrm>
              <a:off x="4385" y="2740"/>
              <a:ext cx="18" cy="16"/>
            </a:xfrm>
            <a:custGeom>
              <a:avLst/>
              <a:gdLst>
                <a:gd name="T0" fmla="*/ 0 w 37"/>
                <a:gd name="T1" fmla="*/ 1 h 31"/>
                <a:gd name="T2" fmla="*/ 0 w 37"/>
                <a:gd name="T3" fmla="*/ 1 h 31"/>
                <a:gd name="T4" fmla="*/ 0 w 37"/>
                <a:gd name="T5" fmla="*/ 0 h 31"/>
                <a:gd name="T6" fmla="*/ 0 w 37"/>
                <a:gd name="T7" fmla="*/ 1 h 31"/>
                <a:gd name="T8" fmla="*/ 0 60000 65536"/>
                <a:gd name="T9" fmla="*/ 0 60000 65536"/>
                <a:gd name="T10" fmla="*/ 0 60000 65536"/>
                <a:gd name="T11" fmla="*/ 0 60000 65536"/>
                <a:gd name="T12" fmla="*/ 0 w 37"/>
                <a:gd name="T13" fmla="*/ 0 h 31"/>
                <a:gd name="T14" fmla="*/ 37 w 37"/>
                <a:gd name="T15" fmla="*/ 31 h 31"/>
              </a:gdLst>
              <a:ahLst/>
              <a:cxnLst>
                <a:cxn ang="T8">
                  <a:pos x="T0" y="T1"/>
                </a:cxn>
                <a:cxn ang="T9">
                  <a:pos x="T2" y="T3"/>
                </a:cxn>
                <a:cxn ang="T10">
                  <a:pos x="T4" y="T5"/>
                </a:cxn>
                <a:cxn ang="T11">
                  <a:pos x="T6" y="T7"/>
                </a:cxn>
              </a:cxnLst>
              <a:rect l="T12" t="T13" r="T14" b="T15"/>
              <a:pathLst>
                <a:path w="37" h="31">
                  <a:moveTo>
                    <a:pt x="0" y="14"/>
                  </a:moveTo>
                  <a:lnTo>
                    <a:pt x="18" y="31"/>
                  </a:lnTo>
                  <a:lnTo>
                    <a:pt x="37" y="0"/>
                  </a:lnTo>
                  <a:lnTo>
                    <a:pt x="0" y="14"/>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39977" name="Freeform 19"/>
            <p:cNvSpPr>
              <a:spLocks noChangeAspect="1"/>
            </p:cNvSpPr>
            <p:nvPr/>
          </p:nvSpPr>
          <p:spPr bwMode="auto">
            <a:xfrm>
              <a:off x="3022" y="2103"/>
              <a:ext cx="92" cy="53"/>
            </a:xfrm>
            <a:custGeom>
              <a:avLst/>
              <a:gdLst>
                <a:gd name="T0" fmla="*/ 0 w 185"/>
                <a:gd name="T1" fmla="*/ 1 h 106"/>
                <a:gd name="T2" fmla="*/ 0 w 185"/>
                <a:gd name="T3" fmla="*/ 0 h 106"/>
                <a:gd name="T4" fmla="*/ 0 w 185"/>
                <a:gd name="T5" fmla="*/ 1 h 106"/>
                <a:gd name="T6" fmla="*/ 0 w 185"/>
                <a:gd name="T7" fmla="*/ 1 h 106"/>
                <a:gd name="T8" fmla="*/ 0 w 185"/>
                <a:gd name="T9" fmla="*/ 1 h 106"/>
                <a:gd name="T10" fmla="*/ 0 w 185"/>
                <a:gd name="T11" fmla="*/ 1 h 106"/>
                <a:gd name="T12" fmla="*/ 0 w 185"/>
                <a:gd name="T13" fmla="*/ 1 h 106"/>
                <a:gd name="T14" fmla="*/ 0 w 185"/>
                <a:gd name="T15" fmla="*/ 1 h 106"/>
                <a:gd name="T16" fmla="*/ 0 w 185"/>
                <a:gd name="T17" fmla="*/ 1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5"/>
                <a:gd name="T28" fmla="*/ 0 h 106"/>
                <a:gd name="T29" fmla="*/ 185 w 185"/>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5" h="106">
                  <a:moveTo>
                    <a:pt x="0" y="74"/>
                  </a:moveTo>
                  <a:lnTo>
                    <a:pt x="12" y="0"/>
                  </a:lnTo>
                  <a:lnTo>
                    <a:pt x="185" y="17"/>
                  </a:lnTo>
                  <a:lnTo>
                    <a:pt x="153" y="62"/>
                  </a:lnTo>
                  <a:lnTo>
                    <a:pt x="166" y="86"/>
                  </a:lnTo>
                  <a:lnTo>
                    <a:pt x="120" y="89"/>
                  </a:lnTo>
                  <a:lnTo>
                    <a:pt x="93" y="106"/>
                  </a:lnTo>
                  <a:lnTo>
                    <a:pt x="19" y="105"/>
                  </a:lnTo>
                  <a:lnTo>
                    <a:pt x="0" y="74"/>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39978" name="Freeform 20"/>
            <p:cNvSpPr>
              <a:spLocks noChangeAspect="1"/>
            </p:cNvSpPr>
            <p:nvPr/>
          </p:nvSpPr>
          <p:spPr bwMode="auto">
            <a:xfrm>
              <a:off x="4061" y="2382"/>
              <a:ext cx="134" cy="281"/>
            </a:xfrm>
            <a:custGeom>
              <a:avLst/>
              <a:gdLst>
                <a:gd name="T0" fmla="*/ 0 w 269"/>
                <a:gd name="T1" fmla="*/ 0 h 564"/>
                <a:gd name="T2" fmla="*/ 0 w 269"/>
                <a:gd name="T3" fmla="*/ 0 h 564"/>
                <a:gd name="T4" fmla="*/ 0 w 269"/>
                <a:gd name="T5" fmla="*/ 0 h 564"/>
                <a:gd name="T6" fmla="*/ 0 w 269"/>
                <a:gd name="T7" fmla="*/ 0 h 564"/>
                <a:gd name="T8" fmla="*/ 0 w 269"/>
                <a:gd name="T9" fmla="*/ 0 h 564"/>
                <a:gd name="T10" fmla="*/ 0 w 269"/>
                <a:gd name="T11" fmla="*/ 0 h 564"/>
                <a:gd name="T12" fmla="*/ 0 w 269"/>
                <a:gd name="T13" fmla="*/ 0 h 564"/>
                <a:gd name="T14" fmla="*/ 0 w 269"/>
                <a:gd name="T15" fmla="*/ 0 h 564"/>
                <a:gd name="T16" fmla="*/ 0 w 269"/>
                <a:gd name="T17" fmla="*/ 0 h 564"/>
                <a:gd name="T18" fmla="*/ 0 w 269"/>
                <a:gd name="T19" fmla="*/ 0 h 564"/>
                <a:gd name="T20" fmla="*/ 0 w 269"/>
                <a:gd name="T21" fmla="*/ 0 h 564"/>
                <a:gd name="T22" fmla="*/ 0 w 269"/>
                <a:gd name="T23" fmla="*/ 0 h 564"/>
                <a:gd name="T24" fmla="*/ 0 w 269"/>
                <a:gd name="T25" fmla="*/ 0 h 564"/>
                <a:gd name="T26" fmla="*/ 0 w 269"/>
                <a:gd name="T27" fmla="*/ 0 h 564"/>
                <a:gd name="T28" fmla="*/ 0 w 269"/>
                <a:gd name="T29" fmla="*/ 0 h 564"/>
                <a:gd name="T30" fmla="*/ 0 w 269"/>
                <a:gd name="T31" fmla="*/ 0 h 564"/>
                <a:gd name="T32" fmla="*/ 0 w 269"/>
                <a:gd name="T33" fmla="*/ 0 h 564"/>
                <a:gd name="T34" fmla="*/ 0 w 269"/>
                <a:gd name="T35" fmla="*/ 0 h 564"/>
                <a:gd name="T36" fmla="*/ 0 w 269"/>
                <a:gd name="T37" fmla="*/ 0 h 564"/>
                <a:gd name="T38" fmla="*/ 0 w 269"/>
                <a:gd name="T39" fmla="*/ 0 h 564"/>
                <a:gd name="T40" fmla="*/ 0 w 269"/>
                <a:gd name="T41" fmla="*/ 0 h 564"/>
                <a:gd name="T42" fmla="*/ 0 w 269"/>
                <a:gd name="T43" fmla="*/ 0 h 564"/>
                <a:gd name="T44" fmla="*/ 0 w 269"/>
                <a:gd name="T45" fmla="*/ 0 h 564"/>
                <a:gd name="T46" fmla="*/ 0 w 269"/>
                <a:gd name="T47" fmla="*/ 0 h 5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9"/>
                <a:gd name="T73" fmla="*/ 0 h 564"/>
                <a:gd name="T74" fmla="*/ 269 w 269"/>
                <a:gd name="T75" fmla="*/ 564 h 5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9" h="564">
                  <a:moveTo>
                    <a:pt x="0" y="231"/>
                  </a:moveTo>
                  <a:lnTo>
                    <a:pt x="11" y="199"/>
                  </a:lnTo>
                  <a:lnTo>
                    <a:pt x="89" y="53"/>
                  </a:lnTo>
                  <a:lnTo>
                    <a:pt x="142" y="33"/>
                  </a:lnTo>
                  <a:lnTo>
                    <a:pt x="153" y="0"/>
                  </a:lnTo>
                  <a:lnTo>
                    <a:pt x="192" y="19"/>
                  </a:lnTo>
                  <a:lnTo>
                    <a:pt x="192" y="48"/>
                  </a:lnTo>
                  <a:lnTo>
                    <a:pt x="159" y="138"/>
                  </a:lnTo>
                  <a:lnTo>
                    <a:pt x="195" y="130"/>
                  </a:lnTo>
                  <a:lnTo>
                    <a:pt x="212" y="191"/>
                  </a:lnTo>
                  <a:lnTo>
                    <a:pt x="269" y="207"/>
                  </a:lnTo>
                  <a:lnTo>
                    <a:pt x="240" y="237"/>
                  </a:lnTo>
                  <a:lnTo>
                    <a:pt x="177" y="274"/>
                  </a:lnTo>
                  <a:lnTo>
                    <a:pt x="159" y="311"/>
                  </a:lnTo>
                  <a:lnTo>
                    <a:pt x="195" y="379"/>
                  </a:lnTo>
                  <a:lnTo>
                    <a:pt x="182" y="420"/>
                  </a:lnTo>
                  <a:lnTo>
                    <a:pt x="224" y="509"/>
                  </a:lnTo>
                  <a:lnTo>
                    <a:pt x="192" y="564"/>
                  </a:lnTo>
                  <a:lnTo>
                    <a:pt x="161" y="370"/>
                  </a:lnTo>
                  <a:lnTo>
                    <a:pt x="135" y="340"/>
                  </a:lnTo>
                  <a:lnTo>
                    <a:pt x="92" y="392"/>
                  </a:lnTo>
                  <a:lnTo>
                    <a:pt x="61" y="382"/>
                  </a:lnTo>
                  <a:lnTo>
                    <a:pt x="67" y="312"/>
                  </a:lnTo>
                  <a:lnTo>
                    <a:pt x="0" y="231"/>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39979" name="Freeform 21"/>
            <p:cNvSpPr>
              <a:spLocks noChangeAspect="1"/>
            </p:cNvSpPr>
            <p:nvPr/>
          </p:nvSpPr>
          <p:spPr bwMode="auto">
            <a:xfrm>
              <a:off x="4215" y="2594"/>
              <a:ext cx="74" cy="65"/>
            </a:xfrm>
            <a:custGeom>
              <a:avLst/>
              <a:gdLst>
                <a:gd name="T0" fmla="*/ 0 w 148"/>
                <a:gd name="T1" fmla="*/ 1 h 130"/>
                <a:gd name="T2" fmla="*/ 1 w 148"/>
                <a:gd name="T3" fmla="*/ 1 h 130"/>
                <a:gd name="T4" fmla="*/ 1 w 148"/>
                <a:gd name="T5" fmla="*/ 1 h 130"/>
                <a:gd name="T6" fmla="*/ 1 w 148"/>
                <a:gd name="T7" fmla="*/ 1 h 130"/>
                <a:gd name="T8" fmla="*/ 1 w 148"/>
                <a:gd name="T9" fmla="*/ 1 h 130"/>
                <a:gd name="T10" fmla="*/ 1 w 148"/>
                <a:gd name="T11" fmla="*/ 0 h 130"/>
                <a:gd name="T12" fmla="*/ 1 w 148"/>
                <a:gd name="T13" fmla="*/ 1 h 130"/>
                <a:gd name="T14" fmla="*/ 1 w 148"/>
                <a:gd name="T15" fmla="*/ 1 h 130"/>
                <a:gd name="T16" fmla="*/ 0 w 148"/>
                <a:gd name="T17" fmla="*/ 1 h 1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8"/>
                <a:gd name="T28" fmla="*/ 0 h 130"/>
                <a:gd name="T29" fmla="*/ 148 w 148"/>
                <a:gd name="T30" fmla="*/ 130 h 1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8" h="130">
                  <a:moveTo>
                    <a:pt x="0" y="25"/>
                  </a:moveTo>
                  <a:lnTo>
                    <a:pt x="11" y="91"/>
                  </a:lnTo>
                  <a:lnTo>
                    <a:pt x="31" y="125"/>
                  </a:lnTo>
                  <a:lnTo>
                    <a:pt x="59" y="130"/>
                  </a:lnTo>
                  <a:lnTo>
                    <a:pt x="148" y="69"/>
                  </a:lnTo>
                  <a:lnTo>
                    <a:pt x="147" y="0"/>
                  </a:lnTo>
                  <a:lnTo>
                    <a:pt x="79" y="11"/>
                  </a:lnTo>
                  <a:lnTo>
                    <a:pt x="19" y="9"/>
                  </a:lnTo>
                  <a:lnTo>
                    <a:pt x="0" y="25"/>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39980" name="Freeform 22"/>
            <p:cNvSpPr>
              <a:spLocks noChangeAspect="1"/>
            </p:cNvSpPr>
            <p:nvPr/>
          </p:nvSpPr>
          <p:spPr bwMode="auto">
            <a:xfrm>
              <a:off x="591" y="1484"/>
              <a:ext cx="1270" cy="661"/>
            </a:xfrm>
            <a:custGeom>
              <a:avLst/>
              <a:gdLst>
                <a:gd name="T0" fmla="*/ 1 w 2540"/>
                <a:gd name="T1" fmla="*/ 0 h 1323"/>
                <a:gd name="T2" fmla="*/ 1 w 2540"/>
                <a:gd name="T3" fmla="*/ 0 h 1323"/>
                <a:gd name="T4" fmla="*/ 1 w 2540"/>
                <a:gd name="T5" fmla="*/ 0 h 1323"/>
                <a:gd name="T6" fmla="*/ 1 w 2540"/>
                <a:gd name="T7" fmla="*/ 0 h 1323"/>
                <a:gd name="T8" fmla="*/ 1 w 2540"/>
                <a:gd name="T9" fmla="*/ 0 h 1323"/>
                <a:gd name="T10" fmla="*/ 1 w 2540"/>
                <a:gd name="T11" fmla="*/ 0 h 1323"/>
                <a:gd name="T12" fmla="*/ 1 w 2540"/>
                <a:gd name="T13" fmla="*/ 0 h 1323"/>
                <a:gd name="T14" fmla="*/ 1 w 2540"/>
                <a:gd name="T15" fmla="*/ 0 h 1323"/>
                <a:gd name="T16" fmla="*/ 1 w 2540"/>
                <a:gd name="T17" fmla="*/ 0 h 1323"/>
                <a:gd name="T18" fmla="*/ 1 w 2540"/>
                <a:gd name="T19" fmla="*/ 0 h 1323"/>
                <a:gd name="T20" fmla="*/ 1 w 2540"/>
                <a:gd name="T21" fmla="*/ 0 h 1323"/>
                <a:gd name="T22" fmla="*/ 1 w 2540"/>
                <a:gd name="T23" fmla="*/ 0 h 1323"/>
                <a:gd name="T24" fmla="*/ 1 w 2540"/>
                <a:gd name="T25" fmla="*/ 0 h 1323"/>
                <a:gd name="T26" fmla="*/ 1 w 2540"/>
                <a:gd name="T27" fmla="*/ 0 h 1323"/>
                <a:gd name="T28" fmla="*/ 1 w 2540"/>
                <a:gd name="T29" fmla="*/ 0 h 1323"/>
                <a:gd name="T30" fmla="*/ 1 w 2540"/>
                <a:gd name="T31" fmla="*/ 0 h 1323"/>
                <a:gd name="T32" fmla="*/ 1 w 2540"/>
                <a:gd name="T33" fmla="*/ 0 h 1323"/>
                <a:gd name="T34" fmla="*/ 1 w 2540"/>
                <a:gd name="T35" fmla="*/ 0 h 1323"/>
                <a:gd name="T36" fmla="*/ 1 w 2540"/>
                <a:gd name="T37" fmla="*/ 0 h 1323"/>
                <a:gd name="T38" fmla="*/ 1 w 2540"/>
                <a:gd name="T39" fmla="*/ 0 h 1323"/>
                <a:gd name="T40" fmla="*/ 1 w 2540"/>
                <a:gd name="T41" fmla="*/ 0 h 1323"/>
                <a:gd name="T42" fmla="*/ 1 w 2540"/>
                <a:gd name="T43" fmla="*/ 0 h 1323"/>
                <a:gd name="T44" fmla="*/ 1 w 2540"/>
                <a:gd name="T45" fmla="*/ 0 h 1323"/>
                <a:gd name="T46" fmla="*/ 1 w 2540"/>
                <a:gd name="T47" fmla="*/ 0 h 1323"/>
                <a:gd name="T48" fmla="*/ 1 w 2540"/>
                <a:gd name="T49" fmla="*/ 0 h 1323"/>
                <a:gd name="T50" fmla="*/ 1 w 2540"/>
                <a:gd name="T51" fmla="*/ 0 h 1323"/>
                <a:gd name="T52" fmla="*/ 1 w 2540"/>
                <a:gd name="T53" fmla="*/ 0 h 1323"/>
                <a:gd name="T54" fmla="*/ 1 w 2540"/>
                <a:gd name="T55" fmla="*/ 0 h 1323"/>
                <a:gd name="T56" fmla="*/ 1 w 2540"/>
                <a:gd name="T57" fmla="*/ 0 h 1323"/>
                <a:gd name="T58" fmla="*/ 1 w 2540"/>
                <a:gd name="T59" fmla="*/ 0 h 1323"/>
                <a:gd name="T60" fmla="*/ 1 w 2540"/>
                <a:gd name="T61" fmla="*/ 0 h 1323"/>
                <a:gd name="T62" fmla="*/ 1 w 2540"/>
                <a:gd name="T63" fmla="*/ 0 h 1323"/>
                <a:gd name="T64" fmla="*/ 1 w 2540"/>
                <a:gd name="T65" fmla="*/ 0 h 1323"/>
                <a:gd name="T66" fmla="*/ 1 w 2540"/>
                <a:gd name="T67" fmla="*/ 0 h 1323"/>
                <a:gd name="T68" fmla="*/ 1 w 2540"/>
                <a:gd name="T69" fmla="*/ 0 h 1323"/>
                <a:gd name="T70" fmla="*/ 1 w 2540"/>
                <a:gd name="T71" fmla="*/ 0 h 1323"/>
                <a:gd name="T72" fmla="*/ 1 w 2540"/>
                <a:gd name="T73" fmla="*/ 0 h 1323"/>
                <a:gd name="T74" fmla="*/ 1 w 2540"/>
                <a:gd name="T75" fmla="*/ 0 h 1323"/>
                <a:gd name="T76" fmla="*/ 1 w 2540"/>
                <a:gd name="T77" fmla="*/ 0 h 1323"/>
                <a:gd name="T78" fmla="*/ 1 w 2540"/>
                <a:gd name="T79" fmla="*/ 0 h 1323"/>
                <a:gd name="T80" fmla="*/ 1 w 2540"/>
                <a:gd name="T81" fmla="*/ 0 h 1323"/>
                <a:gd name="T82" fmla="*/ 1 w 2540"/>
                <a:gd name="T83" fmla="*/ 0 h 1323"/>
                <a:gd name="T84" fmla="*/ 1 w 2540"/>
                <a:gd name="T85" fmla="*/ 0 h 1323"/>
                <a:gd name="T86" fmla="*/ 1 w 2540"/>
                <a:gd name="T87" fmla="*/ 0 h 1323"/>
                <a:gd name="T88" fmla="*/ 1 w 2540"/>
                <a:gd name="T89" fmla="*/ 0 h 1323"/>
                <a:gd name="T90" fmla="*/ 1 w 2540"/>
                <a:gd name="T91" fmla="*/ 0 h 1323"/>
                <a:gd name="T92" fmla="*/ 1 w 2540"/>
                <a:gd name="T93" fmla="*/ 0 h 1323"/>
                <a:gd name="T94" fmla="*/ 1 w 2540"/>
                <a:gd name="T95" fmla="*/ 0 h 1323"/>
                <a:gd name="T96" fmla="*/ 1 w 2540"/>
                <a:gd name="T97" fmla="*/ 0 h 1323"/>
                <a:gd name="T98" fmla="*/ 1 w 2540"/>
                <a:gd name="T99" fmla="*/ 0 h 1323"/>
                <a:gd name="T100" fmla="*/ 1 w 2540"/>
                <a:gd name="T101" fmla="*/ 0 h 1323"/>
                <a:gd name="T102" fmla="*/ 1 w 2540"/>
                <a:gd name="T103" fmla="*/ 0 h 1323"/>
                <a:gd name="T104" fmla="*/ 1 w 2540"/>
                <a:gd name="T105" fmla="*/ 0 h 1323"/>
                <a:gd name="T106" fmla="*/ 1 w 2540"/>
                <a:gd name="T107" fmla="*/ 0 h 1323"/>
                <a:gd name="T108" fmla="*/ 1 w 2540"/>
                <a:gd name="T109" fmla="*/ 0 h 1323"/>
                <a:gd name="T110" fmla="*/ 1 w 2540"/>
                <a:gd name="T111" fmla="*/ 0 h 1323"/>
                <a:gd name="T112" fmla="*/ 1 w 2540"/>
                <a:gd name="T113" fmla="*/ 0 h 1323"/>
                <a:gd name="T114" fmla="*/ 1 w 2540"/>
                <a:gd name="T115" fmla="*/ 0 h 1323"/>
                <a:gd name="T116" fmla="*/ 1 w 2540"/>
                <a:gd name="T117" fmla="*/ 0 h 1323"/>
                <a:gd name="T118" fmla="*/ 1 w 2540"/>
                <a:gd name="T119" fmla="*/ 0 h 132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540"/>
                <a:gd name="T181" fmla="*/ 0 h 1323"/>
                <a:gd name="T182" fmla="*/ 2540 w 2540"/>
                <a:gd name="T183" fmla="*/ 1323 h 132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540" h="1323">
                  <a:moveTo>
                    <a:pt x="0" y="586"/>
                  </a:moveTo>
                  <a:lnTo>
                    <a:pt x="0" y="123"/>
                  </a:lnTo>
                  <a:lnTo>
                    <a:pt x="202" y="183"/>
                  </a:lnTo>
                  <a:lnTo>
                    <a:pt x="189" y="159"/>
                  </a:lnTo>
                  <a:lnTo>
                    <a:pt x="212" y="144"/>
                  </a:lnTo>
                  <a:lnTo>
                    <a:pt x="337" y="94"/>
                  </a:lnTo>
                  <a:lnTo>
                    <a:pt x="240" y="156"/>
                  </a:lnTo>
                  <a:lnTo>
                    <a:pt x="294" y="138"/>
                  </a:lnTo>
                  <a:lnTo>
                    <a:pt x="294" y="150"/>
                  </a:lnTo>
                  <a:lnTo>
                    <a:pt x="398" y="95"/>
                  </a:lnTo>
                  <a:lnTo>
                    <a:pt x="384" y="77"/>
                  </a:lnTo>
                  <a:lnTo>
                    <a:pt x="452" y="143"/>
                  </a:lnTo>
                  <a:lnTo>
                    <a:pt x="495" y="104"/>
                  </a:lnTo>
                  <a:lnTo>
                    <a:pt x="491" y="143"/>
                  </a:lnTo>
                  <a:lnTo>
                    <a:pt x="544" y="115"/>
                  </a:lnTo>
                  <a:lnTo>
                    <a:pt x="695" y="162"/>
                  </a:lnTo>
                  <a:lnTo>
                    <a:pt x="764" y="161"/>
                  </a:lnTo>
                  <a:lnTo>
                    <a:pt x="802" y="188"/>
                  </a:lnTo>
                  <a:lnTo>
                    <a:pt x="757" y="212"/>
                  </a:lnTo>
                  <a:lnTo>
                    <a:pt x="785" y="222"/>
                  </a:lnTo>
                  <a:lnTo>
                    <a:pt x="920" y="210"/>
                  </a:lnTo>
                  <a:lnTo>
                    <a:pt x="978" y="249"/>
                  </a:lnTo>
                  <a:lnTo>
                    <a:pt x="988" y="276"/>
                  </a:lnTo>
                  <a:lnTo>
                    <a:pt x="1003" y="258"/>
                  </a:lnTo>
                  <a:lnTo>
                    <a:pt x="978" y="222"/>
                  </a:lnTo>
                  <a:lnTo>
                    <a:pt x="1044" y="178"/>
                  </a:lnTo>
                  <a:lnTo>
                    <a:pt x="979" y="206"/>
                  </a:lnTo>
                  <a:lnTo>
                    <a:pt x="959" y="193"/>
                  </a:lnTo>
                  <a:lnTo>
                    <a:pt x="1036" y="161"/>
                  </a:lnTo>
                  <a:lnTo>
                    <a:pt x="1078" y="207"/>
                  </a:lnTo>
                  <a:lnTo>
                    <a:pt x="1122" y="206"/>
                  </a:lnTo>
                  <a:lnTo>
                    <a:pt x="1149" y="228"/>
                  </a:lnTo>
                  <a:lnTo>
                    <a:pt x="1269" y="222"/>
                  </a:lnTo>
                  <a:lnTo>
                    <a:pt x="1265" y="207"/>
                  </a:lnTo>
                  <a:lnTo>
                    <a:pt x="1299" y="235"/>
                  </a:lnTo>
                  <a:lnTo>
                    <a:pt x="1304" y="212"/>
                  </a:lnTo>
                  <a:lnTo>
                    <a:pt x="1278" y="220"/>
                  </a:lnTo>
                  <a:lnTo>
                    <a:pt x="1257" y="192"/>
                  </a:lnTo>
                  <a:lnTo>
                    <a:pt x="1303" y="188"/>
                  </a:lnTo>
                  <a:lnTo>
                    <a:pt x="1318" y="210"/>
                  </a:lnTo>
                  <a:lnTo>
                    <a:pt x="1336" y="204"/>
                  </a:lnTo>
                  <a:lnTo>
                    <a:pt x="1329" y="236"/>
                  </a:lnTo>
                  <a:lnTo>
                    <a:pt x="1361" y="254"/>
                  </a:lnTo>
                  <a:lnTo>
                    <a:pt x="1352" y="207"/>
                  </a:lnTo>
                  <a:lnTo>
                    <a:pt x="1412" y="181"/>
                  </a:lnTo>
                  <a:lnTo>
                    <a:pt x="1395" y="159"/>
                  </a:lnTo>
                  <a:lnTo>
                    <a:pt x="1377" y="174"/>
                  </a:lnTo>
                  <a:lnTo>
                    <a:pt x="1409" y="135"/>
                  </a:lnTo>
                  <a:lnTo>
                    <a:pt x="1322" y="106"/>
                  </a:lnTo>
                  <a:lnTo>
                    <a:pt x="1331" y="38"/>
                  </a:lnTo>
                  <a:lnTo>
                    <a:pt x="1352" y="39"/>
                  </a:lnTo>
                  <a:lnTo>
                    <a:pt x="1365" y="0"/>
                  </a:lnTo>
                  <a:lnTo>
                    <a:pt x="1428" y="38"/>
                  </a:lnTo>
                  <a:lnTo>
                    <a:pt x="1429" y="63"/>
                  </a:lnTo>
                  <a:lnTo>
                    <a:pt x="1473" y="99"/>
                  </a:lnTo>
                  <a:lnTo>
                    <a:pt x="1444" y="97"/>
                  </a:lnTo>
                  <a:lnTo>
                    <a:pt x="1456" y="110"/>
                  </a:lnTo>
                  <a:lnTo>
                    <a:pt x="1439" y="125"/>
                  </a:lnTo>
                  <a:lnTo>
                    <a:pt x="1491" y="135"/>
                  </a:lnTo>
                  <a:lnTo>
                    <a:pt x="1477" y="143"/>
                  </a:lnTo>
                  <a:lnTo>
                    <a:pt x="1508" y="200"/>
                  </a:lnTo>
                  <a:lnTo>
                    <a:pt x="1535" y="149"/>
                  </a:lnTo>
                  <a:lnTo>
                    <a:pt x="1572" y="168"/>
                  </a:lnTo>
                  <a:lnTo>
                    <a:pt x="1582" y="202"/>
                  </a:lnTo>
                  <a:lnTo>
                    <a:pt x="1564" y="212"/>
                  </a:lnTo>
                  <a:lnTo>
                    <a:pt x="1599" y="254"/>
                  </a:lnTo>
                  <a:lnTo>
                    <a:pt x="1619" y="244"/>
                  </a:lnTo>
                  <a:lnTo>
                    <a:pt x="1645" y="180"/>
                  </a:lnTo>
                  <a:lnTo>
                    <a:pt x="1677" y="173"/>
                  </a:lnTo>
                  <a:lnTo>
                    <a:pt x="1653" y="119"/>
                  </a:lnTo>
                  <a:lnTo>
                    <a:pt x="1736" y="124"/>
                  </a:lnTo>
                  <a:lnTo>
                    <a:pt x="1773" y="156"/>
                  </a:lnTo>
                  <a:lnTo>
                    <a:pt x="1760" y="171"/>
                  </a:lnTo>
                  <a:lnTo>
                    <a:pt x="1777" y="180"/>
                  </a:lnTo>
                  <a:lnTo>
                    <a:pt x="1738" y="190"/>
                  </a:lnTo>
                  <a:lnTo>
                    <a:pt x="1772" y="260"/>
                  </a:lnTo>
                  <a:lnTo>
                    <a:pt x="1717" y="297"/>
                  </a:lnTo>
                  <a:lnTo>
                    <a:pt x="1696" y="281"/>
                  </a:lnTo>
                  <a:lnTo>
                    <a:pt x="1705" y="305"/>
                  </a:lnTo>
                  <a:lnTo>
                    <a:pt x="1620" y="288"/>
                  </a:lnTo>
                  <a:lnTo>
                    <a:pt x="1638" y="311"/>
                  </a:lnTo>
                  <a:lnTo>
                    <a:pt x="1605" y="346"/>
                  </a:lnTo>
                  <a:lnTo>
                    <a:pt x="1516" y="318"/>
                  </a:lnTo>
                  <a:lnTo>
                    <a:pt x="1548" y="348"/>
                  </a:lnTo>
                  <a:lnTo>
                    <a:pt x="1610" y="354"/>
                  </a:lnTo>
                  <a:lnTo>
                    <a:pt x="1567" y="412"/>
                  </a:lnTo>
                  <a:lnTo>
                    <a:pt x="1521" y="408"/>
                  </a:lnTo>
                  <a:lnTo>
                    <a:pt x="1499" y="438"/>
                  </a:lnTo>
                  <a:lnTo>
                    <a:pt x="1417" y="413"/>
                  </a:lnTo>
                  <a:lnTo>
                    <a:pt x="1491" y="438"/>
                  </a:lnTo>
                  <a:lnTo>
                    <a:pt x="1503" y="462"/>
                  </a:lnTo>
                  <a:lnTo>
                    <a:pt x="1444" y="473"/>
                  </a:lnTo>
                  <a:lnTo>
                    <a:pt x="1456" y="479"/>
                  </a:lnTo>
                  <a:lnTo>
                    <a:pt x="1441" y="480"/>
                  </a:lnTo>
                  <a:lnTo>
                    <a:pt x="1441" y="504"/>
                  </a:lnTo>
                  <a:lnTo>
                    <a:pt x="1379" y="537"/>
                  </a:lnTo>
                  <a:lnTo>
                    <a:pt x="1370" y="643"/>
                  </a:lnTo>
                  <a:lnTo>
                    <a:pt x="1390" y="667"/>
                  </a:lnTo>
                  <a:lnTo>
                    <a:pt x="1423" y="653"/>
                  </a:lnTo>
                  <a:lnTo>
                    <a:pt x="1438" y="734"/>
                  </a:lnTo>
                  <a:lnTo>
                    <a:pt x="1486" y="718"/>
                  </a:lnTo>
                  <a:lnTo>
                    <a:pt x="1542" y="740"/>
                  </a:lnTo>
                  <a:lnTo>
                    <a:pt x="1654" y="800"/>
                  </a:lnTo>
                  <a:lnTo>
                    <a:pt x="1645" y="822"/>
                  </a:lnTo>
                  <a:lnTo>
                    <a:pt x="1658" y="806"/>
                  </a:lnTo>
                  <a:lnTo>
                    <a:pt x="1744" y="811"/>
                  </a:lnTo>
                  <a:lnTo>
                    <a:pt x="1744" y="899"/>
                  </a:lnTo>
                  <a:lnTo>
                    <a:pt x="1770" y="930"/>
                  </a:lnTo>
                  <a:lnTo>
                    <a:pt x="1753" y="936"/>
                  </a:lnTo>
                  <a:lnTo>
                    <a:pt x="1794" y="951"/>
                  </a:lnTo>
                  <a:lnTo>
                    <a:pt x="1782" y="979"/>
                  </a:lnTo>
                  <a:lnTo>
                    <a:pt x="1824" y="978"/>
                  </a:lnTo>
                  <a:lnTo>
                    <a:pt x="1880" y="931"/>
                  </a:lnTo>
                  <a:lnTo>
                    <a:pt x="1854" y="920"/>
                  </a:lnTo>
                  <a:lnTo>
                    <a:pt x="1824" y="835"/>
                  </a:lnTo>
                  <a:lnTo>
                    <a:pt x="1928" y="762"/>
                  </a:lnTo>
                  <a:lnTo>
                    <a:pt x="1913" y="762"/>
                  </a:lnTo>
                  <a:lnTo>
                    <a:pt x="1889" y="675"/>
                  </a:lnTo>
                  <a:lnTo>
                    <a:pt x="1851" y="653"/>
                  </a:lnTo>
                  <a:lnTo>
                    <a:pt x="1901" y="617"/>
                  </a:lnTo>
                  <a:lnTo>
                    <a:pt x="1884" y="598"/>
                  </a:lnTo>
                  <a:lnTo>
                    <a:pt x="1891" y="566"/>
                  </a:lnTo>
                  <a:lnTo>
                    <a:pt x="1870" y="561"/>
                  </a:lnTo>
                  <a:lnTo>
                    <a:pt x="1891" y="529"/>
                  </a:lnTo>
                  <a:lnTo>
                    <a:pt x="1868" y="509"/>
                  </a:lnTo>
                  <a:lnTo>
                    <a:pt x="1883" y="481"/>
                  </a:lnTo>
                  <a:lnTo>
                    <a:pt x="1960" y="500"/>
                  </a:lnTo>
                  <a:lnTo>
                    <a:pt x="1998" y="485"/>
                  </a:lnTo>
                  <a:lnTo>
                    <a:pt x="2066" y="529"/>
                  </a:lnTo>
                  <a:lnTo>
                    <a:pt x="2066" y="548"/>
                  </a:lnTo>
                  <a:lnTo>
                    <a:pt x="2124" y="551"/>
                  </a:lnTo>
                  <a:lnTo>
                    <a:pt x="2129" y="595"/>
                  </a:lnTo>
                  <a:lnTo>
                    <a:pt x="2078" y="596"/>
                  </a:lnTo>
                  <a:lnTo>
                    <a:pt x="2122" y="604"/>
                  </a:lnTo>
                  <a:lnTo>
                    <a:pt x="2137" y="630"/>
                  </a:lnTo>
                  <a:lnTo>
                    <a:pt x="2089" y="668"/>
                  </a:lnTo>
                  <a:lnTo>
                    <a:pt x="2159" y="649"/>
                  </a:lnTo>
                  <a:lnTo>
                    <a:pt x="2162" y="681"/>
                  </a:lnTo>
                  <a:lnTo>
                    <a:pt x="2132" y="695"/>
                  </a:lnTo>
                  <a:lnTo>
                    <a:pt x="2175" y="662"/>
                  </a:lnTo>
                  <a:lnTo>
                    <a:pt x="2179" y="682"/>
                  </a:lnTo>
                  <a:lnTo>
                    <a:pt x="2219" y="651"/>
                  </a:lnTo>
                  <a:lnTo>
                    <a:pt x="2228" y="668"/>
                  </a:lnTo>
                  <a:lnTo>
                    <a:pt x="2255" y="622"/>
                  </a:lnTo>
                  <a:lnTo>
                    <a:pt x="2244" y="613"/>
                  </a:lnTo>
                  <a:lnTo>
                    <a:pt x="2277" y="586"/>
                  </a:lnTo>
                  <a:lnTo>
                    <a:pt x="2314" y="635"/>
                  </a:lnTo>
                  <a:lnTo>
                    <a:pt x="2282" y="647"/>
                  </a:lnTo>
                  <a:lnTo>
                    <a:pt x="2317" y="641"/>
                  </a:lnTo>
                  <a:lnTo>
                    <a:pt x="2329" y="661"/>
                  </a:lnTo>
                  <a:lnTo>
                    <a:pt x="2306" y="667"/>
                  </a:lnTo>
                  <a:lnTo>
                    <a:pt x="2335" y="671"/>
                  </a:lnTo>
                  <a:lnTo>
                    <a:pt x="2317" y="685"/>
                  </a:lnTo>
                  <a:lnTo>
                    <a:pt x="2337" y="681"/>
                  </a:lnTo>
                  <a:lnTo>
                    <a:pt x="2352" y="702"/>
                  </a:lnTo>
                  <a:lnTo>
                    <a:pt x="2342" y="713"/>
                  </a:lnTo>
                  <a:lnTo>
                    <a:pt x="2371" y="730"/>
                  </a:lnTo>
                  <a:lnTo>
                    <a:pt x="2324" y="748"/>
                  </a:lnTo>
                  <a:lnTo>
                    <a:pt x="2357" y="748"/>
                  </a:lnTo>
                  <a:lnTo>
                    <a:pt x="2351" y="766"/>
                  </a:lnTo>
                  <a:lnTo>
                    <a:pt x="2401" y="782"/>
                  </a:lnTo>
                  <a:lnTo>
                    <a:pt x="2419" y="821"/>
                  </a:lnTo>
                  <a:lnTo>
                    <a:pt x="2438" y="807"/>
                  </a:lnTo>
                  <a:lnTo>
                    <a:pt x="2487" y="834"/>
                  </a:lnTo>
                  <a:lnTo>
                    <a:pt x="2380" y="869"/>
                  </a:lnTo>
                  <a:lnTo>
                    <a:pt x="2401" y="888"/>
                  </a:lnTo>
                  <a:lnTo>
                    <a:pt x="2492" y="849"/>
                  </a:lnTo>
                  <a:lnTo>
                    <a:pt x="2492" y="882"/>
                  </a:lnTo>
                  <a:lnTo>
                    <a:pt x="2535" y="875"/>
                  </a:lnTo>
                  <a:lnTo>
                    <a:pt x="2540" y="892"/>
                  </a:lnTo>
                  <a:lnTo>
                    <a:pt x="2521" y="892"/>
                  </a:lnTo>
                  <a:lnTo>
                    <a:pt x="2540" y="932"/>
                  </a:lnTo>
                  <a:lnTo>
                    <a:pt x="2410" y="1009"/>
                  </a:lnTo>
                  <a:lnTo>
                    <a:pt x="2226" y="1009"/>
                  </a:lnTo>
                  <a:lnTo>
                    <a:pt x="2146" y="1064"/>
                  </a:lnTo>
                  <a:lnTo>
                    <a:pt x="2081" y="1142"/>
                  </a:lnTo>
                  <a:lnTo>
                    <a:pt x="2146" y="1081"/>
                  </a:lnTo>
                  <a:lnTo>
                    <a:pt x="2246" y="1047"/>
                  </a:lnTo>
                  <a:lnTo>
                    <a:pt x="2282" y="1074"/>
                  </a:lnTo>
                  <a:lnTo>
                    <a:pt x="2217" y="1095"/>
                  </a:lnTo>
                  <a:lnTo>
                    <a:pt x="2271" y="1107"/>
                  </a:lnTo>
                  <a:lnTo>
                    <a:pt x="2255" y="1131"/>
                  </a:lnTo>
                  <a:lnTo>
                    <a:pt x="2295" y="1175"/>
                  </a:lnTo>
                  <a:lnTo>
                    <a:pt x="2373" y="1191"/>
                  </a:lnTo>
                  <a:lnTo>
                    <a:pt x="2396" y="1136"/>
                  </a:lnTo>
                  <a:lnTo>
                    <a:pt x="2396" y="1170"/>
                  </a:lnTo>
                  <a:lnTo>
                    <a:pt x="2414" y="1166"/>
                  </a:lnTo>
                  <a:lnTo>
                    <a:pt x="2378" y="1200"/>
                  </a:lnTo>
                  <a:lnTo>
                    <a:pt x="2286" y="1224"/>
                  </a:lnTo>
                  <a:lnTo>
                    <a:pt x="2252" y="1266"/>
                  </a:lnTo>
                  <a:lnTo>
                    <a:pt x="2228" y="1229"/>
                  </a:lnTo>
                  <a:lnTo>
                    <a:pt x="2315" y="1198"/>
                  </a:lnTo>
                  <a:lnTo>
                    <a:pt x="2271" y="1199"/>
                  </a:lnTo>
                  <a:lnTo>
                    <a:pt x="2277" y="1175"/>
                  </a:lnTo>
                  <a:lnTo>
                    <a:pt x="2202" y="1201"/>
                  </a:lnTo>
                  <a:lnTo>
                    <a:pt x="2179" y="1185"/>
                  </a:lnTo>
                  <a:lnTo>
                    <a:pt x="2179" y="1136"/>
                  </a:lnTo>
                  <a:lnTo>
                    <a:pt x="2131" y="1119"/>
                  </a:lnTo>
                  <a:lnTo>
                    <a:pt x="2094" y="1200"/>
                  </a:lnTo>
                  <a:lnTo>
                    <a:pt x="1942" y="1229"/>
                  </a:lnTo>
                  <a:lnTo>
                    <a:pt x="1837" y="1259"/>
                  </a:lnTo>
                  <a:lnTo>
                    <a:pt x="1822" y="1275"/>
                  </a:lnTo>
                  <a:lnTo>
                    <a:pt x="1844" y="1278"/>
                  </a:lnTo>
                  <a:lnTo>
                    <a:pt x="1850" y="1290"/>
                  </a:lnTo>
                  <a:lnTo>
                    <a:pt x="1722" y="1323"/>
                  </a:lnTo>
                  <a:lnTo>
                    <a:pt x="1729" y="1307"/>
                  </a:lnTo>
                  <a:lnTo>
                    <a:pt x="1738" y="1297"/>
                  </a:lnTo>
                  <a:lnTo>
                    <a:pt x="1743" y="1282"/>
                  </a:lnTo>
                  <a:lnTo>
                    <a:pt x="1763" y="1271"/>
                  </a:lnTo>
                  <a:lnTo>
                    <a:pt x="1765" y="1200"/>
                  </a:lnTo>
                  <a:lnTo>
                    <a:pt x="1788" y="1224"/>
                  </a:lnTo>
                  <a:lnTo>
                    <a:pt x="1825" y="1215"/>
                  </a:lnTo>
                  <a:lnTo>
                    <a:pt x="1793" y="1175"/>
                  </a:lnTo>
                  <a:lnTo>
                    <a:pt x="1685" y="1155"/>
                  </a:lnTo>
                  <a:lnTo>
                    <a:pt x="1679" y="1155"/>
                  </a:lnTo>
                  <a:lnTo>
                    <a:pt x="1667" y="1098"/>
                  </a:lnTo>
                  <a:lnTo>
                    <a:pt x="1645" y="1102"/>
                  </a:lnTo>
                  <a:lnTo>
                    <a:pt x="1626" y="1070"/>
                  </a:lnTo>
                  <a:lnTo>
                    <a:pt x="1605" y="1067"/>
                  </a:lnTo>
                  <a:lnTo>
                    <a:pt x="1605" y="1086"/>
                  </a:lnTo>
                  <a:lnTo>
                    <a:pt x="1575" y="1059"/>
                  </a:lnTo>
                  <a:lnTo>
                    <a:pt x="1524" y="1098"/>
                  </a:lnTo>
                  <a:lnTo>
                    <a:pt x="1381" y="1070"/>
                  </a:lnTo>
                  <a:lnTo>
                    <a:pt x="1366" y="1042"/>
                  </a:lnTo>
                  <a:lnTo>
                    <a:pt x="1365" y="1060"/>
                  </a:lnTo>
                  <a:lnTo>
                    <a:pt x="543" y="1060"/>
                  </a:lnTo>
                  <a:lnTo>
                    <a:pt x="532" y="1030"/>
                  </a:lnTo>
                  <a:lnTo>
                    <a:pt x="488" y="1021"/>
                  </a:lnTo>
                  <a:lnTo>
                    <a:pt x="490" y="1001"/>
                  </a:lnTo>
                  <a:lnTo>
                    <a:pt x="398" y="974"/>
                  </a:lnTo>
                  <a:lnTo>
                    <a:pt x="409" y="960"/>
                  </a:lnTo>
                  <a:lnTo>
                    <a:pt x="388" y="923"/>
                  </a:lnTo>
                  <a:lnTo>
                    <a:pt x="364" y="920"/>
                  </a:lnTo>
                  <a:lnTo>
                    <a:pt x="314" y="840"/>
                  </a:lnTo>
                  <a:lnTo>
                    <a:pt x="323" y="815"/>
                  </a:lnTo>
                  <a:lnTo>
                    <a:pt x="326" y="772"/>
                  </a:lnTo>
                  <a:lnTo>
                    <a:pt x="270" y="748"/>
                  </a:lnTo>
                  <a:lnTo>
                    <a:pt x="164" y="608"/>
                  </a:lnTo>
                  <a:lnTo>
                    <a:pt x="105" y="648"/>
                  </a:lnTo>
                  <a:lnTo>
                    <a:pt x="88" y="629"/>
                  </a:lnTo>
                  <a:lnTo>
                    <a:pt x="84" y="625"/>
                  </a:lnTo>
                  <a:lnTo>
                    <a:pt x="55" y="586"/>
                  </a:lnTo>
                  <a:lnTo>
                    <a:pt x="0" y="586"/>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81" name="Freeform 23"/>
            <p:cNvSpPr>
              <a:spLocks noChangeAspect="1"/>
            </p:cNvSpPr>
            <p:nvPr/>
          </p:nvSpPr>
          <p:spPr bwMode="auto">
            <a:xfrm>
              <a:off x="780" y="1978"/>
              <a:ext cx="75" cy="44"/>
            </a:xfrm>
            <a:custGeom>
              <a:avLst/>
              <a:gdLst>
                <a:gd name="T0" fmla="*/ 0 w 149"/>
                <a:gd name="T1" fmla="*/ 0 h 87"/>
                <a:gd name="T2" fmla="*/ 1 w 149"/>
                <a:gd name="T3" fmla="*/ 1 h 87"/>
                <a:gd name="T4" fmla="*/ 1 w 149"/>
                <a:gd name="T5" fmla="*/ 1 h 87"/>
                <a:gd name="T6" fmla="*/ 1 w 149"/>
                <a:gd name="T7" fmla="*/ 1 h 87"/>
                <a:gd name="T8" fmla="*/ 0 w 149"/>
                <a:gd name="T9" fmla="*/ 0 h 87"/>
                <a:gd name="T10" fmla="*/ 0 60000 65536"/>
                <a:gd name="T11" fmla="*/ 0 60000 65536"/>
                <a:gd name="T12" fmla="*/ 0 60000 65536"/>
                <a:gd name="T13" fmla="*/ 0 60000 65536"/>
                <a:gd name="T14" fmla="*/ 0 60000 65536"/>
                <a:gd name="T15" fmla="*/ 0 w 149"/>
                <a:gd name="T16" fmla="*/ 0 h 87"/>
                <a:gd name="T17" fmla="*/ 149 w 149"/>
                <a:gd name="T18" fmla="*/ 87 h 87"/>
              </a:gdLst>
              <a:ahLst/>
              <a:cxnLst>
                <a:cxn ang="T10">
                  <a:pos x="T0" y="T1"/>
                </a:cxn>
                <a:cxn ang="T11">
                  <a:pos x="T2" y="T3"/>
                </a:cxn>
                <a:cxn ang="T12">
                  <a:pos x="T4" y="T5"/>
                </a:cxn>
                <a:cxn ang="T13">
                  <a:pos x="T6" y="T7"/>
                </a:cxn>
                <a:cxn ang="T14">
                  <a:pos x="T8" y="T9"/>
                </a:cxn>
              </a:cxnLst>
              <a:rect l="T15" t="T16" r="T17" b="T18"/>
              <a:pathLst>
                <a:path w="149" h="87">
                  <a:moveTo>
                    <a:pt x="0" y="0"/>
                  </a:moveTo>
                  <a:lnTo>
                    <a:pt x="79" y="18"/>
                  </a:lnTo>
                  <a:lnTo>
                    <a:pt x="149" y="87"/>
                  </a:lnTo>
                  <a:lnTo>
                    <a:pt x="109" y="75"/>
                  </a:lnTo>
                  <a:lnTo>
                    <a:pt x="0" y="0"/>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82" name="Freeform 24"/>
            <p:cNvSpPr>
              <a:spLocks noChangeAspect="1"/>
            </p:cNvSpPr>
            <p:nvPr/>
          </p:nvSpPr>
          <p:spPr bwMode="auto">
            <a:xfrm>
              <a:off x="816" y="1408"/>
              <a:ext cx="155" cy="99"/>
            </a:xfrm>
            <a:custGeom>
              <a:avLst/>
              <a:gdLst>
                <a:gd name="T0" fmla="*/ 0 w 311"/>
                <a:gd name="T1" fmla="*/ 1 h 197"/>
                <a:gd name="T2" fmla="*/ 0 w 311"/>
                <a:gd name="T3" fmla="*/ 1 h 197"/>
                <a:gd name="T4" fmla="*/ 0 w 311"/>
                <a:gd name="T5" fmla="*/ 1 h 197"/>
                <a:gd name="T6" fmla="*/ 0 w 311"/>
                <a:gd name="T7" fmla="*/ 1 h 197"/>
                <a:gd name="T8" fmla="*/ 0 w 311"/>
                <a:gd name="T9" fmla="*/ 0 h 197"/>
                <a:gd name="T10" fmla="*/ 0 w 311"/>
                <a:gd name="T11" fmla="*/ 1 h 197"/>
                <a:gd name="T12" fmla="*/ 0 w 311"/>
                <a:gd name="T13" fmla="*/ 1 h 197"/>
                <a:gd name="T14" fmla="*/ 0 w 311"/>
                <a:gd name="T15" fmla="*/ 1 h 197"/>
                <a:gd name="T16" fmla="*/ 0 w 311"/>
                <a:gd name="T17" fmla="*/ 1 h 197"/>
                <a:gd name="T18" fmla="*/ 0 w 311"/>
                <a:gd name="T19" fmla="*/ 1 h 197"/>
                <a:gd name="T20" fmla="*/ 0 w 311"/>
                <a:gd name="T21" fmla="*/ 1 h 197"/>
                <a:gd name="T22" fmla="*/ 0 w 311"/>
                <a:gd name="T23" fmla="*/ 1 h 197"/>
                <a:gd name="T24" fmla="*/ 0 w 311"/>
                <a:gd name="T25" fmla="*/ 1 h 1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1"/>
                <a:gd name="T40" fmla="*/ 0 h 197"/>
                <a:gd name="T41" fmla="*/ 311 w 311"/>
                <a:gd name="T42" fmla="*/ 197 h 1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1" h="197">
                  <a:moveTo>
                    <a:pt x="0" y="149"/>
                  </a:moveTo>
                  <a:lnTo>
                    <a:pt x="11" y="124"/>
                  </a:lnTo>
                  <a:lnTo>
                    <a:pt x="58" y="42"/>
                  </a:lnTo>
                  <a:lnTo>
                    <a:pt x="36" y="7"/>
                  </a:lnTo>
                  <a:lnTo>
                    <a:pt x="132" y="0"/>
                  </a:lnTo>
                  <a:lnTo>
                    <a:pt x="199" y="33"/>
                  </a:lnTo>
                  <a:lnTo>
                    <a:pt x="242" y="14"/>
                  </a:lnTo>
                  <a:lnTo>
                    <a:pt x="311" y="59"/>
                  </a:lnTo>
                  <a:lnTo>
                    <a:pt x="168" y="132"/>
                  </a:lnTo>
                  <a:lnTo>
                    <a:pt x="155" y="177"/>
                  </a:lnTo>
                  <a:lnTo>
                    <a:pt x="86" y="197"/>
                  </a:lnTo>
                  <a:lnTo>
                    <a:pt x="53" y="163"/>
                  </a:lnTo>
                  <a:lnTo>
                    <a:pt x="0" y="149"/>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83" name="Freeform 25"/>
            <p:cNvSpPr>
              <a:spLocks noChangeAspect="1"/>
            </p:cNvSpPr>
            <p:nvPr/>
          </p:nvSpPr>
          <p:spPr bwMode="auto">
            <a:xfrm>
              <a:off x="861" y="1316"/>
              <a:ext cx="108" cy="55"/>
            </a:xfrm>
            <a:custGeom>
              <a:avLst/>
              <a:gdLst>
                <a:gd name="T0" fmla="*/ 0 w 216"/>
                <a:gd name="T1" fmla="*/ 0 h 111"/>
                <a:gd name="T2" fmla="*/ 1 w 216"/>
                <a:gd name="T3" fmla="*/ 0 h 111"/>
                <a:gd name="T4" fmla="*/ 1 w 216"/>
                <a:gd name="T5" fmla="*/ 0 h 111"/>
                <a:gd name="T6" fmla="*/ 1 w 216"/>
                <a:gd name="T7" fmla="*/ 0 h 111"/>
                <a:gd name="T8" fmla="*/ 1 w 216"/>
                <a:gd name="T9" fmla="*/ 0 h 111"/>
                <a:gd name="T10" fmla="*/ 1 w 216"/>
                <a:gd name="T11" fmla="*/ 0 h 111"/>
                <a:gd name="T12" fmla="*/ 1 w 216"/>
                <a:gd name="T13" fmla="*/ 0 h 111"/>
                <a:gd name="T14" fmla="*/ 1 w 216"/>
                <a:gd name="T15" fmla="*/ 0 h 111"/>
                <a:gd name="T16" fmla="*/ 1 w 216"/>
                <a:gd name="T17" fmla="*/ 0 h 111"/>
                <a:gd name="T18" fmla="*/ 1 w 216"/>
                <a:gd name="T19" fmla="*/ 0 h 111"/>
                <a:gd name="T20" fmla="*/ 1 w 216"/>
                <a:gd name="T21" fmla="*/ 0 h 111"/>
                <a:gd name="T22" fmla="*/ 1 w 216"/>
                <a:gd name="T23" fmla="*/ 0 h 111"/>
                <a:gd name="T24" fmla="*/ 1 w 216"/>
                <a:gd name="T25" fmla="*/ 0 h 111"/>
                <a:gd name="T26" fmla="*/ 1 w 216"/>
                <a:gd name="T27" fmla="*/ 0 h 111"/>
                <a:gd name="T28" fmla="*/ 1 w 216"/>
                <a:gd name="T29" fmla="*/ 0 h 111"/>
                <a:gd name="T30" fmla="*/ 0 w 216"/>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6"/>
                <a:gd name="T49" fmla="*/ 0 h 111"/>
                <a:gd name="T50" fmla="*/ 216 w 216"/>
                <a:gd name="T51" fmla="*/ 111 h 1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6" h="111">
                  <a:moveTo>
                    <a:pt x="0" y="86"/>
                  </a:moveTo>
                  <a:lnTo>
                    <a:pt x="48" y="102"/>
                  </a:lnTo>
                  <a:lnTo>
                    <a:pt x="60" y="85"/>
                  </a:lnTo>
                  <a:lnTo>
                    <a:pt x="72" y="111"/>
                  </a:lnTo>
                  <a:lnTo>
                    <a:pt x="93" y="101"/>
                  </a:lnTo>
                  <a:lnTo>
                    <a:pt x="89" y="75"/>
                  </a:lnTo>
                  <a:lnTo>
                    <a:pt x="115" y="90"/>
                  </a:lnTo>
                  <a:lnTo>
                    <a:pt x="127" y="49"/>
                  </a:lnTo>
                  <a:lnTo>
                    <a:pt x="146" y="47"/>
                  </a:lnTo>
                  <a:lnTo>
                    <a:pt x="154" y="84"/>
                  </a:lnTo>
                  <a:lnTo>
                    <a:pt x="201" y="56"/>
                  </a:lnTo>
                  <a:lnTo>
                    <a:pt x="187" y="24"/>
                  </a:lnTo>
                  <a:lnTo>
                    <a:pt x="216" y="17"/>
                  </a:lnTo>
                  <a:lnTo>
                    <a:pt x="185" y="0"/>
                  </a:lnTo>
                  <a:lnTo>
                    <a:pt x="106" y="17"/>
                  </a:lnTo>
                  <a:lnTo>
                    <a:pt x="0" y="86"/>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84" name="Freeform 26"/>
            <p:cNvSpPr>
              <a:spLocks noChangeAspect="1"/>
            </p:cNvSpPr>
            <p:nvPr/>
          </p:nvSpPr>
          <p:spPr bwMode="auto">
            <a:xfrm>
              <a:off x="919" y="1443"/>
              <a:ext cx="268" cy="135"/>
            </a:xfrm>
            <a:custGeom>
              <a:avLst/>
              <a:gdLst>
                <a:gd name="T0" fmla="*/ 0 w 536"/>
                <a:gd name="T1" fmla="*/ 1 h 269"/>
                <a:gd name="T2" fmla="*/ 1 w 536"/>
                <a:gd name="T3" fmla="*/ 1 h 269"/>
                <a:gd name="T4" fmla="*/ 1 w 536"/>
                <a:gd name="T5" fmla="*/ 1 h 269"/>
                <a:gd name="T6" fmla="*/ 1 w 536"/>
                <a:gd name="T7" fmla="*/ 1 h 269"/>
                <a:gd name="T8" fmla="*/ 1 w 536"/>
                <a:gd name="T9" fmla="*/ 0 h 269"/>
                <a:gd name="T10" fmla="*/ 1 w 536"/>
                <a:gd name="T11" fmla="*/ 1 h 269"/>
                <a:gd name="T12" fmla="*/ 1 w 536"/>
                <a:gd name="T13" fmla="*/ 1 h 269"/>
                <a:gd name="T14" fmla="*/ 1 w 536"/>
                <a:gd name="T15" fmla="*/ 1 h 269"/>
                <a:gd name="T16" fmla="*/ 1 w 536"/>
                <a:gd name="T17" fmla="*/ 1 h 269"/>
                <a:gd name="T18" fmla="*/ 1 w 536"/>
                <a:gd name="T19" fmla="*/ 1 h 269"/>
                <a:gd name="T20" fmla="*/ 1 w 536"/>
                <a:gd name="T21" fmla="*/ 1 h 269"/>
                <a:gd name="T22" fmla="*/ 1 w 536"/>
                <a:gd name="T23" fmla="*/ 1 h 269"/>
                <a:gd name="T24" fmla="*/ 1 w 536"/>
                <a:gd name="T25" fmla="*/ 1 h 269"/>
                <a:gd name="T26" fmla="*/ 1 w 536"/>
                <a:gd name="T27" fmla="*/ 1 h 269"/>
                <a:gd name="T28" fmla="*/ 1 w 536"/>
                <a:gd name="T29" fmla="*/ 1 h 269"/>
                <a:gd name="T30" fmla="*/ 1 w 536"/>
                <a:gd name="T31" fmla="*/ 1 h 269"/>
                <a:gd name="T32" fmla="*/ 1 w 536"/>
                <a:gd name="T33" fmla="*/ 1 h 269"/>
                <a:gd name="T34" fmla="*/ 1 w 536"/>
                <a:gd name="T35" fmla="*/ 1 h 269"/>
                <a:gd name="T36" fmla="*/ 1 w 536"/>
                <a:gd name="T37" fmla="*/ 1 h 269"/>
                <a:gd name="T38" fmla="*/ 1 w 536"/>
                <a:gd name="T39" fmla="*/ 1 h 269"/>
                <a:gd name="T40" fmla="*/ 1 w 536"/>
                <a:gd name="T41" fmla="*/ 1 h 269"/>
                <a:gd name="T42" fmla="*/ 1 w 536"/>
                <a:gd name="T43" fmla="*/ 1 h 269"/>
                <a:gd name="T44" fmla="*/ 1 w 536"/>
                <a:gd name="T45" fmla="*/ 1 h 269"/>
                <a:gd name="T46" fmla="*/ 1 w 536"/>
                <a:gd name="T47" fmla="*/ 1 h 269"/>
                <a:gd name="T48" fmla="*/ 1 w 536"/>
                <a:gd name="T49" fmla="*/ 1 h 269"/>
                <a:gd name="T50" fmla="*/ 1 w 536"/>
                <a:gd name="T51" fmla="*/ 1 h 269"/>
                <a:gd name="T52" fmla="*/ 1 w 536"/>
                <a:gd name="T53" fmla="*/ 1 h 269"/>
                <a:gd name="T54" fmla="*/ 1 w 536"/>
                <a:gd name="T55" fmla="*/ 1 h 269"/>
                <a:gd name="T56" fmla="*/ 1 w 536"/>
                <a:gd name="T57" fmla="*/ 1 h 269"/>
                <a:gd name="T58" fmla="*/ 1 w 536"/>
                <a:gd name="T59" fmla="*/ 1 h 269"/>
                <a:gd name="T60" fmla="*/ 1 w 536"/>
                <a:gd name="T61" fmla="*/ 1 h 269"/>
                <a:gd name="T62" fmla="*/ 1 w 536"/>
                <a:gd name="T63" fmla="*/ 1 h 269"/>
                <a:gd name="T64" fmla="*/ 1 w 536"/>
                <a:gd name="T65" fmla="*/ 1 h 269"/>
                <a:gd name="T66" fmla="*/ 1 w 536"/>
                <a:gd name="T67" fmla="*/ 1 h 269"/>
                <a:gd name="T68" fmla="*/ 1 w 536"/>
                <a:gd name="T69" fmla="*/ 1 h 269"/>
                <a:gd name="T70" fmla="*/ 1 w 536"/>
                <a:gd name="T71" fmla="*/ 1 h 269"/>
                <a:gd name="T72" fmla="*/ 1 w 536"/>
                <a:gd name="T73" fmla="*/ 1 h 269"/>
                <a:gd name="T74" fmla="*/ 1 w 536"/>
                <a:gd name="T75" fmla="*/ 1 h 269"/>
                <a:gd name="T76" fmla="*/ 0 w 536"/>
                <a:gd name="T77" fmla="*/ 1 h 26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6"/>
                <a:gd name="T118" fmla="*/ 0 h 269"/>
                <a:gd name="T119" fmla="*/ 536 w 536"/>
                <a:gd name="T120" fmla="*/ 269 h 26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6" h="269">
                  <a:moveTo>
                    <a:pt x="0" y="87"/>
                  </a:moveTo>
                  <a:lnTo>
                    <a:pt x="26" y="66"/>
                  </a:lnTo>
                  <a:lnTo>
                    <a:pt x="12" y="55"/>
                  </a:lnTo>
                  <a:lnTo>
                    <a:pt x="78" y="15"/>
                  </a:lnTo>
                  <a:lnTo>
                    <a:pt x="130" y="0"/>
                  </a:lnTo>
                  <a:lnTo>
                    <a:pt x="146" y="28"/>
                  </a:lnTo>
                  <a:lnTo>
                    <a:pt x="129" y="45"/>
                  </a:lnTo>
                  <a:lnTo>
                    <a:pt x="175" y="22"/>
                  </a:lnTo>
                  <a:lnTo>
                    <a:pt x="228" y="41"/>
                  </a:lnTo>
                  <a:lnTo>
                    <a:pt x="207" y="61"/>
                  </a:lnTo>
                  <a:lnTo>
                    <a:pt x="270" y="47"/>
                  </a:lnTo>
                  <a:lnTo>
                    <a:pt x="252" y="24"/>
                  </a:lnTo>
                  <a:lnTo>
                    <a:pt x="276" y="27"/>
                  </a:lnTo>
                  <a:lnTo>
                    <a:pt x="323" y="100"/>
                  </a:lnTo>
                  <a:lnTo>
                    <a:pt x="342" y="82"/>
                  </a:lnTo>
                  <a:lnTo>
                    <a:pt x="321" y="3"/>
                  </a:lnTo>
                  <a:lnTo>
                    <a:pt x="361" y="4"/>
                  </a:lnTo>
                  <a:lnTo>
                    <a:pt x="404" y="32"/>
                  </a:lnTo>
                  <a:lnTo>
                    <a:pt x="429" y="130"/>
                  </a:lnTo>
                  <a:lnTo>
                    <a:pt x="536" y="178"/>
                  </a:lnTo>
                  <a:lnTo>
                    <a:pt x="533" y="205"/>
                  </a:lnTo>
                  <a:lnTo>
                    <a:pt x="505" y="194"/>
                  </a:lnTo>
                  <a:lnTo>
                    <a:pt x="474" y="211"/>
                  </a:lnTo>
                  <a:lnTo>
                    <a:pt x="518" y="233"/>
                  </a:lnTo>
                  <a:lnTo>
                    <a:pt x="476" y="254"/>
                  </a:lnTo>
                  <a:lnTo>
                    <a:pt x="408" y="243"/>
                  </a:lnTo>
                  <a:lnTo>
                    <a:pt x="369" y="216"/>
                  </a:lnTo>
                  <a:lnTo>
                    <a:pt x="278" y="261"/>
                  </a:lnTo>
                  <a:lnTo>
                    <a:pt x="169" y="269"/>
                  </a:lnTo>
                  <a:lnTo>
                    <a:pt x="146" y="228"/>
                  </a:lnTo>
                  <a:lnTo>
                    <a:pt x="86" y="225"/>
                  </a:lnTo>
                  <a:lnTo>
                    <a:pt x="45" y="189"/>
                  </a:lnTo>
                  <a:lnTo>
                    <a:pt x="203" y="166"/>
                  </a:lnTo>
                  <a:lnTo>
                    <a:pt x="40" y="154"/>
                  </a:lnTo>
                  <a:lnTo>
                    <a:pt x="20" y="132"/>
                  </a:lnTo>
                  <a:lnTo>
                    <a:pt x="103" y="108"/>
                  </a:lnTo>
                  <a:lnTo>
                    <a:pt x="26" y="111"/>
                  </a:lnTo>
                  <a:lnTo>
                    <a:pt x="31" y="100"/>
                  </a:lnTo>
                  <a:lnTo>
                    <a:pt x="0" y="87"/>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85" name="Freeform 27"/>
            <p:cNvSpPr>
              <a:spLocks noChangeAspect="1"/>
            </p:cNvSpPr>
            <p:nvPr/>
          </p:nvSpPr>
          <p:spPr bwMode="auto">
            <a:xfrm>
              <a:off x="938" y="1337"/>
              <a:ext cx="182" cy="75"/>
            </a:xfrm>
            <a:custGeom>
              <a:avLst/>
              <a:gdLst>
                <a:gd name="T0" fmla="*/ 0 w 364"/>
                <a:gd name="T1" fmla="*/ 1 h 149"/>
                <a:gd name="T2" fmla="*/ 1 w 364"/>
                <a:gd name="T3" fmla="*/ 1 h 149"/>
                <a:gd name="T4" fmla="*/ 1 w 364"/>
                <a:gd name="T5" fmla="*/ 1 h 149"/>
                <a:gd name="T6" fmla="*/ 1 w 364"/>
                <a:gd name="T7" fmla="*/ 1 h 149"/>
                <a:gd name="T8" fmla="*/ 1 w 364"/>
                <a:gd name="T9" fmla="*/ 1 h 149"/>
                <a:gd name="T10" fmla="*/ 1 w 364"/>
                <a:gd name="T11" fmla="*/ 1 h 149"/>
                <a:gd name="T12" fmla="*/ 1 w 364"/>
                <a:gd name="T13" fmla="*/ 1 h 149"/>
                <a:gd name="T14" fmla="*/ 1 w 364"/>
                <a:gd name="T15" fmla="*/ 1 h 149"/>
                <a:gd name="T16" fmla="*/ 1 w 364"/>
                <a:gd name="T17" fmla="*/ 1 h 149"/>
                <a:gd name="T18" fmla="*/ 1 w 364"/>
                <a:gd name="T19" fmla="*/ 1 h 149"/>
                <a:gd name="T20" fmla="*/ 1 w 364"/>
                <a:gd name="T21" fmla="*/ 1 h 149"/>
                <a:gd name="T22" fmla="*/ 1 w 364"/>
                <a:gd name="T23" fmla="*/ 1 h 149"/>
                <a:gd name="T24" fmla="*/ 1 w 364"/>
                <a:gd name="T25" fmla="*/ 1 h 149"/>
                <a:gd name="T26" fmla="*/ 1 w 364"/>
                <a:gd name="T27" fmla="*/ 1 h 149"/>
                <a:gd name="T28" fmla="*/ 1 w 364"/>
                <a:gd name="T29" fmla="*/ 1 h 149"/>
                <a:gd name="T30" fmla="*/ 1 w 364"/>
                <a:gd name="T31" fmla="*/ 1 h 149"/>
                <a:gd name="T32" fmla="*/ 1 w 364"/>
                <a:gd name="T33" fmla="*/ 0 h 149"/>
                <a:gd name="T34" fmla="*/ 1 w 364"/>
                <a:gd name="T35" fmla="*/ 1 h 149"/>
                <a:gd name="T36" fmla="*/ 1 w 364"/>
                <a:gd name="T37" fmla="*/ 1 h 149"/>
                <a:gd name="T38" fmla="*/ 1 w 364"/>
                <a:gd name="T39" fmla="*/ 1 h 149"/>
                <a:gd name="T40" fmla="*/ 1 w 364"/>
                <a:gd name="T41" fmla="*/ 1 h 149"/>
                <a:gd name="T42" fmla="*/ 1 w 364"/>
                <a:gd name="T43" fmla="*/ 1 h 149"/>
                <a:gd name="T44" fmla="*/ 1 w 364"/>
                <a:gd name="T45" fmla="*/ 1 h 149"/>
                <a:gd name="T46" fmla="*/ 1 w 364"/>
                <a:gd name="T47" fmla="*/ 1 h 149"/>
                <a:gd name="T48" fmla="*/ 1 w 364"/>
                <a:gd name="T49" fmla="*/ 1 h 149"/>
                <a:gd name="T50" fmla="*/ 1 w 364"/>
                <a:gd name="T51" fmla="*/ 1 h 149"/>
                <a:gd name="T52" fmla="*/ 1 w 364"/>
                <a:gd name="T53" fmla="*/ 1 h 149"/>
                <a:gd name="T54" fmla="*/ 1 w 364"/>
                <a:gd name="T55" fmla="*/ 1 h 149"/>
                <a:gd name="T56" fmla="*/ 1 w 364"/>
                <a:gd name="T57" fmla="*/ 1 h 149"/>
                <a:gd name="T58" fmla="*/ 1 w 364"/>
                <a:gd name="T59" fmla="*/ 1 h 149"/>
                <a:gd name="T60" fmla="*/ 1 w 364"/>
                <a:gd name="T61" fmla="*/ 1 h 149"/>
                <a:gd name="T62" fmla="*/ 1 w 364"/>
                <a:gd name="T63" fmla="*/ 1 h 149"/>
                <a:gd name="T64" fmla="*/ 1 w 364"/>
                <a:gd name="T65" fmla="*/ 1 h 149"/>
                <a:gd name="T66" fmla="*/ 0 w 364"/>
                <a:gd name="T67" fmla="*/ 1 h 1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149"/>
                <a:gd name="T104" fmla="*/ 364 w 364"/>
                <a:gd name="T105" fmla="*/ 149 h 14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149">
                  <a:moveTo>
                    <a:pt x="0" y="97"/>
                  </a:moveTo>
                  <a:lnTo>
                    <a:pt x="12" y="86"/>
                  </a:lnTo>
                  <a:lnTo>
                    <a:pt x="77" y="72"/>
                  </a:lnTo>
                  <a:lnTo>
                    <a:pt x="12" y="75"/>
                  </a:lnTo>
                  <a:lnTo>
                    <a:pt x="87" y="61"/>
                  </a:lnTo>
                  <a:lnTo>
                    <a:pt x="27" y="61"/>
                  </a:lnTo>
                  <a:lnTo>
                    <a:pt x="32" y="44"/>
                  </a:lnTo>
                  <a:lnTo>
                    <a:pt x="89" y="43"/>
                  </a:lnTo>
                  <a:lnTo>
                    <a:pt x="49" y="39"/>
                  </a:lnTo>
                  <a:lnTo>
                    <a:pt x="80" y="24"/>
                  </a:lnTo>
                  <a:lnTo>
                    <a:pt x="155" y="43"/>
                  </a:lnTo>
                  <a:lnTo>
                    <a:pt x="190" y="80"/>
                  </a:lnTo>
                  <a:lnTo>
                    <a:pt x="259" y="82"/>
                  </a:lnTo>
                  <a:lnTo>
                    <a:pt x="232" y="61"/>
                  </a:lnTo>
                  <a:lnTo>
                    <a:pt x="246" y="46"/>
                  </a:lnTo>
                  <a:lnTo>
                    <a:pt x="217" y="28"/>
                  </a:lnTo>
                  <a:lnTo>
                    <a:pt x="265" y="0"/>
                  </a:lnTo>
                  <a:lnTo>
                    <a:pt x="284" y="33"/>
                  </a:lnTo>
                  <a:lnTo>
                    <a:pt x="271" y="48"/>
                  </a:lnTo>
                  <a:lnTo>
                    <a:pt x="298" y="53"/>
                  </a:lnTo>
                  <a:lnTo>
                    <a:pt x="286" y="68"/>
                  </a:lnTo>
                  <a:lnTo>
                    <a:pt x="322" y="73"/>
                  </a:lnTo>
                  <a:lnTo>
                    <a:pt x="341" y="52"/>
                  </a:lnTo>
                  <a:lnTo>
                    <a:pt x="364" y="77"/>
                  </a:lnTo>
                  <a:lnTo>
                    <a:pt x="346" y="111"/>
                  </a:lnTo>
                  <a:lnTo>
                    <a:pt x="268" y="109"/>
                  </a:lnTo>
                  <a:lnTo>
                    <a:pt x="147" y="149"/>
                  </a:lnTo>
                  <a:lnTo>
                    <a:pt x="99" y="128"/>
                  </a:lnTo>
                  <a:lnTo>
                    <a:pt x="201" y="95"/>
                  </a:lnTo>
                  <a:lnTo>
                    <a:pt x="112" y="115"/>
                  </a:lnTo>
                  <a:lnTo>
                    <a:pt x="127" y="87"/>
                  </a:lnTo>
                  <a:lnTo>
                    <a:pt x="83" y="116"/>
                  </a:lnTo>
                  <a:lnTo>
                    <a:pt x="32" y="109"/>
                  </a:lnTo>
                  <a:lnTo>
                    <a:pt x="0" y="97"/>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86" name="Freeform 28"/>
            <p:cNvSpPr>
              <a:spLocks noChangeAspect="1"/>
            </p:cNvSpPr>
            <p:nvPr/>
          </p:nvSpPr>
          <p:spPr bwMode="auto">
            <a:xfrm>
              <a:off x="1119" y="1259"/>
              <a:ext cx="96" cy="46"/>
            </a:xfrm>
            <a:custGeom>
              <a:avLst/>
              <a:gdLst>
                <a:gd name="T0" fmla="*/ 0 w 191"/>
                <a:gd name="T1" fmla="*/ 0 h 92"/>
                <a:gd name="T2" fmla="*/ 1 w 191"/>
                <a:gd name="T3" fmla="*/ 1 h 92"/>
                <a:gd name="T4" fmla="*/ 1 w 191"/>
                <a:gd name="T5" fmla="*/ 1 h 92"/>
                <a:gd name="T6" fmla="*/ 1 w 191"/>
                <a:gd name="T7" fmla="*/ 1 h 92"/>
                <a:gd name="T8" fmla="*/ 1 w 191"/>
                <a:gd name="T9" fmla="*/ 1 h 92"/>
                <a:gd name="T10" fmla="*/ 1 w 191"/>
                <a:gd name="T11" fmla="*/ 1 h 92"/>
                <a:gd name="T12" fmla="*/ 1 w 191"/>
                <a:gd name="T13" fmla="*/ 1 h 92"/>
                <a:gd name="T14" fmla="*/ 1 w 191"/>
                <a:gd name="T15" fmla="*/ 1 h 92"/>
                <a:gd name="T16" fmla="*/ 1 w 191"/>
                <a:gd name="T17" fmla="*/ 1 h 92"/>
                <a:gd name="T18" fmla="*/ 1 w 191"/>
                <a:gd name="T19" fmla="*/ 1 h 92"/>
                <a:gd name="T20" fmla="*/ 1 w 191"/>
                <a:gd name="T21" fmla="*/ 1 h 92"/>
                <a:gd name="T22" fmla="*/ 1 w 191"/>
                <a:gd name="T23" fmla="*/ 0 h 92"/>
                <a:gd name="T24" fmla="*/ 0 w 191"/>
                <a:gd name="T25" fmla="*/ 0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1"/>
                <a:gd name="T40" fmla="*/ 0 h 92"/>
                <a:gd name="T41" fmla="*/ 191 w 191"/>
                <a:gd name="T42" fmla="*/ 92 h 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1" h="92">
                  <a:moveTo>
                    <a:pt x="0" y="0"/>
                  </a:moveTo>
                  <a:lnTo>
                    <a:pt x="17" y="33"/>
                  </a:lnTo>
                  <a:lnTo>
                    <a:pt x="62" y="33"/>
                  </a:lnTo>
                  <a:lnTo>
                    <a:pt x="47" y="40"/>
                  </a:lnTo>
                  <a:lnTo>
                    <a:pt x="58" y="52"/>
                  </a:lnTo>
                  <a:lnTo>
                    <a:pt x="18" y="57"/>
                  </a:lnTo>
                  <a:lnTo>
                    <a:pt x="84" y="69"/>
                  </a:lnTo>
                  <a:lnTo>
                    <a:pt x="191" y="92"/>
                  </a:lnTo>
                  <a:lnTo>
                    <a:pt x="173" y="39"/>
                  </a:lnTo>
                  <a:lnTo>
                    <a:pt x="96" y="7"/>
                  </a:lnTo>
                  <a:lnTo>
                    <a:pt x="74" y="21"/>
                  </a:lnTo>
                  <a:lnTo>
                    <a:pt x="66" y="0"/>
                  </a:lnTo>
                  <a:lnTo>
                    <a:pt x="0" y="0"/>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87" name="Freeform 29"/>
            <p:cNvSpPr>
              <a:spLocks noChangeAspect="1"/>
            </p:cNvSpPr>
            <p:nvPr/>
          </p:nvSpPr>
          <p:spPr bwMode="auto">
            <a:xfrm>
              <a:off x="1163" y="1348"/>
              <a:ext cx="76" cy="47"/>
            </a:xfrm>
            <a:custGeom>
              <a:avLst/>
              <a:gdLst>
                <a:gd name="T0" fmla="*/ 0 w 151"/>
                <a:gd name="T1" fmla="*/ 1 h 93"/>
                <a:gd name="T2" fmla="*/ 1 w 151"/>
                <a:gd name="T3" fmla="*/ 1 h 93"/>
                <a:gd name="T4" fmla="*/ 1 w 151"/>
                <a:gd name="T5" fmla="*/ 1 h 93"/>
                <a:gd name="T6" fmla="*/ 1 w 151"/>
                <a:gd name="T7" fmla="*/ 1 h 93"/>
                <a:gd name="T8" fmla="*/ 1 w 151"/>
                <a:gd name="T9" fmla="*/ 1 h 93"/>
                <a:gd name="T10" fmla="*/ 1 w 151"/>
                <a:gd name="T11" fmla="*/ 1 h 93"/>
                <a:gd name="T12" fmla="*/ 1 w 151"/>
                <a:gd name="T13" fmla="*/ 1 h 93"/>
                <a:gd name="T14" fmla="*/ 1 w 151"/>
                <a:gd name="T15" fmla="*/ 0 h 93"/>
                <a:gd name="T16" fmla="*/ 1 w 151"/>
                <a:gd name="T17" fmla="*/ 1 h 93"/>
                <a:gd name="T18" fmla="*/ 1 w 151"/>
                <a:gd name="T19" fmla="*/ 1 h 93"/>
                <a:gd name="T20" fmla="*/ 1 w 151"/>
                <a:gd name="T21" fmla="*/ 1 h 93"/>
                <a:gd name="T22" fmla="*/ 1 w 151"/>
                <a:gd name="T23" fmla="*/ 1 h 93"/>
                <a:gd name="T24" fmla="*/ 1 w 151"/>
                <a:gd name="T25" fmla="*/ 1 h 93"/>
                <a:gd name="T26" fmla="*/ 1 w 151"/>
                <a:gd name="T27" fmla="*/ 1 h 93"/>
                <a:gd name="T28" fmla="*/ 1 w 151"/>
                <a:gd name="T29" fmla="*/ 1 h 93"/>
                <a:gd name="T30" fmla="*/ 0 w 151"/>
                <a:gd name="T31" fmla="*/ 1 h 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93"/>
                <a:gd name="T50" fmla="*/ 151 w 151"/>
                <a:gd name="T51" fmla="*/ 93 h 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93">
                  <a:moveTo>
                    <a:pt x="0" y="60"/>
                  </a:moveTo>
                  <a:lnTo>
                    <a:pt x="16" y="39"/>
                  </a:lnTo>
                  <a:lnTo>
                    <a:pt x="44" y="43"/>
                  </a:lnTo>
                  <a:lnTo>
                    <a:pt x="7" y="20"/>
                  </a:lnTo>
                  <a:lnTo>
                    <a:pt x="17" y="6"/>
                  </a:lnTo>
                  <a:lnTo>
                    <a:pt x="77" y="36"/>
                  </a:lnTo>
                  <a:lnTo>
                    <a:pt x="43" y="3"/>
                  </a:lnTo>
                  <a:lnTo>
                    <a:pt x="135" y="0"/>
                  </a:lnTo>
                  <a:lnTo>
                    <a:pt x="151" y="68"/>
                  </a:lnTo>
                  <a:lnTo>
                    <a:pt x="133" y="56"/>
                  </a:lnTo>
                  <a:lnTo>
                    <a:pt x="131" y="93"/>
                  </a:lnTo>
                  <a:lnTo>
                    <a:pt x="58" y="89"/>
                  </a:lnTo>
                  <a:lnTo>
                    <a:pt x="71" y="79"/>
                  </a:lnTo>
                  <a:lnTo>
                    <a:pt x="53" y="65"/>
                  </a:lnTo>
                  <a:lnTo>
                    <a:pt x="106" y="46"/>
                  </a:lnTo>
                  <a:lnTo>
                    <a:pt x="0" y="60"/>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88" name="Freeform 30"/>
            <p:cNvSpPr>
              <a:spLocks noChangeAspect="1"/>
            </p:cNvSpPr>
            <p:nvPr/>
          </p:nvSpPr>
          <p:spPr bwMode="auto">
            <a:xfrm>
              <a:off x="1165" y="1429"/>
              <a:ext cx="88" cy="73"/>
            </a:xfrm>
            <a:custGeom>
              <a:avLst/>
              <a:gdLst>
                <a:gd name="T0" fmla="*/ 0 w 177"/>
                <a:gd name="T1" fmla="*/ 0 h 147"/>
                <a:gd name="T2" fmla="*/ 0 w 177"/>
                <a:gd name="T3" fmla="*/ 0 h 147"/>
                <a:gd name="T4" fmla="*/ 0 w 177"/>
                <a:gd name="T5" fmla="*/ 0 h 147"/>
                <a:gd name="T6" fmla="*/ 0 w 177"/>
                <a:gd name="T7" fmla="*/ 0 h 147"/>
                <a:gd name="T8" fmla="*/ 0 w 177"/>
                <a:gd name="T9" fmla="*/ 0 h 147"/>
                <a:gd name="T10" fmla="*/ 0 w 177"/>
                <a:gd name="T11" fmla="*/ 0 h 147"/>
                <a:gd name="T12" fmla="*/ 0 w 177"/>
                <a:gd name="T13" fmla="*/ 0 h 147"/>
                <a:gd name="T14" fmla="*/ 0 w 177"/>
                <a:gd name="T15" fmla="*/ 0 h 147"/>
                <a:gd name="T16" fmla="*/ 0 w 177"/>
                <a:gd name="T17" fmla="*/ 0 h 147"/>
                <a:gd name="T18" fmla="*/ 0 w 177"/>
                <a:gd name="T19" fmla="*/ 0 h 147"/>
                <a:gd name="T20" fmla="*/ 0 w 177"/>
                <a:gd name="T21" fmla="*/ 0 h 147"/>
                <a:gd name="T22" fmla="*/ 0 w 177"/>
                <a:gd name="T23" fmla="*/ 0 h 147"/>
                <a:gd name="T24" fmla="*/ 0 w 177"/>
                <a:gd name="T25" fmla="*/ 0 h 147"/>
                <a:gd name="T26" fmla="*/ 0 w 177"/>
                <a:gd name="T27" fmla="*/ 0 h 147"/>
                <a:gd name="T28" fmla="*/ 0 w 177"/>
                <a:gd name="T29" fmla="*/ 0 h 147"/>
                <a:gd name="T30" fmla="*/ 0 w 177"/>
                <a:gd name="T31" fmla="*/ 0 h 1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47"/>
                <a:gd name="T50" fmla="*/ 177 w 177"/>
                <a:gd name="T51" fmla="*/ 147 h 14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47">
                  <a:moveTo>
                    <a:pt x="0" y="74"/>
                  </a:moveTo>
                  <a:lnTo>
                    <a:pt x="10" y="55"/>
                  </a:lnTo>
                  <a:lnTo>
                    <a:pt x="67" y="66"/>
                  </a:lnTo>
                  <a:lnTo>
                    <a:pt x="60" y="42"/>
                  </a:lnTo>
                  <a:lnTo>
                    <a:pt x="75" y="43"/>
                  </a:lnTo>
                  <a:lnTo>
                    <a:pt x="36" y="31"/>
                  </a:lnTo>
                  <a:lnTo>
                    <a:pt x="56" y="24"/>
                  </a:lnTo>
                  <a:lnTo>
                    <a:pt x="37" y="12"/>
                  </a:lnTo>
                  <a:lnTo>
                    <a:pt x="152" y="0"/>
                  </a:lnTo>
                  <a:lnTo>
                    <a:pt x="156" y="32"/>
                  </a:lnTo>
                  <a:lnTo>
                    <a:pt x="120" y="58"/>
                  </a:lnTo>
                  <a:lnTo>
                    <a:pt x="171" y="66"/>
                  </a:lnTo>
                  <a:lnTo>
                    <a:pt x="177" y="119"/>
                  </a:lnTo>
                  <a:lnTo>
                    <a:pt x="103" y="147"/>
                  </a:lnTo>
                  <a:lnTo>
                    <a:pt x="67" y="106"/>
                  </a:lnTo>
                  <a:lnTo>
                    <a:pt x="0" y="74"/>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89" name="Freeform 31"/>
            <p:cNvSpPr>
              <a:spLocks noChangeAspect="1"/>
            </p:cNvSpPr>
            <p:nvPr/>
          </p:nvSpPr>
          <p:spPr bwMode="auto">
            <a:xfrm>
              <a:off x="1227" y="1271"/>
              <a:ext cx="53" cy="38"/>
            </a:xfrm>
            <a:custGeom>
              <a:avLst/>
              <a:gdLst>
                <a:gd name="T0" fmla="*/ 0 w 105"/>
                <a:gd name="T1" fmla="*/ 0 h 74"/>
                <a:gd name="T2" fmla="*/ 1 w 105"/>
                <a:gd name="T3" fmla="*/ 1 h 74"/>
                <a:gd name="T4" fmla="*/ 1 w 105"/>
                <a:gd name="T5" fmla="*/ 1 h 74"/>
                <a:gd name="T6" fmla="*/ 1 w 105"/>
                <a:gd name="T7" fmla="*/ 1 h 74"/>
                <a:gd name="T8" fmla="*/ 1 w 105"/>
                <a:gd name="T9" fmla="*/ 1 h 74"/>
                <a:gd name="T10" fmla="*/ 1 w 105"/>
                <a:gd name="T11" fmla="*/ 1 h 74"/>
                <a:gd name="T12" fmla="*/ 1 w 105"/>
                <a:gd name="T13" fmla="*/ 1 h 74"/>
                <a:gd name="T14" fmla="*/ 0 w 105"/>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74"/>
                <a:gd name="T26" fmla="*/ 105 w 10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74">
                  <a:moveTo>
                    <a:pt x="0" y="0"/>
                  </a:moveTo>
                  <a:lnTo>
                    <a:pt x="13" y="45"/>
                  </a:lnTo>
                  <a:lnTo>
                    <a:pt x="46" y="48"/>
                  </a:lnTo>
                  <a:lnTo>
                    <a:pt x="18" y="54"/>
                  </a:lnTo>
                  <a:lnTo>
                    <a:pt x="32" y="74"/>
                  </a:lnTo>
                  <a:lnTo>
                    <a:pt x="99" y="63"/>
                  </a:lnTo>
                  <a:lnTo>
                    <a:pt x="105" y="38"/>
                  </a:lnTo>
                  <a:lnTo>
                    <a:pt x="0" y="0"/>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90" name="Freeform 32"/>
            <p:cNvSpPr>
              <a:spLocks noChangeAspect="1"/>
            </p:cNvSpPr>
            <p:nvPr/>
          </p:nvSpPr>
          <p:spPr bwMode="auto">
            <a:xfrm>
              <a:off x="1246" y="1329"/>
              <a:ext cx="257" cy="83"/>
            </a:xfrm>
            <a:custGeom>
              <a:avLst/>
              <a:gdLst>
                <a:gd name="T0" fmla="*/ 0 w 514"/>
                <a:gd name="T1" fmla="*/ 1 h 165"/>
                <a:gd name="T2" fmla="*/ 1 w 514"/>
                <a:gd name="T3" fmla="*/ 0 h 165"/>
                <a:gd name="T4" fmla="*/ 1 w 514"/>
                <a:gd name="T5" fmla="*/ 1 h 165"/>
                <a:gd name="T6" fmla="*/ 1 w 514"/>
                <a:gd name="T7" fmla="*/ 1 h 165"/>
                <a:gd name="T8" fmla="*/ 1 w 514"/>
                <a:gd name="T9" fmla="*/ 1 h 165"/>
                <a:gd name="T10" fmla="*/ 1 w 514"/>
                <a:gd name="T11" fmla="*/ 1 h 165"/>
                <a:gd name="T12" fmla="*/ 1 w 514"/>
                <a:gd name="T13" fmla="*/ 1 h 165"/>
                <a:gd name="T14" fmla="*/ 1 w 514"/>
                <a:gd name="T15" fmla="*/ 1 h 165"/>
                <a:gd name="T16" fmla="*/ 1 w 514"/>
                <a:gd name="T17" fmla="*/ 1 h 165"/>
                <a:gd name="T18" fmla="*/ 1 w 514"/>
                <a:gd name="T19" fmla="*/ 1 h 165"/>
                <a:gd name="T20" fmla="*/ 1 w 514"/>
                <a:gd name="T21" fmla="*/ 1 h 165"/>
                <a:gd name="T22" fmla="*/ 1 w 514"/>
                <a:gd name="T23" fmla="*/ 1 h 165"/>
                <a:gd name="T24" fmla="*/ 1 w 514"/>
                <a:gd name="T25" fmla="*/ 1 h 165"/>
                <a:gd name="T26" fmla="*/ 1 w 514"/>
                <a:gd name="T27" fmla="*/ 1 h 165"/>
                <a:gd name="T28" fmla="*/ 1 w 514"/>
                <a:gd name="T29" fmla="*/ 1 h 165"/>
                <a:gd name="T30" fmla="*/ 1 w 514"/>
                <a:gd name="T31" fmla="*/ 1 h 165"/>
                <a:gd name="T32" fmla="*/ 1 w 514"/>
                <a:gd name="T33" fmla="*/ 1 h 165"/>
                <a:gd name="T34" fmla="*/ 1 w 514"/>
                <a:gd name="T35" fmla="*/ 1 h 165"/>
                <a:gd name="T36" fmla="*/ 1 w 514"/>
                <a:gd name="T37" fmla="*/ 1 h 165"/>
                <a:gd name="T38" fmla="*/ 1 w 514"/>
                <a:gd name="T39" fmla="*/ 1 h 165"/>
                <a:gd name="T40" fmla="*/ 1 w 514"/>
                <a:gd name="T41" fmla="*/ 1 h 165"/>
                <a:gd name="T42" fmla="*/ 1 w 514"/>
                <a:gd name="T43" fmla="*/ 1 h 165"/>
                <a:gd name="T44" fmla="*/ 1 w 514"/>
                <a:gd name="T45" fmla="*/ 1 h 165"/>
                <a:gd name="T46" fmla="*/ 1 w 514"/>
                <a:gd name="T47" fmla="*/ 1 h 165"/>
                <a:gd name="T48" fmla="*/ 1 w 514"/>
                <a:gd name="T49" fmla="*/ 1 h 165"/>
                <a:gd name="T50" fmla="*/ 1 w 514"/>
                <a:gd name="T51" fmla="*/ 1 h 165"/>
                <a:gd name="T52" fmla="*/ 1 w 514"/>
                <a:gd name="T53" fmla="*/ 1 h 165"/>
                <a:gd name="T54" fmla="*/ 1 w 514"/>
                <a:gd name="T55" fmla="*/ 1 h 165"/>
                <a:gd name="T56" fmla="*/ 1 w 514"/>
                <a:gd name="T57" fmla="*/ 1 h 165"/>
                <a:gd name="T58" fmla="*/ 1 w 514"/>
                <a:gd name="T59" fmla="*/ 1 h 165"/>
                <a:gd name="T60" fmla="*/ 1 w 514"/>
                <a:gd name="T61" fmla="*/ 1 h 165"/>
                <a:gd name="T62" fmla="*/ 0 w 514"/>
                <a:gd name="T63" fmla="*/ 1 h 1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14"/>
                <a:gd name="T97" fmla="*/ 0 h 165"/>
                <a:gd name="T98" fmla="*/ 514 w 514"/>
                <a:gd name="T99" fmla="*/ 165 h 1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14" h="165">
                  <a:moveTo>
                    <a:pt x="0" y="26"/>
                  </a:moveTo>
                  <a:lnTo>
                    <a:pt x="32" y="0"/>
                  </a:lnTo>
                  <a:lnTo>
                    <a:pt x="76" y="14"/>
                  </a:lnTo>
                  <a:lnTo>
                    <a:pt x="108" y="26"/>
                  </a:lnTo>
                  <a:lnTo>
                    <a:pt x="99" y="45"/>
                  </a:lnTo>
                  <a:lnTo>
                    <a:pt x="157" y="29"/>
                  </a:lnTo>
                  <a:lnTo>
                    <a:pt x="195" y="45"/>
                  </a:lnTo>
                  <a:lnTo>
                    <a:pt x="163" y="45"/>
                  </a:lnTo>
                  <a:lnTo>
                    <a:pt x="229" y="58"/>
                  </a:lnTo>
                  <a:lnTo>
                    <a:pt x="157" y="63"/>
                  </a:lnTo>
                  <a:lnTo>
                    <a:pt x="195" y="74"/>
                  </a:lnTo>
                  <a:lnTo>
                    <a:pt x="167" y="87"/>
                  </a:lnTo>
                  <a:lnTo>
                    <a:pt x="203" y="77"/>
                  </a:lnTo>
                  <a:lnTo>
                    <a:pt x="235" y="108"/>
                  </a:lnTo>
                  <a:lnTo>
                    <a:pt x="242" y="93"/>
                  </a:lnTo>
                  <a:lnTo>
                    <a:pt x="335" y="108"/>
                  </a:lnTo>
                  <a:lnTo>
                    <a:pt x="433" y="78"/>
                  </a:lnTo>
                  <a:lnTo>
                    <a:pt x="514" y="113"/>
                  </a:lnTo>
                  <a:lnTo>
                    <a:pt x="488" y="131"/>
                  </a:lnTo>
                  <a:lnTo>
                    <a:pt x="496" y="159"/>
                  </a:lnTo>
                  <a:lnTo>
                    <a:pt x="450" y="165"/>
                  </a:lnTo>
                  <a:lnTo>
                    <a:pt x="397" y="139"/>
                  </a:lnTo>
                  <a:lnTo>
                    <a:pt x="397" y="159"/>
                  </a:lnTo>
                  <a:lnTo>
                    <a:pt x="369" y="163"/>
                  </a:lnTo>
                  <a:lnTo>
                    <a:pt x="254" y="165"/>
                  </a:lnTo>
                  <a:lnTo>
                    <a:pt x="242" y="142"/>
                  </a:lnTo>
                  <a:lnTo>
                    <a:pt x="214" y="163"/>
                  </a:lnTo>
                  <a:lnTo>
                    <a:pt x="177" y="142"/>
                  </a:lnTo>
                  <a:lnTo>
                    <a:pt x="153" y="156"/>
                  </a:lnTo>
                  <a:lnTo>
                    <a:pt x="110" y="49"/>
                  </a:lnTo>
                  <a:lnTo>
                    <a:pt x="60" y="59"/>
                  </a:lnTo>
                  <a:lnTo>
                    <a:pt x="0" y="26"/>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91" name="Freeform 33"/>
            <p:cNvSpPr>
              <a:spLocks noChangeAspect="1"/>
            </p:cNvSpPr>
            <p:nvPr/>
          </p:nvSpPr>
          <p:spPr bwMode="auto">
            <a:xfrm>
              <a:off x="1256" y="1187"/>
              <a:ext cx="167" cy="111"/>
            </a:xfrm>
            <a:custGeom>
              <a:avLst/>
              <a:gdLst>
                <a:gd name="T0" fmla="*/ 0 w 333"/>
                <a:gd name="T1" fmla="*/ 1 h 221"/>
                <a:gd name="T2" fmla="*/ 1 w 333"/>
                <a:gd name="T3" fmla="*/ 1 h 221"/>
                <a:gd name="T4" fmla="*/ 1 w 333"/>
                <a:gd name="T5" fmla="*/ 1 h 221"/>
                <a:gd name="T6" fmla="*/ 1 w 333"/>
                <a:gd name="T7" fmla="*/ 1 h 221"/>
                <a:gd name="T8" fmla="*/ 1 w 333"/>
                <a:gd name="T9" fmla="*/ 0 h 221"/>
                <a:gd name="T10" fmla="*/ 1 w 333"/>
                <a:gd name="T11" fmla="*/ 1 h 221"/>
                <a:gd name="T12" fmla="*/ 1 w 333"/>
                <a:gd name="T13" fmla="*/ 1 h 221"/>
                <a:gd name="T14" fmla="*/ 1 w 333"/>
                <a:gd name="T15" fmla="*/ 1 h 221"/>
                <a:gd name="T16" fmla="*/ 1 w 333"/>
                <a:gd name="T17" fmla="*/ 1 h 221"/>
                <a:gd name="T18" fmla="*/ 1 w 333"/>
                <a:gd name="T19" fmla="*/ 1 h 221"/>
                <a:gd name="T20" fmla="*/ 1 w 333"/>
                <a:gd name="T21" fmla="*/ 1 h 221"/>
                <a:gd name="T22" fmla="*/ 1 w 333"/>
                <a:gd name="T23" fmla="*/ 1 h 221"/>
                <a:gd name="T24" fmla="*/ 1 w 333"/>
                <a:gd name="T25" fmla="*/ 1 h 221"/>
                <a:gd name="T26" fmla="*/ 1 w 333"/>
                <a:gd name="T27" fmla="*/ 1 h 221"/>
                <a:gd name="T28" fmla="*/ 1 w 333"/>
                <a:gd name="T29" fmla="*/ 1 h 221"/>
                <a:gd name="T30" fmla="*/ 1 w 333"/>
                <a:gd name="T31" fmla="*/ 1 h 221"/>
                <a:gd name="T32" fmla="*/ 1 w 333"/>
                <a:gd name="T33" fmla="*/ 1 h 221"/>
                <a:gd name="T34" fmla="*/ 1 w 333"/>
                <a:gd name="T35" fmla="*/ 1 h 221"/>
                <a:gd name="T36" fmla="*/ 1 w 333"/>
                <a:gd name="T37" fmla="*/ 1 h 221"/>
                <a:gd name="T38" fmla="*/ 1 w 333"/>
                <a:gd name="T39" fmla="*/ 1 h 221"/>
                <a:gd name="T40" fmla="*/ 1 w 333"/>
                <a:gd name="T41" fmla="*/ 1 h 221"/>
                <a:gd name="T42" fmla="*/ 1 w 333"/>
                <a:gd name="T43" fmla="*/ 1 h 221"/>
                <a:gd name="T44" fmla="*/ 1 w 333"/>
                <a:gd name="T45" fmla="*/ 1 h 221"/>
                <a:gd name="T46" fmla="*/ 1 w 333"/>
                <a:gd name="T47" fmla="*/ 1 h 221"/>
                <a:gd name="T48" fmla="*/ 1 w 333"/>
                <a:gd name="T49" fmla="*/ 1 h 221"/>
                <a:gd name="T50" fmla="*/ 1 w 333"/>
                <a:gd name="T51" fmla="*/ 1 h 221"/>
                <a:gd name="T52" fmla="*/ 1 w 333"/>
                <a:gd name="T53" fmla="*/ 1 h 221"/>
                <a:gd name="T54" fmla="*/ 1 w 333"/>
                <a:gd name="T55" fmla="*/ 1 h 221"/>
                <a:gd name="T56" fmla="*/ 1 w 333"/>
                <a:gd name="T57" fmla="*/ 1 h 221"/>
                <a:gd name="T58" fmla="*/ 1 w 333"/>
                <a:gd name="T59" fmla="*/ 1 h 221"/>
                <a:gd name="T60" fmla="*/ 1 w 333"/>
                <a:gd name="T61" fmla="*/ 1 h 221"/>
                <a:gd name="T62" fmla="*/ 1 w 333"/>
                <a:gd name="T63" fmla="*/ 1 h 221"/>
                <a:gd name="T64" fmla="*/ 1 w 333"/>
                <a:gd name="T65" fmla="*/ 1 h 221"/>
                <a:gd name="T66" fmla="*/ 1 w 333"/>
                <a:gd name="T67" fmla="*/ 1 h 221"/>
                <a:gd name="T68" fmla="*/ 1 w 333"/>
                <a:gd name="T69" fmla="*/ 1 h 221"/>
                <a:gd name="T70" fmla="*/ 1 w 333"/>
                <a:gd name="T71" fmla="*/ 1 h 221"/>
                <a:gd name="T72" fmla="*/ 1 w 333"/>
                <a:gd name="T73" fmla="*/ 1 h 221"/>
                <a:gd name="T74" fmla="*/ 0 w 333"/>
                <a:gd name="T75" fmla="*/ 1 h 2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3"/>
                <a:gd name="T115" fmla="*/ 0 h 221"/>
                <a:gd name="T116" fmla="*/ 333 w 333"/>
                <a:gd name="T117" fmla="*/ 221 h 2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3" h="221">
                  <a:moveTo>
                    <a:pt x="0" y="69"/>
                  </a:moveTo>
                  <a:lnTo>
                    <a:pt x="81" y="57"/>
                  </a:lnTo>
                  <a:lnTo>
                    <a:pt x="40" y="26"/>
                  </a:lnTo>
                  <a:lnTo>
                    <a:pt x="108" y="12"/>
                  </a:lnTo>
                  <a:lnTo>
                    <a:pt x="51" y="0"/>
                  </a:lnTo>
                  <a:lnTo>
                    <a:pt x="142" y="16"/>
                  </a:lnTo>
                  <a:lnTo>
                    <a:pt x="168" y="58"/>
                  </a:lnTo>
                  <a:lnTo>
                    <a:pt x="216" y="59"/>
                  </a:lnTo>
                  <a:lnTo>
                    <a:pt x="232" y="88"/>
                  </a:lnTo>
                  <a:lnTo>
                    <a:pt x="236" y="68"/>
                  </a:lnTo>
                  <a:lnTo>
                    <a:pt x="259" y="69"/>
                  </a:lnTo>
                  <a:lnTo>
                    <a:pt x="249" y="88"/>
                  </a:lnTo>
                  <a:lnTo>
                    <a:pt x="275" y="102"/>
                  </a:lnTo>
                  <a:lnTo>
                    <a:pt x="259" y="121"/>
                  </a:lnTo>
                  <a:lnTo>
                    <a:pt x="312" y="118"/>
                  </a:lnTo>
                  <a:lnTo>
                    <a:pt x="333" y="148"/>
                  </a:lnTo>
                  <a:lnTo>
                    <a:pt x="271" y="158"/>
                  </a:lnTo>
                  <a:lnTo>
                    <a:pt x="254" y="184"/>
                  </a:lnTo>
                  <a:lnTo>
                    <a:pt x="241" y="156"/>
                  </a:lnTo>
                  <a:lnTo>
                    <a:pt x="225" y="220"/>
                  </a:lnTo>
                  <a:lnTo>
                    <a:pt x="184" y="187"/>
                  </a:lnTo>
                  <a:lnTo>
                    <a:pt x="206" y="221"/>
                  </a:lnTo>
                  <a:lnTo>
                    <a:pt x="125" y="216"/>
                  </a:lnTo>
                  <a:lnTo>
                    <a:pt x="102" y="198"/>
                  </a:lnTo>
                  <a:lnTo>
                    <a:pt x="139" y="196"/>
                  </a:lnTo>
                  <a:lnTo>
                    <a:pt x="99" y="189"/>
                  </a:lnTo>
                  <a:lnTo>
                    <a:pt x="88" y="179"/>
                  </a:lnTo>
                  <a:lnTo>
                    <a:pt x="108" y="178"/>
                  </a:lnTo>
                  <a:lnTo>
                    <a:pt x="77" y="164"/>
                  </a:lnTo>
                  <a:lnTo>
                    <a:pt x="182" y="144"/>
                  </a:lnTo>
                  <a:lnTo>
                    <a:pt x="51" y="148"/>
                  </a:lnTo>
                  <a:lnTo>
                    <a:pt x="30" y="126"/>
                  </a:lnTo>
                  <a:lnTo>
                    <a:pt x="77" y="116"/>
                  </a:lnTo>
                  <a:lnTo>
                    <a:pt x="5" y="102"/>
                  </a:lnTo>
                  <a:lnTo>
                    <a:pt x="21" y="101"/>
                  </a:lnTo>
                  <a:lnTo>
                    <a:pt x="1" y="86"/>
                  </a:lnTo>
                  <a:lnTo>
                    <a:pt x="81" y="86"/>
                  </a:lnTo>
                  <a:lnTo>
                    <a:pt x="0" y="69"/>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92" name="Freeform 34"/>
            <p:cNvSpPr>
              <a:spLocks noChangeAspect="1"/>
            </p:cNvSpPr>
            <p:nvPr/>
          </p:nvSpPr>
          <p:spPr bwMode="auto">
            <a:xfrm>
              <a:off x="1256" y="1377"/>
              <a:ext cx="41" cy="28"/>
            </a:xfrm>
            <a:custGeom>
              <a:avLst/>
              <a:gdLst>
                <a:gd name="T0" fmla="*/ 0 w 81"/>
                <a:gd name="T1" fmla="*/ 0 h 57"/>
                <a:gd name="T2" fmla="*/ 1 w 81"/>
                <a:gd name="T3" fmla="*/ 0 h 57"/>
                <a:gd name="T4" fmla="*/ 1 w 81"/>
                <a:gd name="T5" fmla="*/ 0 h 57"/>
                <a:gd name="T6" fmla="*/ 1 w 81"/>
                <a:gd name="T7" fmla="*/ 0 h 57"/>
                <a:gd name="T8" fmla="*/ 0 w 81"/>
                <a:gd name="T9" fmla="*/ 0 h 57"/>
                <a:gd name="T10" fmla="*/ 0 60000 65536"/>
                <a:gd name="T11" fmla="*/ 0 60000 65536"/>
                <a:gd name="T12" fmla="*/ 0 60000 65536"/>
                <a:gd name="T13" fmla="*/ 0 60000 65536"/>
                <a:gd name="T14" fmla="*/ 0 60000 65536"/>
                <a:gd name="T15" fmla="*/ 0 w 81"/>
                <a:gd name="T16" fmla="*/ 0 h 57"/>
                <a:gd name="T17" fmla="*/ 81 w 81"/>
                <a:gd name="T18" fmla="*/ 57 h 57"/>
              </a:gdLst>
              <a:ahLst/>
              <a:cxnLst>
                <a:cxn ang="T10">
                  <a:pos x="T0" y="T1"/>
                </a:cxn>
                <a:cxn ang="T11">
                  <a:pos x="T2" y="T3"/>
                </a:cxn>
                <a:cxn ang="T12">
                  <a:pos x="T4" y="T5"/>
                </a:cxn>
                <a:cxn ang="T13">
                  <a:pos x="T6" y="T7"/>
                </a:cxn>
                <a:cxn ang="T14">
                  <a:pos x="T8" y="T9"/>
                </a:cxn>
              </a:cxnLst>
              <a:rect l="T15" t="T16" r="T17" b="T18"/>
              <a:pathLst>
                <a:path w="81" h="57">
                  <a:moveTo>
                    <a:pt x="0" y="39"/>
                  </a:moveTo>
                  <a:lnTo>
                    <a:pt x="14" y="0"/>
                  </a:lnTo>
                  <a:lnTo>
                    <a:pt x="67" y="11"/>
                  </a:lnTo>
                  <a:lnTo>
                    <a:pt x="81" y="57"/>
                  </a:lnTo>
                  <a:lnTo>
                    <a:pt x="0" y="39"/>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93" name="Freeform 35"/>
            <p:cNvSpPr>
              <a:spLocks noChangeAspect="1"/>
            </p:cNvSpPr>
            <p:nvPr/>
          </p:nvSpPr>
          <p:spPr bwMode="auto">
            <a:xfrm>
              <a:off x="1257" y="1309"/>
              <a:ext cx="45" cy="10"/>
            </a:xfrm>
            <a:custGeom>
              <a:avLst/>
              <a:gdLst>
                <a:gd name="T0" fmla="*/ 0 w 91"/>
                <a:gd name="T1" fmla="*/ 1 h 20"/>
                <a:gd name="T2" fmla="*/ 0 w 91"/>
                <a:gd name="T3" fmla="*/ 1 h 20"/>
                <a:gd name="T4" fmla="*/ 0 w 91"/>
                <a:gd name="T5" fmla="*/ 1 h 20"/>
                <a:gd name="T6" fmla="*/ 0 w 91"/>
                <a:gd name="T7" fmla="*/ 0 h 20"/>
                <a:gd name="T8" fmla="*/ 0 w 91"/>
                <a:gd name="T9" fmla="*/ 1 h 20"/>
                <a:gd name="T10" fmla="*/ 0 60000 65536"/>
                <a:gd name="T11" fmla="*/ 0 60000 65536"/>
                <a:gd name="T12" fmla="*/ 0 60000 65536"/>
                <a:gd name="T13" fmla="*/ 0 60000 65536"/>
                <a:gd name="T14" fmla="*/ 0 60000 65536"/>
                <a:gd name="T15" fmla="*/ 0 w 91"/>
                <a:gd name="T16" fmla="*/ 0 h 20"/>
                <a:gd name="T17" fmla="*/ 91 w 91"/>
                <a:gd name="T18" fmla="*/ 20 h 20"/>
              </a:gdLst>
              <a:ahLst/>
              <a:cxnLst>
                <a:cxn ang="T10">
                  <a:pos x="T0" y="T1"/>
                </a:cxn>
                <a:cxn ang="T11">
                  <a:pos x="T2" y="T3"/>
                </a:cxn>
                <a:cxn ang="T12">
                  <a:pos x="T4" y="T5"/>
                </a:cxn>
                <a:cxn ang="T13">
                  <a:pos x="T6" y="T7"/>
                </a:cxn>
                <a:cxn ang="T14">
                  <a:pos x="T8" y="T9"/>
                </a:cxn>
              </a:cxnLst>
              <a:rect l="T15" t="T16" r="T17" b="T18"/>
              <a:pathLst>
                <a:path w="91" h="20">
                  <a:moveTo>
                    <a:pt x="0" y="8"/>
                  </a:moveTo>
                  <a:lnTo>
                    <a:pt x="21" y="20"/>
                  </a:lnTo>
                  <a:lnTo>
                    <a:pt x="91" y="8"/>
                  </a:lnTo>
                  <a:lnTo>
                    <a:pt x="25" y="0"/>
                  </a:lnTo>
                  <a:lnTo>
                    <a:pt x="0" y="8"/>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94" name="Freeform 36"/>
            <p:cNvSpPr>
              <a:spLocks noChangeAspect="1"/>
            </p:cNvSpPr>
            <p:nvPr/>
          </p:nvSpPr>
          <p:spPr bwMode="auto">
            <a:xfrm>
              <a:off x="1265" y="1425"/>
              <a:ext cx="80" cy="58"/>
            </a:xfrm>
            <a:custGeom>
              <a:avLst/>
              <a:gdLst>
                <a:gd name="T0" fmla="*/ 0 w 160"/>
                <a:gd name="T1" fmla="*/ 1 h 116"/>
                <a:gd name="T2" fmla="*/ 1 w 160"/>
                <a:gd name="T3" fmla="*/ 1 h 116"/>
                <a:gd name="T4" fmla="*/ 1 w 160"/>
                <a:gd name="T5" fmla="*/ 1 h 116"/>
                <a:gd name="T6" fmla="*/ 1 w 160"/>
                <a:gd name="T7" fmla="*/ 1 h 116"/>
                <a:gd name="T8" fmla="*/ 1 w 160"/>
                <a:gd name="T9" fmla="*/ 1 h 116"/>
                <a:gd name="T10" fmla="*/ 1 w 160"/>
                <a:gd name="T11" fmla="*/ 1 h 116"/>
                <a:gd name="T12" fmla="*/ 1 w 160"/>
                <a:gd name="T13" fmla="*/ 1 h 116"/>
                <a:gd name="T14" fmla="*/ 1 w 160"/>
                <a:gd name="T15" fmla="*/ 1 h 116"/>
                <a:gd name="T16" fmla="*/ 1 w 160"/>
                <a:gd name="T17" fmla="*/ 1 h 116"/>
                <a:gd name="T18" fmla="*/ 1 w 160"/>
                <a:gd name="T19" fmla="*/ 0 h 116"/>
                <a:gd name="T20" fmla="*/ 1 w 160"/>
                <a:gd name="T21" fmla="*/ 1 h 116"/>
                <a:gd name="T22" fmla="*/ 0 w 160"/>
                <a:gd name="T23" fmla="*/ 1 h 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0"/>
                <a:gd name="T37" fmla="*/ 0 h 116"/>
                <a:gd name="T38" fmla="*/ 160 w 160"/>
                <a:gd name="T39" fmla="*/ 116 h 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0" h="116">
                  <a:moveTo>
                    <a:pt x="0" y="19"/>
                  </a:moveTo>
                  <a:lnTo>
                    <a:pt x="4" y="73"/>
                  </a:lnTo>
                  <a:lnTo>
                    <a:pt x="23" y="83"/>
                  </a:lnTo>
                  <a:lnTo>
                    <a:pt x="17" y="115"/>
                  </a:lnTo>
                  <a:lnTo>
                    <a:pt x="38" y="116"/>
                  </a:lnTo>
                  <a:lnTo>
                    <a:pt x="65" y="91"/>
                  </a:lnTo>
                  <a:lnTo>
                    <a:pt x="38" y="73"/>
                  </a:lnTo>
                  <a:lnTo>
                    <a:pt x="103" y="73"/>
                  </a:lnTo>
                  <a:lnTo>
                    <a:pt x="160" y="7"/>
                  </a:lnTo>
                  <a:lnTo>
                    <a:pt x="13" y="0"/>
                  </a:lnTo>
                  <a:lnTo>
                    <a:pt x="31" y="20"/>
                  </a:lnTo>
                  <a:lnTo>
                    <a:pt x="0" y="19"/>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95" name="Freeform 37"/>
            <p:cNvSpPr>
              <a:spLocks noChangeAspect="1"/>
            </p:cNvSpPr>
            <p:nvPr/>
          </p:nvSpPr>
          <p:spPr bwMode="auto">
            <a:xfrm>
              <a:off x="1319" y="1122"/>
              <a:ext cx="457" cy="238"/>
            </a:xfrm>
            <a:custGeom>
              <a:avLst/>
              <a:gdLst>
                <a:gd name="T0" fmla="*/ 0 w 915"/>
                <a:gd name="T1" fmla="*/ 1 h 476"/>
                <a:gd name="T2" fmla="*/ 0 w 915"/>
                <a:gd name="T3" fmla="*/ 1 h 476"/>
                <a:gd name="T4" fmla="*/ 0 w 915"/>
                <a:gd name="T5" fmla="*/ 1 h 476"/>
                <a:gd name="T6" fmla="*/ 0 w 915"/>
                <a:gd name="T7" fmla="*/ 1 h 476"/>
                <a:gd name="T8" fmla="*/ 0 w 915"/>
                <a:gd name="T9" fmla="*/ 1 h 476"/>
                <a:gd name="T10" fmla="*/ 0 w 915"/>
                <a:gd name="T11" fmla="*/ 1 h 476"/>
                <a:gd name="T12" fmla="*/ 0 w 915"/>
                <a:gd name="T13" fmla="*/ 1 h 476"/>
                <a:gd name="T14" fmla="*/ 0 w 915"/>
                <a:gd name="T15" fmla="*/ 1 h 476"/>
                <a:gd name="T16" fmla="*/ 0 w 915"/>
                <a:gd name="T17" fmla="*/ 1 h 476"/>
                <a:gd name="T18" fmla="*/ 0 w 915"/>
                <a:gd name="T19" fmla="*/ 1 h 476"/>
                <a:gd name="T20" fmla="*/ 0 w 915"/>
                <a:gd name="T21" fmla="*/ 1 h 476"/>
                <a:gd name="T22" fmla="*/ 0 w 915"/>
                <a:gd name="T23" fmla="*/ 1 h 476"/>
                <a:gd name="T24" fmla="*/ 0 w 915"/>
                <a:gd name="T25" fmla="*/ 1 h 476"/>
                <a:gd name="T26" fmla="*/ 0 w 915"/>
                <a:gd name="T27" fmla="*/ 1 h 476"/>
                <a:gd name="T28" fmla="*/ 0 w 915"/>
                <a:gd name="T29" fmla="*/ 1 h 476"/>
                <a:gd name="T30" fmla="*/ 0 w 915"/>
                <a:gd name="T31" fmla="*/ 1 h 476"/>
                <a:gd name="T32" fmla="*/ 0 w 915"/>
                <a:gd name="T33" fmla="*/ 1 h 476"/>
                <a:gd name="T34" fmla="*/ 0 w 915"/>
                <a:gd name="T35" fmla="*/ 1 h 476"/>
                <a:gd name="T36" fmla="*/ 0 w 915"/>
                <a:gd name="T37" fmla="*/ 1 h 476"/>
                <a:gd name="T38" fmla="*/ 0 w 915"/>
                <a:gd name="T39" fmla="*/ 1 h 476"/>
                <a:gd name="T40" fmla="*/ 0 w 915"/>
                <a:gd name="T41" fmla="*/ 1 h 476"/>
                <a:gd name="T42" fmla="*/ 0 w 915"/>
                <a:gd name="T43" fmla="*/ 1 h 476"/>
                <a:gd name="T44" fmla="*/ 0 w 915"/>
                <a:gd name="T45" fmla="*/ 1 h 476"/>
                <a:gd name="T46" fmla="*/ 0 w 915"/>
                <a:gd name="T47" fmla="*/ 1 h 476"/>
                <a:gd name="T48" fmla="*/ 0 w 915"/>
                <a:gd name="T49" fmla="*/ 1 h 476"/>
                <a:gd name="T50" fmla="*/ 0 w 915"/>
                <a:gd name="T51" fmla="*/ 1 h 476"/>
                <a:gd name="T52" fmla="*/ 0 w 915"/>
                <a:gd name="T53" fmla="*/ 1 h 476"/>
                <a:gd name="T54" fmla="*/ 0 w 915"/>
                <a:gd name="T55" fmla="*/ 1 h 476"/>
                <a:gd name="T56" fmla="*/ 0 w 915"/>
                <a:gd name="T57" fmla="*/ 1 h 476"/>
                <a:gd name="T58" fmla="*/ 0 w 915"/>
                <a:gd name="T59" fmla="*/ 1 h 476"/>
                <a:gd name="T60" fmla="*/ 0 w 915"/>
                <a:gd name="T61" fmla="*/ 1 h 476"/>
                <a:gd name="T62" fmla="*/ 0 w 915"/>
                <a:gd name="T63" fmla="*/ 1 h 476"/>
                <a:gd name="T64" fmla="*/ 0 w 915"/>
                <a:gd name="T65" fmla="*/ 1 h 476"/>
                <a:gd name="T66" fmla="*/ 0 w 915"/>
                <a:gd name="T67" fmla="*/ 1 h 476"/>
                <a:gd name="T68" fmla="*/ 0 w 915"/>
                <a:gd name="T69" fmla="*/ 1 h 476"/>
                <a:gd name="T70" fmla="*/ 0 w 915"/>
                <a:gd name="T71" fmla="*/ 1 h 476"/>
                <a:gd name="T72" fmla="*/ 0 w 915"/>
                <a:gd name="T73" fmla="*/ 1 h 476"/>
                <a:gd name="T74" fmla="*/ 0 w 915"/>
                <a:gd name="T75" fmla="*/ 0 h 476"/>
                <a:gd name="T76" fmla="*/ 0 w 915"/>
                <a:gd name="T77" fmla="*/ 1 h 476"/>
                <a:gd name="T78" fmla="*/ 0 w 915"/>
                <a:gd name="T79" fmla="*/ 1 h 476"/>
                <a:gd name="T80" fmla="*/ 0 w 915"/>
                <a:gd name="T81" fmla="*/ 1 h 476"/>
                <a:gd name="T82" fmla="*/ 0 w 915"/>
                <a:gd name="T83" fmla="*/ 1 h 476"/>
                <a:gd name="T84" fmla="*/ 0 w 915"/>
                <a:gd name="T85" fmla="*/ 1 h 476"/>
                <a:gd name="T86" fmla="*/ 0 w 915"/>
                <a:gd name="T87" fmla="*/ 1 h 4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15"/>
                <a:gd name="T133" fmla="*/ 0 h 476"/>
                <a:gd name="T134" fmla="*/ 915 w 915"/>
                <a:gd name="T135" fmla="*/ 476 h 4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15" h="476">
                  <a:moveTo>
                    <a:pt x="0" y="112"/>
                  </a:moveTo>
                  <a:lnTo>
                    <a:pt x="82" y="112"/>
                  </a:lnTo>
                  <a:lnTo>
                    <a:pt x="53" y="130"/>
                  </a:lnTo>
                  <a:lnTo>
                    <a:pt x="165" y="117"/>
                  </a:lnTo>
                  <a:lnTo>
                    <a:pt x="68" y="130"/>
                  </a:lnTo>
                  <a:lnTo>
                    <a:pt x="98" y="137"/>
                  </a:lnTo>
                  <a:lnTo>
                    <a:pt x="65" y="140"/>
                  </a:lnTo>
                  <a:lnTo>
                    <a:pt x="79" y="152"/>
                  </a:lnTo>
                  <a:lnTo>
                    <a:pt x="225" y="134"/>
                  </a:lnTo>
                  <a:lnTo>
                    <a:pt x="82" y="163"/>
                  </a:lnTo>
                  <a:lnTo>
                    <a:pt x="144" y="185"/>
                  </a:lnTo>
                  <a:lnTo>
                    <a:pt x="199" y="151"/>
                  </a:lnTo>
                  <a:lnTo>
                    <a:pt x="297" y="146"/>
                  </a:lnTo>
                  <a:lnTo>
                    <a:pt x="194" y="159"/>
                  </a:lnTo>
                  <a:lnTo>
                    <a:pt x="170" y="185"/>
                  </a:lnTo>
                  <a:lnTo>
                    <a:pt x="230" y="189"/>
                  </a:lnTo>
                  <a:lnTo>
                    <a:pt x="297" y="161"/>
                  </a:lnTo>
                  <a:lnTo>
                    <a:pt x="251" y="187"/>
                  </a:lnTo>
                  <a:lnTo>
                    <a:pt x="297" y="187"/>
                  </a:lnTo>
                  <a:lnTo>
                    <a:pt x="364" y="168"/>
                  </a:lnTo>
                  <a:lnTo>
                    <a:pt x="355" y="141"/>
                  </a:lnTo>
                  <a:lnTo>
                    <a:pt x="430" y="120"/>
                  </a:lnTo>
                  <a:lnTo>
                    <a:pt x="375" y="165"/>
                  </a:lnTo>
                  <a:lnTo>
                    <a:pt x="493" y="156"/>
                  </a:lnTo>
                  <a:lnTo>
                    <a:pt x="256" y="200"/>
                  </a:lnTo>
                  <a:lnTo>
                    <a:pt x="309" y="246"/>
                  </a:lnTo>
                  <a:lnTo>
                    <a:pt x="357" y="246"/>
                  </a:lnTo>
                  <a:lnTo>
                    <a:pt x="332" y="256"/>
                  </a:lnTo>
                  <a:lnTo>
                    <a:pt x="240" y="208"/>
                  </a:lnTo>
                  <a:lnTo>
                    <a:pt x="164" y="200"/>
                  </a:lnTo>
                  <a:lnTo>
                    <a:pt x="162" y="221"/>
                  </a:lnTo>
                  <a:lnTo>
                    <a:pt x="197" y="231"/>
                  </a:lnTo>
                  <a:lnTo>
                    <a:pt x="163" y="237"/>
                  </a:lnTo>
                  <a:lnTo>
                    <a:pt x="256" y="289"/>
                  </a:lnTo>
                  <a:lnTo>
                    <a:pt x="218" y="291"/>
                  </a:lnTo>
                  <a:lnTo>
                    <a:pt x="311" y="295"/>
                  </a:lnTo>
                  <a:lnTo>
                    <a:pt x="259" y="307"/>
                  </a:lnTo>
                  <a:lnTo>
                    <a:pt x="287" y="324"/>
                  </a:lnTo>
                  <a:lnTo>
                    <a:pt x="203" y="296"/>
                  </a:lnTo>
                  <a:lnTo>
                    <a:pt x="154" y="308"/>
                  </a:lnTo>
                  <a:lnTo>
                    <a:pt x="135" y="351"/>
                  </a:lnTo>
                  <a:lnTo>
                    <a:pt x="183" y="337"/>
                  </a:lnTo>
                  <a:lnTo>
                    <a:pt x="174" y="352"/>
                  </a:lnTo>
                  <a:lnTo>
                    <a:pt x="192" y="352"/>
                  </a:lnTo>
                  <a:lnTo>
                    <a:pt x="221" y="319"/>
                  </a:lnTo>
                  <a:lnTo>
                    <a:pt x="210" y="346"/>
                  </a:lnTo>
                  <a:lnTo>
                    <a:pt x="237" y="350"/>
                  </a:lnTo>
                  <a:lnTo>
                    <a:pt x="187" y="362"/>
                  </a:lnTo>
                  <a:lnTo>
                    <a:pt x="218" y="363"/>
                  </a:lnTo>
                  <a:lnTo>
                    <a:pt x="192" y="371"/>
                  </a:lnTo>
                  <a:lnTo>
                    <a:pt x="213" y="389"/>
                  </a:lnTo>
                  <a:lnTo>
                    <a:pt x="251" y="389"/>
                  </a:lnTo>
                  <a:lnTo>
                    <a:pt x="287" y="356"/>
                  </a:lnTo>
                  <a:lnTo>
                    <a:pt x="225" y="404"/>
                  </a:lnTo>
                  <a:lnTo>
                    <a:pt x="163" y="367"/>
                  </a:lnTo>
                  <a:lnTo>
                    <a:pt x="111" y="374"/>
                  </a:lnTo>
                  <a:lnTo>
                    <a:pt x="155" y="411"/>
                  </a:lnTo>
                  <a:lnTo>
                    <a:pt x="79" y="433"/>
                  </a:lnTo>
                  <a:lnTo>
                    <a:pt x="87" y="461"/>
                  </a:lnTo>
                  <a:lnTo>
                    <a:pt x="101" y="435"/>
                  </a:lnTo>
                  <a:lnTo>
                    <a:pt x="103" y="461"/>
                  </a:lnTo>
                  <a:lnTo>
                    <a:pt x="156" y="449"/>
                  </a:lnTo>
                  <a:lnTo>
                    <a:pt x="194" y="472"/>
                  </a:lnTo>
                  <a:lnTo>
                    <a:pt x="222" y="471"/>
                  </a:lnTo>
                  <a:lnTo>
                    <a:pt x="202" y="452"/>
                  </a:lnTo>
                  <a:lnTo>
                    <a:pt x="256" y="458"/>
                  </a:lnTo>
                  <a:lnTo>
                    <a:pt x="251" y="440"/>
                  </a:lnTo>
                  <a:lnTo>
                    <a:pt x="274" y="461"/>
                  </a:lnTo>
                  <a:lnTo>
                    <a:pt x="289" y="457"/>
                  </a:lnTo>
                  <a:lnTo>
                    <a:pt x="280" y="443"/>
                  </a:lnTo>
                  <a:lnTo>
                    <a:pt x="325" y="457"/>
                  </a:lnTo>
                  <a:lnTo>
                    <a:pt x="326" y="476"/>
                  </a:lnTo>
                  <a:lnTo>
                    <a:pt x="403" y="457"/>
                  </a:lnTo>
                  <a:lnTo>
                    <a:pt x="418" y="429"/>
                  </a:lnTo>
                  <a:lnTo>
                    <a:pt x="381" y="435"/>
                  </a:lnTo>
                  <a:lnTo>
                    <a:pt x="381" y="410"/>
                  </a:lnTo>
                  <a:lnTo>
                    <a:pt x="297" y="409"/>
                  </a:lnTo>
                  <a:lnTo>
                    <a:pt x="411" y="403"/>
                  </a:lnTo>
                  <a:lnTo>
                    <a:pt x="428" y="384"/>
                  </a:lnTo>
                  <a:lnTo>
                    <a:pt x="411" y="361"/>
                  </a:lnTo>
                  <a:lnTo>
                    <a:pt x="476" y="362"/>
                  </a:lnTo>
                  <a:lnTo>
                    <a:pt x="490" y="352"/>
                  </a:lnTo>
                  <a:lnTo>
                    <a:pt x="445" y="346"/>
                  </a:lnTo>
                  <a:lnTo>
                    <a:pt x="504" y="343"/>
                  </a:lnTo>
                  <a:lnTo>
                    <a:pt x="466" y="327"/>
                  </a:lnTo>
                  <a:lnTo>
                    <a:pt x="512" y="317"/>
                  </a:lnTo>
                  <a:lnTo>
                    <a:pt x="509" y="304"/>
                  </a:lnTo>
                  <a:lnTo>
                    <a:pt x="424" y="296"/>
                  </a:lnTo>
                  <a:lnTo>
                    <a:pt x="472" y="286"/>
                  </a:lnTo>
                  <a:lnTo>
                    <a:pt x="422" y="283"/>
                  </a:lnTo>
                  <a:lnTo>
                    <a:pt x="512" y="291"/>
                  </a:lnTo>
                  <a:lnTo>
                    <a:pt x="515" y="279"/>
                  </a:lnTo>
                  <a:lnTo>
                    <a:pt x="421" y="274"/>
                  </a:lnTo>
                  <a:lnTo>
                    <a:pt x="546" y="256"/>
                  </a:lnTo>
                  <a:lnTo>
                    <a:pt x="510" y="240"/>
                  </a:lnTo>
                  <a:lnTo>
                    <a:pt x="604" y="246"/>
                  </a:lnTo>
                  <a:lnTo>
                    <a:pt x="630" y="221"/>
                  </a:lnTo>
                  <a:lnTo>
                    <a:pt x="585" y="218"/>
                  </a:lnTo>
                  <a:lnTo>
                    <a:pt x="644" y="216"/>
                  </a:lnTo>
                  <a:lnTo>
                    <a:pt x="637" y="197"/>
                  </a:lnTo>
                  <a:lnTo>
                    <a:pt x="665" y="200"/>
                  </a:lnTo>
                  <a:lnTo>
                    <a:pt x="819" y="122"/>
                  </a:lnTo>
                  <a:lnTo>
                    <a:pt x="649" y="150"/>
                  </a:lnTo>
                  <a:lnTo>
                    <a:pt x="743" y="117"/>
                  </a:lnTo>
                  <a:lnTo>
                    <a:pt x="686" y="120"/>
                  </a:lnTo>
                  <a:lnTo>
                    <a:pt x="672" y="104"/>
                  </a:lnTo>
                  <a:lnTo>
                    <a:pt x="778" y="112"/>
                  </a:lnTo>
                  <a:lnTo>
                    <a:pt x="915" y="73"/>
                  </a:lnTo>
                  <a:lnTo>
                    <a:pt x="914" y="53"/>
                  </a:lnTo>
                  <a:lnTo>
                    <a:pt x="857" y="53"/>
                  </a:lnTo>
                  <a:lnTo>
                    <a:pt x="843" y="20"/>
                  </a:lnTo>
                  <a:lnTo>
                    <a:pt x="686" y="35"/>
                  </a:lnTo>
                  <a:lnTo>
                    <a:pt x="752" y="12"/>
                  </a:lnTo>
                  <a:lnTo>
                    <a:pt x="545" y="0"/>
                  </a:lnTo>
                  <a:lnTo>
                    <a:pt x="528" y="16"/>
                  </a:lnTo>
                  <a:lnTo>
                    <a:pt x="543" y="25"/>
                  </a:lnTo>
                  <a:lnTo>
                    <a:pt x="504" y="8"/>
                  </a:lnTo>
                  <a:lnTo>
                    <a:pt x="412" y="10"/>
                  </a:lnTo>
                  <a:lnTo>
                    <a:pt x="478" y="43"/>
                  </a:lnTo>
                  <a:lnTo>
                    <a:pt x="454" y="53"/>
                  </a:lnTo>
                  <a:lnTo>
                    <a:pt x="422" y="19"/>
                  </a:lnTo>
                  <a:lnTo>
                    <a:pt x="336" y="15"/>
                  </a:lnTo>
                  <a:lnTo>
                    <a:pt x="352" y="30"/>
                  </a:lnTo>
                  <a:lnTo>
                    <a:pt x="288" y="25"/>
                  </a:lnTo>
                  <a:lnTo>
                    <a:pt x="321" y="48"/>
                  </a:lnTo>
                  <a:lnTo>
                    <a:pt x="268" y="34"/>
                  </a:lnTo>
                  <a:lnTo>
                    <a:pt x="285" y="48"/>
                  </a:lnTo>
                  <a:lnTo>
                    <a:pt x="255" y="53"/>
                  </a:lnTo>
                  <a:lnTo>
                    <a:pt x="321" y="84"/>
                  </a:lnTo>
                  <a:lnTo>
                    <a:pt x="177" y="49"/>
                  </a:lnTo>
                  <a:lnTo>
                    <a:pt x="143" y="74"/>
                  </a:lnTo>
                  <a:lnTo>
                    <a:pt x="198" y="86"/>
                  </a:lnTo>
                  <a:lnTo>
                    <a:pt x="103" y="77"/>
                  </a:lnTo>
                  <a:lnTo>
                    <a:pt x="0" y="112"/>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96" name="Freeform 38"/>
            <p:cNvSpPr>
              <a:spLocks noChangeAspect="1"/>
            </p:cNvSpPr>
            <p:nvPr/>
          </p:nvSpPr>
          <p:spPr bwMode="auto">
            <a:xfrm>
              <a:off x="1349" y="1430"/>
              <a:ext cx="426" cy="309"/>
            </a:xfrm>
            <a:custGeom>
              <a:avLst/>
              <a:gdLst>
                <a:gd name="T0" fmla="*/ 0 w 853"/>
                <a:gd name="T1" fmla="*/ 1 h 617"/>
                <a:gd name="T2" fmla="*/ 0 w 853"/>
                <a:gd name="T3" fmla="*/ 0 h 617"/>
                <a:gd name="T4" fmla="*/ 0 w 853"/>
                <a:gd name="T5" fmla="*/ 1 h 617"/>
                <a:gd name="T6" fmla="*/ 0 w 853"/>
                <a:gd name="T7" fmla="*/ 1 h 617"/>
                <a:gd name="T8" fmla="*/ 0 w 853"/>
                <a:gd name="T9" fmla="*/ 1 h 617"/>
                <a:gd name="T10" fmla="*/ 0 w 853"/>
                <a:gd name="T11" fmla="*/ 1 h 617"/>
                <a:gd name="T12" fmla="*/ 0 w 853"/>
                <a:gd name="T13" fmla="*/ 1 h 617"/>
                <a:gd name="T14" fmla="*/ 0 w 853"/>
                <a:gd name="T15" fmla="*/ 1 h 617"/>
                <a:gd name="T16" fmla="*/ 0 w 853"/>
                <a:gd name="T17" fmla="*/ 1 h 617"/>
                <a:gd name="T18" fmla="*/ 0 w 853"/>
                <a:gd name="T19" fmla="*/ 1 h 617"/>
                <a:gd name="T20" fmla="*/ 0 w 853"/>
                <a:gd name="T21" fmla="*/ 1 h 617"/>
                <a:gd name="T22" fmla="*/ 0 w 853"/>
                <a:gd name="T23" fmla="*/ 1 h 617"/>
                <a:gd name="T24" fmla="*/ 0 w 853"/>
                <a:gd name="T25" fmla="*/ 1 h 617"/>
                <a:gd name="T26" fmla="*/ 0 w 853"/>
                <a:gd name="T27" fmla="*/ 1 h 617"/>
                <a:gd name="T28" fmla="*/ 0 w 853"/>
                <a:gd name="T29" fmla="*/ 1 h 617"/>
                <a:gd name="T30" fmla="*/ 0 w 853"/>
                <a:gd name="T31" fmla="*/ 1 h 617"/>
                <a:gd name="T32" fmla="*/ 0 w 853"/>
                <a:gd name="T33" fmla="*/ 1 h 617"/>
                <a:gd name="T34" fmla="*/ 0 w 853"/>
                <a:gd name="T35" fmla="*/ 1 h 617"/>
                <a:gd name="T36" fmla="*/ 0 w 853"/>
                <a:gd name="T37" fmla="*/ 1 h 617"/>
                <a:gd name="T38" fmla="*/ 0 w 853"/>
                <a:gd name="T39" fmla="*/ 1 h 617"/>
                <a:gd name="T40" fmla="*/ 0 w 853"/>
                <a:gd name="T41" fmla="*/ 1 h 617"/>
                <a:gd name="T42" fmla="*/ 0 w 853"/>
                <a:gd name="T43" fmla="*/ 1 h 617"/>
                <a:gd name="T44" fmla="*/ 0 w 853"/>
                <a:gd name="T45" fmla="*/ 1 h 617"/>
                <a:gd name="T46" fmla="*/ 0 w 853"/>
                <a:gd name="T47" fmla="*/ 1 h 617"/>
                <a:gd name="T48" fmla="*/ 0 w 853"/>
                <a:gd name="T49" fmla="*/ 1 h 617"/>
                <a:gd name="T50" fmla="*/ 0 w 853"/>
                <a:gd name="T51" fmla="*/ 1 h 617"/>
                <a:gd name="T52" fmla="*/ 0 w 853"/>
                <a:gd name="T53" fmla="*/ 1 h 617"/>
                <a:gd name="T54" fmla="*/ 0 w 853"/>
                <a:gd name="T55" fmla="*/ 1 h 617"/>
                <a:gd name="T56" fmla="*/ 0 w 853"/>
                <a:gd name="T57" fmla="*/ 1 h 617"/>
                <a:gd name="T58" fmla="*/ 0 w 853"/>
                <a:gd name="T59" fmla="*/ 1 h 617"/>
                <a:gd name="T60" fmla="*/ 0 w 853"/>
                <a:gd name="T61" fmla="*/ 1 h 617"/>
                <a:gd name="T62" fmla="*/ 0 w 853"/>
                <a:gd name="T63" fmla="*/ 1 h 617"/>
                <a:gd name="T64" fmla="*/ 0 w 853"/>
                <a:gd name="T65" fmla="*/ 1 h 617"/>
                <a:gd name="T66" fmla="*/ 0 w 853"/>
                <a:gd name="T67" fmla="*/ 1 h 617"/>
                <a:gd name="T68" fmla="*/ 0 w 853"/>
                <a:gd name="T69" fmla="*/ 1 h 617"/>
                <a:gd name="T70" fmla="*/ 0 w 853"/>
                <a:gd name="T71" fmla="*/ 1 h 617"/>
                <a:gd name="T72" fmla="*/ 0 w 853"/>
                <a:gd name="T73" fmla="*/ 1 h 617"/>
                <a:gd name="T74" fmla="*/ 0 w 853"/>
                <a:gd name="T75" fmla="*/ 1 h 617"/>
                <a:gd name="T76" fmla="*/ 0 w 853"/>
                <a:gd name="T77" fmla="*/ 1 h 617"/>
                <a:gd name="T78" fmla="*/ 0 w 853"/>
                <a:gd name="T79" fmla="*/ 1 h 617"/>
                <a:gd name="T80" fmla="*/ 0 w 853"/>
                <a:gd name="T81" fmla="*/ 1 h 617"/>
                <a:gd name="T82" fmla="*/ 0 w 853"/>
                <a:gd name="T83" fmla="*/ 1 h 617"/>
                <a:gd name="T84" fmla="*/ 0 w 853"/>
                <a:gd name="T85" fmla="*/ 1 h 617"/>
                <a:gd name="T86" fmla="*/ 0 w 853"/>
                <a:gd name="T87" fmla="*/ 1 h 617"/>
                <a:gd name="T88" fmla="*/ 0 w 853"/>
                <a:gd name="T89" fmla="*/ 1 h 617"/>
                <a:gd name="T90" fmla="*/ 0 w 853"/>
                <a:gd name="T91" fmla="*/ 1 h 617"/>
                <a:gd name="T92" fmla="*/ 0 w 853"/>
                <a:gd name="T93" fmla="*/ 1 h 617"/>
                <a:gd name="T94" fmla="*/ 0 w 853"/>
                <a:gd name="T95" fmla="*/ 1 h 617"/>
                <a:gd name="T96" fmla="*/ 0 w 853"/>
                <a:gd name="T97" fmla="*/ 1 h 617"/>
                <a:gd name="T98" fmla="*/ 0 w 853"/>
                <a:gd name="T99" fmla="*/ 1 h 617"/>
                <a:gd name="T100" fmla="*/ 0 w 853"/>
                <a:gd name="T101" fmla="*/ 1 h 617"/>
                <a:gd name="T102" fmla="*/ 0 w 853"/>
                <a:gd name="T103" fmla="*/ 1 h 617"/>
                <a:gd name="T104" fmla="*/ 0 w 853"/>
                <a:gd name="T105" fmla="*/ 1 h 6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53"/>
                <a:gd name="T160" fmla="*/ 0 h 617"/>
                <a:gd name="T161" fmla="*/ 853 w 853"/>
                <a:gd name="T162" fmla="*/ 617 h 6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53" h="617">
                  <a:moveTo>
                    <a:pt x="0" y="137"/>
                  </a:moveTo>
                  <a:lnTo>
                    <a:pt x="6" y="71"/>
                  </a:lnTo>
                  <a:lnTo>
                    <a:pt x="42" y="21"/>
                  </a:lnTo>
                  <a:lnTo>
                    <a:pt x="101" y="0"/>
                  </a:lnTo>
                  <a:lnTo>
                    <a:pt x="149" y="9"/>
                  </a:lnTo>
                  <a:lnTo>
                    <a:pt x="97" y="71"/>
                  </a:lnTo>
                  <a:lnTo>
                    <a:pt x="111" y="108"/>
                  </a:lnTo>
                  <a:lnTo>
                    <a:pt x="149" y="145"/>
                  </a:lnTo>
                  <a:lnTo>
                    <a:pt x="101" y="159"/>
                  </a:lnTo>
                  <a:lnTo>
                    <a:pt x="152" y="158"/>
                  </a:lnTo>
                  <a:lnTo>
                    <a:pt x="159" y="126"/>
                  </a:lnTo>
                  <a:lnTo>
                    <a:pt x="120" y="106"/>
                  </a:lnTo>
                  <a:lnTo>
                    <a:pt x="152" y="84"/>
                  </a:lnTo>
                  <a:lnTo>
                    <a:pt x="129" y="54"/>
                  </a:lnTo>
                  <a:lnTo>
                    <a:pt x="178" y="62"/>
                  </a:lnTo>
                  <a:lnTo>
                    <a:pt x="133" y="47"/>
                  </a:lnTo>
                  <a:lnTo>
                    <a:pt x="183" y="50"/>
                  </a:lnTo>
                  <a:lnTo>
                    <a:pt x="148" y="29"/>
                  </a:lnTo>
                  <a:lnTo>
                    <a:pt x="190" y="30"/>
                  </a:lnTo>
                  <a:lnTo>
                    <a:pt x="216" y="9"/>
                  </a:lnTo>
                  <a:lnTo>
                    <a:pt x="252" y="7"/>
                  </a:lnTo>
                  <a:lnTo>
                    <a:pt x="254" y="35"/>
                  </a:lnTo>
                  <a:lnTo>
                    <a:pt x="279" y="47"/>
                  </a:lnTo>
                  <a:lnTo>
                    <a:pt x="271" y="108"/>
                  </a:lnTo>
                  <a:lnTo>
                    <a:pt x="305" y="79"/>
                  </a:lnTo>
                  <a:lnTo>
                    <a:pt x="322" y="92"/>
                  </a:lnTo>
                  <a:lnTo>
                    <a:pt x="371" y="63"/>
                  </a:lnTo>
                  <a:lnTo>
                    <a:pt x="440" y="79"/>
                  </a:lnTo>
                  <a:lnTo>
                    <a:pt x="470" y="108"/>
                  </a:lnTo>
                  <a:lnTo>
                    <a:pt x="448" y="126"/>
                  </a:lnTo>
                  <a:lnTo>
                    <a:pt x="491" y="119"/>
                  </a:lnTo>
                  <a:lnTo>
                    <a:pt x="478" y="136"/>
                  </a:lnTo>
                  <a:lnTo>
                    <a:pt x="503" y="145"/>
                  </a:lnTo>
                  <a:lnTo>
                    <a:pt x="523" y="124"/>
                  </a:lnTo>
                  <a:lnTo>
                    <a:pt x="555" y="135"/>
                  </a:lnTo>
                  <a:lnTo>
                    <a:pt x="564" y="153"/>
                  </a:lnTo>
                  <a:lnTo>
                    <a:pt x="537" y="158"/>
                  </a:lnTo>
                  <a:lnTo>
                    <a:pt x="578" y="158"/>
                  </a:lnTo>
                  <a:lnTo>
                    <a:pt x="571" y="182"/>
                  </a:lnTo>
                  <a:lnTo>
                    <a:pt x="602" y="169"/>
                  </a:lnTo>
                  <a:lnTo>
                    <a:pt x="583" y="189"/>
                  </a:lnTo>
                  <a:lnTo>
                    <a:pt x="644" y="184"/>
                  </a:lnTo>
                  <a:lnTo>
                    <a:pt x="609" y="204"/>
                  </a:lnTo>
                  <a:lnTo>
                    <a:pt x="638" y="204"/>
                  </a:lnTo>
                  <a:lnTo>
                    <a:pt x="627" y="220"/>
                  </a:lnTo>
                  <a:lnTo>
                    <a:pt x="654" y="199"/>
                  </a:lnTo>
                  <a:lnTo>
                    <a:pt x="681" y="221"/>
                  </a:lnTo>
                  <a:lnTo>
                    <a:pt x="631" y="239"/>
                  </a:lnTo>
                  <a:lnTo>
                    <a:pt x="702" y="254"/>
                  </a:lnTo>
                  <a:lnTo>
                    <a:pt x="642" y="259"/>
                  </a:lnTo>
                  <a:lnTo>
                    <a:pt x="664" y="268"/>
                  </a:lnTo>
                  <a:lnTo>
                    <a:pt x="646" y="288"/>
                  </a:lnTo>
                  <a:lnTo>
                    <a:pt x="718" y="324"/>
                  </a:lnTo>
                  <a:lnTo>
                    <a:pt x="754" y="318"/>
                  </a:lnTo>
                  <a:lnTo>
                    <a:pt x="769" y="362"/>
                  </a:lnTo>
                  <a:lnTo>
                    <a:pt x="804" y="359"/>
                  </a:lnTo>
                  <a:lnTo>
                    <a:pt x="800" y="377"/>
                  </a:lnTo>
                  <a:lnTo>
                    <a:pt x="853" y="388"/>
                  </a:lnTo>
                  <a:lnTo>
                    <a:pt x="846" y="410"/>
                  </a:lnTo>
                  <a:lnTo>
                    <a:pt x="820" y="407"/>
                  </a:lnTo>
                  <a:lnTo>
                    <a:pt x="832" y="422"/>
                  </a:lnTo>
                  <a:lnTo>
                    <a:pt x="819" y="443"/>
                  </a:lnTo>
                  <a:lnTo>
                    <a:pt x="794" y="433"/>
                  </a:lnTo>
                  <a:lnTo>
                    <a:pt x="789" y="477"/>
                  </a:lnTo>
                  <a:lnTo>
                    <a:pt x="692" y="396"/>
                  </a:lnTo>
                  <a:lnTo>
                    <a:pt x="655" y="404"/>
                  </a:lnTo>
                  <a:lnTo>
                    <a:pt x="681" y="423"/>
                  </a:lnTo>
                  <a:lnTo>
                    <a:pt x="661" y="443"/>
                  </a:lnTo>
                  <a:lnTo>
                    <a:pt x="678" y="442"/>
                  </a:lnTo>
                  <a:lnTo>
                    <a:pt x="697" y="482"/>
                  </a:lnTo>
                  <a:lnTo>
                    <a:pt x="745" y="491"/>
                  </a:lnTo>
                  <a:lnTo>
                    <a:pt x="740" y="514"/>
                  </a:lnTo>
                  <a:lnTo>
                    <a:pt x="766" y="533"/>
                  </a:lnTo>
                  <a:lnTo>
                    <a:pt x="755" y="587"/>
                  </a:lnTo>
                  <a:lnTo>
                    <a:pt x="631" y="532"/>
                  </a:lnTo>
                  <a:lnTo>
                    <a:pt x="713" y="617"/>
                  </a:lnTo>
                  <a:lnTo>
                    <a:pt x="560" y="569"/>
                  </a:lnTo>
                  <a:lnTo>
                    <a:pt x="539" y="540"/>
                  </a:lnTo>
                  <a:lnTo>
                    <a:pt x="559" y="538"/>
                  </a:lnTo>
                  <a:lnTo>
                    <a:pt x="510" y="521"/>
                  </a:lnTo>
                  <a:lnTo>
                    <a:pt x="494" y="489"/>
                  </a:lnTo>
                  <a:lnTo>
                    <a:pt x="455" y="477"/>
                  </a:lnTo>
                  <a:lnTo>
                    <a:pt x="453" y="500"/>
                  </a:lnTo>
                  <a:lnTo>
                    <a:pt x="431" y="489"/>
                  </a:lnTo>
                  <a:lnTo>
                    <a:pt x="398" y="510"/>
                  </a:lnTo>
                  <a:lnTo>
                    <a:pt x="355" y="489"/>
                  </a:lnTo>
                  <a:lnTo>
                    <a:pt x="377" y="451"/>
                  </a:lnTo>
                  <a:lnTo>
                    <a:pt x="491" y="451"/>
                  </a:lnTo>
                  <a:lnTo>
                    <a:pt x="463" y="413"/>
                  </a:lnTo>
                  <a:lnTo>
                    <a:pt x="527" y="359"/>
                  </a:lnTo>
                  <a:lnTo>
                    <a:pt x="483" y="285"/>
                  </a:lnTo>
                  <a:lnTo>
                    <a:pt x="450" y="279"/>
                  </a:lnTo>
                  <a:lnTo>
                    <a:pt x="469" y="268"/>
                  </a:lnTo>
                  <a:lnTo>
                    <a:pt x="400" y="287"/>
                  </a:lnTo>
                  <a:lnTo>
                    <a:pt x="398" y="266"/>
                  </a:lnTo>
                  <a:lnTo>
                    <a:pt x="424" y="254"/>
                  </a:lnTo>
                  <a:lnTo>
                    <a:pt x="372" y="226"/>
                  </a:lnTo>
                  <a:lnTo>
                    <a:pt x="371" y="203"/>
                  </a:lnTo>
                  <a:lnTo>
                    <a:pt x="321" y="192"/>
                  </a:lnTo>
                  <a:lnTo>
                    <a:pt x="334" y="222"/>
                  </a:lnTo>
                  <a:lnTo>
                    <a:pt x="250" y="211"/>
                  </a:lnTo>
                  <a:lnTo>
                    <a:pt x="272" y="228"/>
                  </a:lnTo>
                  <a:lnTo>
                    <a:pt x="56" y="198"/>
                  </a:lnTo>
                  <a:lnTo>
                    <a:pt x="18" y="158"/>
                  </a:lnTo>
                  <a:lnTo>
                    <a:pt x="86" y="160"/>
                  </a:lnTo>
                  <a:lnTo>
                    <a:pt x="0" y="137"/>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97" name="Freeform 39"/>
            <p:cNvSpPr>
              <a:spLocks noChangeAspect="1"/>
            </p:cNvSpPr>
            <p:nvPr/>
          </p:nvSpPr>
          <p:spPr bwMode="auto">
            <a:xfrm>
              <a:off x="1392" y="1643"/>
              <a:ext cx="99" cy="67"/>
            </a:xfrm>
            <a:custGeom>
              <a:avLst/>
              <a:gdLst>
                <a:gd name="T0" fmla="*/ 0 w 199"/>
                <a:gd name="T1" fmla="*/ 0 h 136"/>
                <a:gd name="T2" fmla="*/ 0 w 199"/>
                <a:gd name="T3" fmla="*/ 0 h 136"/>
                <a:gd name="T4" fmla="*/ 0 w 199"/>
                <a:gd name="T5" fmla="*/ 0 h 136"/>
                <a:gd name="T6" fmla="*/ 0 w 199"/>
                <a:gd name="T7" fmla="*/ 0 h 136"/>
                <a:gd name="T8" fmla="*/ 0 w 199"/>
                <a:gd name="T9" fmla="*/ 0 h 136"/>
                <a:gd name="T10" fmla="*/ 0 w 199"/>
                <a:gd name="T11" fmla="*/ 0 h 136"/>
                <a:gd name="T12" fmla="*/ 0 w 199"/>
                <a:gd name="T13" fmla="*/ 0 h 136"/>
                <a:gd name="T14" fmla="*/ 0 w 199"/>
                <a:gd name="T15" fmla="*/ 0 h 136"/>
                <a:gd name="T16" fmla="*/ 0 w 199"/>
                <a:gd name="T17" fmla="*/ 0 h 136"/>
                <a:gd name="T18" fmla="*/ 0 w 199"/>
                <a:gd name="T19" fmla="*/ 0 h 136"/>
                <a:gd name="T20" fmla="*/ 0 w 199"/>
                <a:gd name="T21" fmla="*/ 0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136"/>
                <a:gd name="T35" fmla="*/ 199 w 199"/>
                <a:gd name="T36" fmla="*/ 136 h 1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136">
                  <a:moveTo>
                    <a:pt x="0" y="110"/>
                  </a:moveTo>
                  <a:lnTo>
                    <a:pt x="29" y="85"/>
                  </a:lnTo>
                  <a:lnTo>
                    <a:pt x="47" y="0"/>
                  </a:lnTo>
                  <a:lnTo>
                    <a:pt x="63" y="31"/>
                  </a:lnTo>
                  <a:lnTo>
                    <a:pt x="110" y="38"/>
                  </a:lnTo>
                  <a:lnTo>
                    <a:pt x="199" y="100"/>
                  </a:lnTo>
                  <a:lnTo>
                    <a:pt x="186" y="120"/>
                  </a:lnTo>
                  <a:lnTo>
                    <a:pt x="106" y="93"/>
                  </a:lnTo>
                  <a:lnTo>
                    <a:pt x="57" y="136"/>
                  </a:lnTo>
                  <a:lnTo>
                    <a:pt x="44" y="100"/>
                  </a:lnTo>
                  <a:lnTo>
                    <a:pt x="0" y="110"/>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98" name="Freeform 40"/>
            <p:cNvSpPr>
              <a:spLocks noChangeAspect="1"/>
            </p:cNvSpPr>
            <p:nvPr/>
          </p:nvSpPr>
          <p:spPr bwMode="auto">
            <a:xfrm>
              <a:off x="1806" y="1961"/>
              <a:ext cx="100" cy="98"/>
            </a:xfrm>
            <a:custGeom>
              <a:avLst/>
              <a:gdLst>
                <a:gd name="T0" fmla="*/ 0 w 200"/>
                <a:gd name="T1" fmla="*/ 1 h 196"/>
                <a:gd name="T2" fmla="*/ 1 w 200"/>
                <a:gd name="T3" fmla="*/ 1 h 196"/>
                <a:gd name="T4" fmla="*/ 1 w 200"/>
                <a:gd name="T5" fmla="*/ 0 h 196"/>
                <a:gd name="T6" fmla="*/ 1 w 200"/>
                <a:gd name="T7" fmla="*/ 1 h 196"/>
                <a:gd name="T8" fmla="*/ 1 w 200"/>
                <a:gd name="T9" fmla="*/ 1 h 196"/>
                <a:gd name="T10" fmla="*/ 1 w 200"/>
                <a:gd name="T11" fmla="*/ 1 h 196"/>
                <a:gd name="T12" fmla="*/ 1 w 200"/>
                <a:gd name="T13" fmla="*/ 1 h 196"/>
                <a:gd name="T14" fmla="*/ 1 w 200"/>
                <a:gd name="T15" fmla="*/ 1 h 196"/>
                <a:gd name="T16" fmla="*/ 1 w 200"/>
                <a:gd name="T17" fmla="*/ 1 h 196"/>
                <a:gd name="T18" fmla="*/ 1 w 200"/>
                <a:gd name="T19" fmla="*/ 1 h 196"/>
                <a:gd name="T20" fmla="*/ 1 w 200"/>
                <a:gd name="T21" fmla="*/ 1 h 196"/>
                <a:gd name="T22" fmla="*/ 1 w 200"/>
                <a:gd name="T23" fmla="*/ 1 h 196"/>
                <a:gd name="T24" fmla="*/ 1 w 200"/>
                <a:gd name="T25" fmla="*/ 1 h 196"/>
                <a:gd name="T26" fmla="*/ 1 w 200"/>
                <a:gd name="T27" fmla="*/ 1 h 196"/>
                <a:gd name="T28" fmla="*/ 1 w 200"/>
                <a:gd name="T29" fmla="*/ 1 h 196"/>
                <a:gd name="T30" fmla="*/ 1 w 200"/>
                <a:gd name="T31" fmla="*/ 1 h 196"/>
                <a:gd name="T32" fmla="*/ 1 w 200"/>
                <a:gd name="T33" fmla="*/ 1 h 196"/>
                <a:gd name="T34" fmla="*/ 1 w 200"/>
                <a:gd name="T35" fmla="*/ 1 h 196"/>
                <a:gd name="T36" fmla="*/ 1 w 200"/>
                <a:gd name="T37" fmla="*/ 1 h 196"/>
                <a:gd name="T38" fmla="*/ 1 w 200"/>
                <a:gd name="T39" fmla="*/ 1 h 196"/>
                <a:gd name="T40" fmla="*/ 0 w 200"/>
                <a:gd name="T41" fmla="*/ 1 h 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0"/>
                <a:gd name="T64" fmla="*/ 0 h 196"/>
                <a:gd name="T65" fmla="*/ 200 w 200"/>
                <a:gd name="T66" fmla="*/ 196 h 1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0" h="196">
                  <a:moveTo>
                    <a:pt x="0" y="153"/>
                  </a:moveTo>
                  <a:lnTo>
                    <a:pt x="82" y="10"/>
                  </a:lnTo>
                  <a:lnTo>
                    <a:pt x="114" y="0"/>
                  </a:lnTo>
                  <a:lnTo>
                    <a:pt x="76" y="77"/>
                  </a:lnTo>
                  <a:lnTo>
                    <a:pt x="101" y="59"/>
                  </a:lnTo>
                  <a:lnTo>
                    <a:pt x="119" y="92"/>
                  </a:lnTo>
                  <a:lnTo>
                    <a:pt x="171" y="92"/>
                  </a:lnTo>
                  <a:lnTo>
                    <a:pt x="161" y="121"/>
                  </a:lnTo>
                  <a:lnTo>
                    <a:pt x="187" y="119"/>
                  </a:lnTo>
                  <a:lnTo>
                    <a:pt x="167" y="150"/>
                  </a:lnTo>
                  <a:lnTo>
                    <a:pt x="194" y="133"/>
                  </a:lnTo>
                  <a:lnTo>
                    <a:pt x="200" y="163"/>
                  </a:lnTo>
                  <a:lnTo>
                    <a:pt x="173" y="196"/>
                  </a:lnTo>
                  <a:lnTo>
                    <a:pt x="171" y="172"/>
                  </a:lnTo>
                  <a:lnTo>
                    <a:pt x="160" y="184"/>
                  </a:lnTo>
                  <a:lnTo>
                    <a:pt x="160" y="147"/>
                  </a:lnTo>
                  <a:lnTo>
                    <a:pt x="110" y="184"/>
                  </a:lnTo>
                  <a:lnTo>
                    <a:pt x="139" y="159"/>
                  </a:lnTo>
                  <a:lnTo>
                    <a:pt x="96" y="163"/>
                  </a:lnTo>
                  <a:lnTo>
                    <a:pt x="108" y="148"/>
                  </a:lnTo>
                  <a:lnTo>
                    <a:pt x="0" y="153"/>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39999" name="Freeform 41"/>
            <p:cNvSpPr>
              <a:spLocks noChangeAspect="1"/>
            </p:cNvSpPr>
            <p:nvPr/>
          </p:nvSpPr>
          <p:spPr bwMode="auto">
            <a:xfrm>
              <a:off x="3877" y="2669"/>
              <a:ext cx="28" cy="57"/>
            </a:xfrm>
            <a:custGeom>
              <a:avLst/>
              <a:gdLst>
                <a:gd name="T0" fmla="*/ 0 w 56"/>
                <a:gd name="T1" fmla="*/ 0 h 114"/>
                <a:gd name="T2" fmla="*/ 1 w 56"/>
                <a:gd name="T3" fmla="*/ 1 h 114"/>
                <a:gd name="T4" fmla="*/ 1 w 56"/>
                <a:gd name="T5" fmla="*/ 1 h 114"/>
                <a:gd name="T6" fmla="*/ 1 w 56"/>
                <a:gd name="T7" fmla="*/ 1 h 114"/>
                <a:gd name="T8" fmla="*/ 0 w 56"/>
                <a:gd name="T9" fmla="*/ 0 h 114"/>
                <a:gd name="T10" fmla="*/ 0 60000 65536"/>
                <a:gd name="T11" fmla="*/ 0 60000 65536"/>
                <a:gd name="T12" fmla="*/ 0 60000 65536"/>
                <a:gd name="T13" fmla="*/ 0 60000 65536"/>
                <a:gd name="T14" fmla="*/ 0 60000 65536"/>
                <a:gd name="T15" fmla="*/ 0 w 56"/>
                <a:gd name="T16" fmla="*/ 0 h 114"/>
                <a:gd name="T17" fmla="*/ 56 w 56"/>
                <a:gd name="T18" fmla="*/ 114 h 114"/>
              </a:gdLst>
              <a:ahLst/>
              <a:cxnLst>
                <a:cxn ang="T10">
                  <a:pos x="T0" y="T1"/>
                </a:cxn>
                <a:cxn ang="T11">
                  <a:pos x="T2" y="T3"/>
                </a:cxn>
                <a:cxn ang="T12">
                  <a:pos x="T4" y="T5"/>
                </a:cxn>
                <a:cxn ang="T13">
                  <a:pos x="T6" y="T7"/>
                </a:cxn>
                <a:cxn ang="T14">
                  <a:pos x="T8" y="T9"/>
                </a:cxn>
              </a:cxnLst>
              <a:rect l="T15" t="T16" r="T17" b="T18"/>
              <a:pathLst>
                <a:path w="56" h="114">
                  <a:moveTo>
                    <a:pt x="0" y="0"/>
                  </a:moveTo>
                  <a:lnTo>
                    <a:pt x="9" y="114"/>
                  </a:lnTo>
                  <a:lnTo>
                    <a:pt x="56" y="94"/>
                  </a:lnTo>
                  <a:lnTo>
                    <a:pt x="35" y="27"/>
                  </a:lnTo>
                  <a:lnTo>
                    <a:pt x="0" y="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00" name="Freeform 42"/>
            <p:cNvSpPr>
              <a:spLocks noChangeAspect="1"/>
            </p:cNvSpPr>
            <p:nvPr/>
          </p:nvSpPr>
          <p:spPr bwMode="auto">
            <a:xfrm>
              <a:off x="1565" y="3083"/>
              <a:ext cx="124" cy="634"/>
            </a:xfrm>
            <a:custGeom>
              <a:avLst/>
              <a:gdLst>
                <a:gd name="T0" fmla="*/ 0 w 246"/>
                <a:gd name="T1" fmla="*/ 0 h 1269"/>
                <a:gd name="T2" fmla="*/ 1 w 246"/>
                <a:gd name="T3" fmla="*/ 0 h 1269"/>
                <a:gd name="T4" fmla="*/ 1 w 246"/>
                <a:gd name="T5" fmla="*/ 0 h 1269"/>
                <a:gd name="T6" fmla="*/ 1 w 246"/>
                <a:gd name="T7" fmla="*/ 0 h 1269"/>
                <a:gd name="T8" fmla="*/ 1 w 246"/>
                <a:gd name="T9" fmla="*/ 0 h 1269"/>
                <a:gd name="T10" fmla="*/ 1 w 246"/>
                <a:gd name="T11" fmla="*/ 0 h 1269"/>
                <a:gd name="T12" fmla="*/ 1 w 246"/>
                <a:gd name="T13" fmla="*/ 0 h 1269"/>
                <a:gd name="T14" fmla="*/ 1 w 246"/>
                <a:gd name="T15" fmla="*/ 0 h 1269"/>
                <a:gd name="T16" fmla="*/ 1 w 246"/>
                <a:gd name="T17" fmla="*/ 0 h 1269"/>
                <a:gd name="T18" fmla="*/ 1 w 246"/>
                <a:gd name="T19" fmla="*/ 0 h 1269"/>
                <a:gd name="T20" fmla="*/ 1 w 246"/>
                <a:gd name="T21" fmla="*/ 0 h 1269"/>
                <a:gd name="T22" fmla="*/ 1 w 246"/>
                <a:gd name="T23" fmla="*/ 0 h 1269"/>
                <a:gd name="T24" fmla="*/ 1 w 246"/>
                <a:gd name="T25" fmla="*/ 0 h 1269"/>
                <a:gd name="T26" fmla="*/ 1 w 246"/>
                <a:gd name="T27" fmla="*/ 0 h 1269"/>
                <a:gd name="T28" fmla="*/ 1 w 246"/>
                <a:gd name="T29" fmla="*/ 0 h 1269"/>
                <a:gd name="T30" fmla="*/ 1 w 246"/>
                <a:gd name="T31" fmla="*/ 0 h 1269"/>
                <a:gd name="T32" fmla="*/ 1 w 246"/>
                <a:gd name="T33" fmla="*/ 0 h 1269"/>
                <a:gd name="T34" fmla="*/ 1 w 246"/>
                <a:gd name="T35" fmla="*/ 0 h 1269"/>
                <a:gd name="T36" fmla="*/ 1 w 246"/>
                <a:gd name="T37" fmla="*/ 0 h 1269"/>
                <a:gd name="T38" fmla="*/ 1 w 246"/>
                <a:gd name="T39" fmla="*/ 0 h 1269"/>
                <a:gd name="T40" fmla="*/ 1 w 246"/>
                <a:gd name="T41" fmla="*/ 0 h 1269"/>
                <a:gd name="T42" fmla="*/ 1 w 246"/>
                <a:gd name="T43" fmla="*/ 0 h 1269"/>
                <a:gd name="T44" fmla="*/ 1 w 246"/>
                <a:gd name="T45" fmla="*/ 0 h 1269"/>
                <a:gd name="T46" fmla="*/ 1 w 246"/>
                <a:gd name="T47" fmla="*/ 0 h 1269"/>
                <a:gd name="T48" fmla="*/ 1 w 246"/>
                <a:gd name="T49" fmla="*/ 0 h 1269"/>
                <a:gd name="T50" fmla="*/ 1 w 246"/>
                <a:gd name="T51" fmla="*/ 0 h 1269"/>
                <a:gd name="T52" fmla="*/ 1 w 246"/>
                <a:gd name="T53" fmla="*/ 0 h 1269"/>
                <a:gd name="T54" fmla="*/ 1 w 246"/>
                <a:gd name="T55" fmla="*/ 0 h 1269"/>
                <a:gd name="T56" fmla="*/ 1 w 246"/>
                <a:gd name="T57" fmla="*/ 0 h 1269"/>
                <a:gd name="T58" fmla="*/ 1 w 246"/>
                <a:gd name="T59" fmla="*/ 0 h 1269"/>
                <a:gd name="T60" fmla="*/ 1 w 246"/>
                <a:gd name="T61" fmla="*/ 0 h 1269"/>
                <a:gd name="T62" fmla="*/ 1 w 246"/>
                <a:gd name="T63" fmla="*/ 0 h 1269"/>
                <a:gd name="T64" fmla="*/ 1 w 246"/>
                <a:gd name="T65" fmla="*/ 0 h 1269"/>
                <a:gd name="T66" fmla="*/ 1 w 246"/>
                <a:gd name="T67" fmla="*/ 0 h 1269"/>
                <a:gd name="T68" fmla="*/ 1 w 246"/>
                <a:gd name="T69" fmla="*/ 0 h 1269"/>
                <a:gd name="T70" fmla="*/ 1 w 246"/>
                <a:gd name="T71" fmla="*/ 0 h 1269"/>
                <a:gd name="T72" fmla="*/ 1 w 246"/>
                <a:gd name="T73" fmla="*/ 0 h 1269"/>
                <a:gd name="T74" fmla="*/ 1 w 246"/>
                <a:gd name="T75" fmla="*/ 0 h 1269"/>
                <a:gd name="T76" fmla="*/ 1 w 246"/>
                <a:gd name="T77" fmla="*/ 0 h 1269"/>
                <a:gd name="T78" fmla="*/ 1 w 246"/>
                <a:gd name="T79" fmla="*/ 0 h 1269"/>
                <a:gd name="T80" fmla="*/ 1 w 246"/>
                <a:gd name="T81" fmla="*/ 0 h 1269"/>
                <a:gd name="T82" fmla="*/ 1 w 246"/>
                <a:gd name="T83" fmla="*/ 0 h 1269"/>
                <a:gd name="T84" fmla="*/ 1 w 246"/>
                <a:gd name="T85" fmla="*/ 0 h 1269"/>
                <a:gd name="T86" fmla="*/ 1 w 246"/>
                <a:gd name="T87" fmla="*/ 0 h 1269"/>
                <a:gd name="T88" fmla="*/ 1 w 246"/>
                <a:gd name="T89" fmla="*/ 0 h 1269"/>
                <a:gd name="T90" fmla="*/ 1 w 246"/>
                <a:gd name="T91" fmla="*/ 0 h 1269"/>
                <a:gd name="T92" fmla="*/ 1 w 246"/>
                <a:gd name="T93" fmla="*/ 0 h 1269"/>
                <a:gd name="T94" fmla="*/ 0 w 246"/>
                <a:gd name="T95" fmla="*/ 0 h 12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6"/>
                <a:gd name="T145" fmla="*/ 0 h 1269"/>
                <a:gd name="T146" fmla="*/ 246 w 246"/>
                <a:gd name="T147" fmla="*/ 1269 h 126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6" h="1269">
                  <a:moveTo>
                    <a:pt x="0" y="992"/>
                  </a:moveTo>
                  <a:lnTo>
                    <a:pt x="16" y="958"/>
                  </a:lnTo>
                  <a:lnTo>
                    <a:pt x="52" y="983"/>
                  </a:lnTo>
                  <a:lnTo>
                    <a:pt x="83" y="917"/>
                  </a:lnTo>
                  <a:lnTo>
                    <a:pt x="70" y="892"/>
                  </a:lnTo>
                  <a:lnTo>
                    <a:pt x="96" y="802"/>
                  </a:lnTo>
                  <a:lnTo>
                    <a:pt x="50" y="795"/>
                  </a:lnTo>
                  <a:lnTo>
                    <a:pt x="57" y="650"/>
                  </a:lnTo>
                  <a:lnTo>
                    <a:pt x="119" y="498"/>
                  </a:lnTo>
                  <a:lnTo>
                    <a:pt x="117" y="370"/>
                  </a:lnTo>
                  <a:lnTo>
                    <a:pt x="160" y="129"/>
                  </a:lnTo>
                  <a:lnTo>
                    <a:pt x="146" y="22"/>
                  </a:lnTo>
                  <a:lnTo>
                    <a:pt x="175" y="0"/>
                  </a:lnTo>
                  <a:lnTo>
                    <a:pt x="207" y="56"/>
                  </a:lnTo>
                  <a:lnTo>
                    <a:pt x="225" y="168"/>
                  </a:lnTo>
                  <a:lnTo>
                    <a:pt x="246" y="171"/>
                  </a:lnTo>
                  <a:lnTo>
                    <a:pt x="244" y="209"/>
                  </a:lnTo>
                  <a:lnTo>
                    <a:pt x="210" y="224"/>
                  </a:lnTo>
                  <a:lnTo>
                    <a:pt x="211" y="298"/>
                  </a:lnTo>
                  <a:lnTo>
                    <a:pt x="175" y="340"/>
                  </a:lnTo>
                  <a:lnTo>
                    <a:pt x="148" y="444"/>
                  </a:lnTo>
                  <a:lnTo>
                    <a:pt x="169" y="542"/>
                  </a:lnTo>
                  <a:lnTo>
                    <a:pt x="130" y="626"/>
                  </a:lnTo>
                  <a:lnTo>
                    <a:pt x="105" y="835"/>
                  </a:lnTo>
                  <a:lnTo>
                    <a:pt x="125" y="911"/>
                  </a:lnTo>
                  <a:lnTo>
                    <a:pt x="106" y="917"/>
                  </a:lnTo>
                  <a:lnTo>
                    <a:pt x="115" y="986"/>
                  </a:lnTo>
                  <a:lnTo>
                    <a:pt x="64" y="1126"/>
                  </a:lnTo>
                  <a:lnTo>
                    <a:pt x="69" y="1149"/>
                  </a:lnTo>
                  <a:lnTo>
                    <a:pt x="93" y="1141"/>
                  </a:lnTo>
                  <a:lnTo>
                    <a:pt x="105" y="1195"/>
                  </a:lnTo>
                  <a:lnTo>
                    <a:pt x="211" y="1207"/>
                  </a:lnTo>
                  <a:lnTo>
                    <a:pt x="139" y="1228"/>
                  </a:lnTo>
                  <a:lnTo>
                    <a:pt x="130" y="1269"/>
                  </a:lnTo>
                  <a:lnTo>
                    <a:pt x="98" y="1257"/>
                  </a:lnTo>
                  <a:lnTo>
                    <a:pt x="132" y="1232"/>
                  </a:lnTo>
                  <a:lnTo>
                    <a:pt x="82" y="1221"/>
                  </a:lnTo>
                  <a:lnTo>
                    <a:pt x="76" y="1175"/>
                  </a:lnTo>
                  <a:lnTo>
                    <a:pt x="62" y="1197"/>
                  </a:lnTo>
                  <a:lnTo>
                    <a:pt x="43" y="1155"/>
                  </a:lnTo>
                  <a:lnTo>
                    <a:pt x="52" y="1142"/>
                  </a:lnTo>
                  <a:lnTo>
                    <a:pt x="28" y="1123"/>
                  </a:lnTo>
                  <a:lnTo>
                    <a:pt x="50" y="1101"/>
                  </a:lnTo>
                  <a:lnTo>
                    <a:pt x="29" y="1039"/>
                  </a:lnTo>
                  <a:lnTo>
                    <a:pt x="68" y="1045"/>
                  </a:lnTo>
                  <a:lnTo>
                    <a:pt x="29" y="1013"/>
                  </a:lnTo>
                  <a:lnTo>
                    <a:pt x="39" y="991"/>
                  </a:lnTo>
                  <a:lnTo>
                    <a:pt x="0" y="992"/>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01" name="Freeform 43"/>
            <p:cNvSpPr>
              <a:spLocks noChangeAspect="1"/>
            </p:cNvSpPr>
            <p:nvPr/>
          </p:nvSpPr>
          <p:spPr bwMode="auto">
            <a:xfrm>
              <a:off x="1571" y="3615"/>
              <a:ext cx="10" cy="23"/>
            </a:xfrm>
            <a:custGeom>
              <a:avLst/>
              <a:gdLst>
                <a:gd name="T0" fmla="*/ 0 w 19"/>
                <a:gd name="T1" fmla="*/ 0 h 47"/>
                <a:gd name="T2" fmla="*/ 1 w 19"/>
                <a:gd name="T3" fmla="*/ 0 h 47"/>
                <a:gd name="T4" fmla="*/ 1 w 19"/>
                <a:gd name="T5" fmla="*/ 0 h 47"/>
                <a:gd name="T6" fmla="*/ 0 w 19"/>
                <a:gd name="T7" fmla="*/ 0 h 47"/>
                <a:gd name="T8" fmla="*/ 0 60000 65536"/>
                <a:gd name="T9" fmla="*/ 0 60000 65536"/>
                <a:gd name="T10" fmla="*/ 0 60000 65536"/>
                <a:gd name="T11" fmla="*/ 0 60000 65536"/>
                <a:gd name="T12" fmla="*/ 0 w 19"/>
                <a:gd name="T13" fmla="*/ 0 h 47"/>
                <a:gd name="T14" fmla="*/ 19 w 19"/>
                <a:gd name="T15" fmla="*/ 47 h 47"/>
              </a:gdLst>
              <a:ahLst/>
              <a:cxnLst>
                <a:cxn ang="T8">
                  <a:pos x="T0" y="T1"/>
                </a:cxn>
                <a:cxn ang="T9">
                  <a:pos x="T2" y="T3"/>
                </a:cxn>
                <a:cxn ang="T10">
                  <a:pos x="T4" y="T5"/>
                </a:cxn>
                <a:cxn ang="T11">
                  <a:pos x="T6" y="T7"/>
                </a:cxn>
              </a:cxnLst>
              <a:rect l="T12" t="T13" r="T14" b="T15"/>
              <a:pathLst>
                <a:path w="19" h="47">
                  <a:moveTo>
                    <a:pt x="0" y="22"/>
                  </a:moveTo>
                  <a:lnTo>
                    <a:pt x="6" y="0"/>
                  </a:lnTo>
                  <a:lnTo>
                    <a:pt x="19" y="47"/>
                  </a:lnTo>
                  <a:lnTo>
                    <a:pt x="0" y="22"/>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02" name="Freeform 44"/>
            <p:cNvSpPr>
              <a:spLocks noChangeAspect="1"/>
            </p:cNvSpPr>
            <p:nvPr/>
          </p:nvSpPr>
          <p:spPr bwMode="auto">
            <a:xfrm>
              <a:off x="1582" y="3486"/>
              <a:ext cx="9" cy="30"/>
            </a:xfrm>
            <a:custGeom>
              <a:avLst/>
              <a:gdLst>
                <a:gd name="T0" fmla="*/ 0 w 17"/>
                <a:gd name="T1" fmla="*/ 1 h 59"/>
                <a:gd name="T2" fmla="*/ 1 w 17"/>
                <a:gd name="T3" fmla="*/ 0 h 59"/>
                <a:gd name="T4" fmla="*/ 1 w 17"/>
                <a:gd name="T5" fmla="*/ 1 h 59"/>
                <a:gd name="T6" fmla="*/ 0 w 17"/>
                <a:gd name="T7" fmla="*/ 1 h 59"/>
                <a:gd name="T8" fmla="*/ 0 60000 65536"/>
                <a:gd name="T9" fmla="*/ 0 60000 65536"/>
                <a:gd name="T10" fmla="*/ 0 60000 65536"/>
                <a:gd name="T11" fmla="*/ 0 60000 65536"/>
                <a:gd name="T12" fmla="*/ 0 w 17"/>
                <a:gd name="T13" fmla="*/ 0 h 59"/>
                <a:gd name="T14" fmla="*/ 17 w 17"/>
                <a:gd name="T15" fmla="*/ 59 h 59"/>
              </a:gdLst>
              <a:ahLst/>
              <a:cxnLst>
                <a:cxn ang="T8">
                  <a:pos x="T0" y="T1"/>
                </a:cxn>
                <a:cxn ang="T9">
                  <a:pos x="T2" y="T3"/>
                </a:cxn>
                <a:cxn ang="T10">
                  <a:pos x="T4" y="T5"/>
                </a:cxn>
                <a:cxn ang="T11">
                  <a:pos x="T6" y="T7"/>
                </a:cxn>
              </a:cxnLst>
              <a:rect l="T12" t="T13" r="T14" b="T15"/>
              <a:pathLst>
                <a:path w="17" h="59">
                  <a:moveTo>
                    <a:pt x="0" y="51"/>
                  </a:moveTo>
                  <a:lnTo>
                    <a:pt x="17" y="0"/>
                  </a:lnTo>
                  <a:lnTo>
                    <a:pt x="17" y="59"/>
                  </a:lnTo>
                  <a:lnTo>
                    <a:pt x="0" y="51"/>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03" name="Freeform 45"/>
            <p:cNvSpPr>
              <a:spLocks noChangeAspect="1"/>
            </p:cNvSpPr>
            <p:nvPr/>
          </p:nvSpPr>
          <p:spPr bwMode="auto">
            <a:xfrm>
              <a:off x="1592" y="3709"/>
              <a:ext cx="19" cy="13"/>
            </a:xfrm>
            <a:custGeom>
              <a:avLst/>
              <a:gdLst>
                <a:gd name="T0" fmla="*/ 0 w 39"/>
                <a:gd name="T1" fmla="*/ 0 h 27"/>
                <a:gd name="T2" fmla="*/ 0 w 39"/>
                <a:gd name="T3" fmla="*/ 0 h 27"/>
                <a:gd name="T4" fmla="*/ 0 w 39"/>
                <a:gd name="T5" fmla="*/ 0 h 27"/>
                <a:gd name="T6" fmla="*/ 0 w 39"/>
                <a:gd name="T7" fmla="*/ 0 h 27"/>
                <a:gd name="T8" fmla="*/ 0 60000 65536"/>
                <a:gd name="T9" fmla="*/ 0 60000 65536"/>
                <a:gd name="T10" fmla="*/ 0 60000 65536"/>
                <a:gd name="T11" fmla="*/ 0 60000 65536"/>
                <a:gd name="T12" fmla="*/ 0 w 39"/>
                <a:gd name="T13" fmla="*/ 0 h 27"/>
                <a:gd name="T14" fmla="*/ 39 w 39"/>
                <a:gd name="T15" fmla="*/ 27 h 27"/>
              </a:gdLst>
              <a:ahLst/>
              <a:cxnLst>
                <a:cxn ang="T8">
                  <a:pos x="T0" y="T1"/>
                </a:cxn>
                <a:cxn ang="T9">
                  <a:pos x="T2" y="T3"/>
                </a:cxn>
                <a:cxn ang="T10">
                  <a:pos x="T4" y="T5"/>
                </a:cxn>
                <a:cxn ang="T11">
                  <a:pos x="T6" y="T7"/>
                </a:cxn>
              </a:cxnLst>
              <a:rect l="T12" t="T13" r="T14" b="T15"/>
              <a:pathLst>
                <a:path w="39" h="27">
                  <a:moveTo>
                    <a:pt x="0" y="0"/>
                  </a:moveTo>
                  <a:lnTo>
                    <a:pt x="38" y="7"/>
                  </a:lnTo>
                  <a:lnTo>
                    <a:pt x="39" y="27"/>
                  </a:lnTo>
                  <a:lnTo>
                    <a:pt x="0" y="0"/>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04" name="Freeform 46"/>
            <p:cNvSpPr>
              <a:spLocks noChangeAspect="1"/>
            </p:cNvSpPr>
            <p:nvPr/>
          </p:nvSpPr>
          <p:spPr bwMode="auto">
            <a:xfrm>
              <a:off x="1596" y="3680"/>
              <a:ext cx="29" cy="30"/>
            </a:xfrm>
            <a:custGeom>
              <a:avLst/>
              <a:gdLst>
                <a:gd name="T0" fmla="*/ 0 w 60"/>
                <a:gd name="T1" fmla="*/ 1 h 60"/>
                <a:gd name="T2" fmla="*/ 0 w 60"/>
                <a:gd name="T3" fmla="*/ 0 h 60"/>
                <a:gd name="T4" fmla="*/ 0 w 60"/>
                <a:gd name="T5" fmla="*/ 1 h 60"/>
                <a:gd name="T6" fmla="*/ 0 w 60"/>
                <a:gd name="T7" fmla="*/ 1 h 60"/>
                <a:gd name="T8" fmla="*/ 0 w 60"/>
                <a:gd name="T9" fmla="*/ 1 h 60"/>
                <a:gd name="T10" fmla="*/ 0 w 60"/>
                <a:gd name="T11" fmla="*/ 1 h 60"/>
                <a:gd name="T12" fmla="*/ 0 60000 65536"/>
                <a:gd name="T13" fmla="*/ 0 60000 65536"/>
                <a:gd name="T14" fmla="*/ 0 60000 65536"/>
                <a:gd name="T15" fmla="*/ 0 60000 65536"/>
                <a:gd name="T16" fmla="*/ 0 60000 65536"/>
                <a:gd name="T17" fmla="*/ 0 60000 65536"/>
                <a:gd name="T18" fmla="*/ 0 w 60"/>
                <a:gd name="T19" fmla="*/ 0 h 60"/>
                <a:gd name="T20" fmla="*/ 60 w 6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60" h="60">
                  <a:moveTo>
                    <a:pt x="0" y="10"/>
                  </a:moveTo>
                  <a:lnTo>
                    <a:pt x="17" y="0"/>
                  </a:lnTo>
                  <a:lnTo>
                    <a:pt x="16" y="28"/>
                  </a:lnTo>
                  <a:lnTo>
                    <a:pt x="60" y="38"/>
                  </a:lnTo>
                  <a:lnTo>
                    <a:pt x="31" y="60"/>
                  </a:lnTo>
                  <a:lnTo>
                    <a:pt x="0" y="10"/>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05" name="Freeform 47"/>
            <p:cNvSpPr>
              <a:spLocks noChangeAspect="1"/>
            </p:cNvSpPr>
            <p:nvPr/>
          </p:nvSpPr>
          <p:spPr bwMode="auto">
            <a:xfrm>
              <a:off x="1618" y="3719"/>
              <a:ext cx="15" cy="8"/>
            </a:xfrm>
            <a:custGeom>
              <a:avLst/>
              <a:gdLst>
                <a:gd name="T0" fmla="*/ 0 w 30"/>
                <a:gd name="T1" fmla="*/ 1 h 15"/>
                <a:gd name="T2" fmla="*/ 1 w 30"/>
                <a:gd name="T3" fmla="*/ 0 h 15"/>
                <a:gd name="T4" fmla="*/ 1 w 30"/>
                <a:gd name="T5" fmla="*/ 1 h 15"/>
                <a:gd name="T6" fmla="*/ 0 w 30"/>
                <a:gd name="T7" fmla="*/ 1 h 15"/>
                <a:gd name="T8" fmla="*/ 0 60000 65536"/>
                <a:gd name="T9" fmla="*/ 0 60000 65536"/>
                <a:gd name="T10" fmla="*/ 0 60000 65536"/>
                <a:gd name="T11" fmla="*/ 0 60000 65536"/>
                <a:gd name="T12" fmla="*/ 0 w 30"/>
                <a:gd name="T13" fmla="*/ 0 h 15"/>
                <a:gd name="T14" fmla="*/ 30 w 30"/>
                <a:gd name="T15" fmla="*/ 15 h 15"/>
              </a:gdLst>
              <a:ahLst/>
              <a:cxnLst>
                <a:cxn ang="T8">
                  <a:pos x="T0" y="T1"/>
                </a:cxn>
                <a:cxn ang="T9">
                  <a:pos x="T2" y="T3"/>
                </a:cxn>
                <a:cxn ang="T10">
                  <a:pos x="T4" y="T5"/>
                </a:cxn>
                <a:cxn ang="T11">
                  <a:pos x="T6" y="T7"/>
                </a:cxn>
              </a:cxnLst>
              <a:rect l="T12" t="T13" r="T14" b="T15"/>
              <a:pathLst>
                <a:path w="30" h="15">
                  <a:moveTo>
                    <a:pt x="0" y="11"/>
                  </a:moveTo>
                  <a:lnTo>
                    <a:pt x="8" y="0"/>
                  </a:lnTo>
                  <a:lnTo>
                    <a:pt x="30" y="15"/>
                  </a:lnTo>
                  <a:lnTo>
                    <a:pt x="0" y="11"/>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06" name="Freeform 48"/>
            <p:cNvSpPr>
              <a:spLocks noChangeAspect="1"/>
            </p:cNvSpPr>
            <p:nvPr/>
          </p:nvSpPr>
          <p:spPr bwMode="auto">
            <a:xfrm>
              <a:off x="1628" y="3694"/>
              <a:ext cx="41" cy="46"/>
            </a:xfrm>
            <a:custGeom>
              <a:avLst/>
              <a:gdLst>
                <a:gd name="T0" fmla="*/ 0 w 82"/>
                <a:gd name="T1" fmla="*/ 1 h 92"/>
                <a:gd name="T2" fmla="*/ 1 w 82"/>
                <a:gd name="T3" fmla="*/ 1 h 92"/>
                <a:gd name="T4" fmla="*/ 1 w 82"/>
                <a:gd name="T5" fmla="*/ 1 h 92"/>
                <a:gd name="T6" fmla="*/ 1 w 82"/>
                <a:gd name="T7" fmla="*/ 1 h 92"/>
                <a:gd name="T8" fmla="*/ 1 w 82"/>
                <a:gd name="T9" fmla="*/ 1 h 92"/>
                <a:gd name="T10" fmla="*/ 1 w 82"/>
                <a:gd name="T11" fmla="*/ 1 h 92"/>
                <a:gd name="T12" fmla="*/ 1 w 82"/>
                <a:gd name="T13" fmla="*/ 1 h 92"/>
                <a:gd name="T14" fmla="*/ 1 w 82"/>
                <a:gd name="T15" fmla="*/ 0 h 92"/>
                <a:gd name="T16" fmla="*/ 1 w 82"/>
                <a:gd name="T17" fmla="*/ 1 h 92"/>
                <a:gd name="T18" fmla="*/ 0 w 82"/>
                <a:gd name="T19" fmla="*/ 1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
                <a:gd name="T31" fmla="*/ 0 h 92"/>
                <a:gd name="T32" fmla="*/ 82 w 82"/>
                <a:gd name="T33" fmla="*/ 92 h 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 h="92">
                  <a:moveTo>
                    <a:pt x="0" y="75"/>
                  </a:moveTo>
                  <a:lnTo>
                    <a:pt x="12" y="61"/>
                  </a:lnTo>
                  <a:lnTo>
                    <a:pt x="57" y="70"/>
                  </a:lnTo>
                  <a:lnTo>
                    <a:pt x="38" y="46"/>
                  </a:lnTo>
                  <a:lnTo>
                    <a:pt x="58" y="30"/>
                  </a:lnTo>
                  <a:lnTo>
                    <a:pt x="26" y="28"/>
                  </a:lnTo>
                  <a:lnTo>
                    <a:pt x="26" y="5"/>
                  </a:lnTo>
                  <a:lnTo>
                    <a:pt x="79" y="0"/>
                  </a:lnTo>
                  <a:lnTo>
                    <a:pt x="82" y="92"/>
                  </a:lnTo>
                  <a:lnTo>
                    <a:pt x="0" y="75"/>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07" name="Freeform 49"/>
            <p:cNvSpPr>
              <a:spLocks noChangeAspect="1"/>
            </p:cNvSpPr>
            <p:nvPr/>
          </p:nvSpPr>
          <p:spPr bwMode="auto">
            <a:xfrm>
              <a:off x="1649" y="3747"/>
              <a:ext cx="30" cy="10"/>
            </a:xfrm>
            <a:custGeom>
              <a:avLst/>
              <a:gdLst>
                <a:gd name="T0" fmla="*/ 0 w 60"/>
                <a:gd name="T1" fmla="*/ 0 h 19"/>
                <a:gd name="T2" fmla="*/ 1 w 60"/>
                <a:gd name="T3" fmla="*/ 1 h 19"/>
                <a:gd name="T4" fmla="*/ 1 w 60"/>
                <a:gd name="T5" fmla="*/ 1 h 19"/>
                <a:gd name="T6" fmla="*/ 0 w 60"/>
                <a:gd name="T7" fmla="*/ 0 h 19"/>
                <a:gd name="T8" fmla="*/ 0 60000 65536"/>
                <a:gd name="T9" fmla="*/ 0 60000 65536"/>
                <a:gd name="T10" fmla="*/ 0 60000 65536"/>
                <a:gd name="T11" fmla="*/ 0 60000 65536"/>
                <a:gd name="T12" fmla="*/ 0 w 60"/>
                <a:gd name="T13" fmla="*/ 0 h 19"/>
                <a:gd name="T14" fmla="*/ 60 w 60"/>
                <a:gd name="T15" fmla="*/ 19 h 19"/>
              </a:gdLst>
              <a:ahLst/>
              <a:cxnLst>
                <a:cxn ang="T8">
                  <a:pos x="T0" y="T1"/>
                </a:cxn>
                <a:cxn ang="T9">
                  <a:pos x="T2" y="T3"/>
                </a:cxn>
                <a:cxn ang="T10">
                  <a:pos x="T4" y="T5"/>
                </a:cxn>
                <a:cxn ang="T11">
                  <a:pos x="T6" y="T7"/>
                </a:cxn>
              </a:cxnLst>
              <a:rect l="T12" t="T13" r="T14" b="T15"/>
              <a:pathLst>
                <a:path w="60" h="19">
                  <a:moveTo>
                    <a:pt x="0" y="0"/>
                  </a:moveTo>
                  <a:lnTo>
                    <a:pt x="54" y="5"/>
                  </a:lnTo>
                  <a:lnTo>
                    <a:pt x="60" y="19"/>
                  </a:lnTo>
                  <a:lnTo>
                    <a:pt x="0" y="0"/>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08" name="Freeform 50"/>
            <p:cNvSpPr>
              <a:spLocks noChangeAspect="1"/>
            </p:cNvSpPr>
            <p:nvPr/>
          </p:nvSpPr>
          <p:spPr bwMode="auto">
            <a:xfrm>
              <a:off x="1678" y="3741"/>
              <a:ext cx="14" cy="6"/>
            </a:xfrm>
            <a:custGeom>
              <a:avLst/>
              <a:gdLst>
                <a:gd name="T0" fmla="*/ 0 w 28"/>
                <a:gd name="T1" fmla="*/ 1 h 12"/>
                <a:gd name="T2" fmla="*/ 1 w 28"/>
                <a:gd name="T3" fmla="*/ 0 h 12"/>
                <a:gd name="T4" fmla="*/ 1 w 28"/>
                <a:gd name="T5" fmla="*/ 1 h 12"/>
                <a:gd name="T6" fmla="*/ 0 w 28"/>
                <a:gd name="T7" fmla="*/ 1 h 12"/>
                <a:gd name="T8" fmla="*/ 0 60000 65536"/>
                <a:gd name="T9" fmla="*/ 0 60000 65536"/>
                <a:gd name="T10" fmla="*/ 0 60000 65536"/>
                <a:gd name="T11" fmla="*/ 0 60000 65536"/>
                <a:gd name="T12" fmla="*/ 0 w 28"/>
                <a:gd name="T13" fmla="*/ 0 h 12"/>
                <a:gd name="T14" fmla="*/ 28 w 28"/>
                <a:gd name="T15" fmla="*/ 12 h 12"/>
              </a:gdLst>
              <a:ahLst/>
              <a:cxnLst>
                <a:cxn ang="T8">
                  <a:pos x="T0" y="T1"/>
                </a:cxn>
                <a:cxn ang="T9">
                  <a:pos x="T2" y="T3"/>
                </a:cxn>
                <a:cxn ang="T10">
                  <a:pos x="T4" y="T5"/>
                </a:cxn>
                <a:cxn ang="T11">
                  <a:pos x="T6" y="T7"/>
                </a:cxn>
              </a:cxnLst>
              <a:rect l="T12" t="T13" r="T14" b="T15"/>
              <a:pathLst>
                <a:path w="28" h="12">
                  <a:moveTo>
                    <a:pt x="0" y="12"/>
                  </a:moveTo>
                  <a:lnTo>
                    <a:pt x="5" y="0"/>
                  </a:lnTo>
                  <a:lnTo>
                    <a:pt x="28" y="12"/>
                  </a:lnTo>
                  <a:lnTo>
                    <a:pt x="0" y="12"/>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09" name="Freeform 51"/>
            <p:cNvSpPr>
              <a:spLocks noChangeAspect="1"/>
            </p:cNvSpPr>
            <p:nvPr/>
          </p:nvSpPr>
          <p:spPr bwMode="auto">
            <a:xfrm>
              <a:off x="3785" y="1923"/>
              <a:ext cx="911" cy="584"/>
            </a:xfrm>
            <a:custGeom>
              <a:avLst/>
              <a:gdLst>
                <a:gd name="T0" fmla="*/ 1 w 1821"/>
                <a:gd name="T1" fmla="*/ 0 h 1170"/>
                <a:gd name="T2" fmla="*/ 1 w 1821"/>
                <a:gd name="T3" fmla="*/ 0 h 1170"/>
                <a:gd name="T4" fmla="*/ 1 w 1821"/>
                <a:gd name="T5" fmla="*/ 0 h 1170"/>
                <a:gd name="T6" fmla="*/ 1 w 1821"/>
                <a:gd name="T7" fmla="*/ 0 h 1170"/>
                <a:gd name="T8" fmla="*/ 1 w 1821"/>
                <a:gd name="T9" fmla="*/ 0 h 1170"/>
                <a:gd name="T10" fmla="*/ 1 w 1821"/>
                <a:gd name="T11" fmla="*/ 0 h 1170"/>
                <a:gd name="T12" fmla="*/ 1 w 1821"/>
                <a:gd name="T13" fmla="*/ 0 h 1170"/>
                <a:gd name="T14" fmla="*/ 1 w 1821"/>
                <a:gd name="T15" fmla="*/ 0 h 1170"/>
                <a:gd name="T16" fmla="*/ 1 w 1821"/>
                <a:gd name="T17" fmla="*/ 0 h 1170"/>
                <a:gd name="T18" fmla="*/ 1 w 1821"/>
                <a:gd name="T19" fmla="*/ 0 h 1170"/>
                <a:gd name="T20" fmla="*/ 1 w 1821"/>
                <a:gd name="T21" fmla="*/ 0 h 1170"/>
                <a:gd name="T22" fmla="*/ 1 w 1821"/>
                <a:gd name="T23" fmla="*/ 0 h 1170"/>
                <a:gd name="T24" fmla="*/ 1 w 1821"/>
                <a:gd name="T25" fmla="*/ 0 h 1170"/>
                <a:gd name="T26" fmla="*/ 1 w 1821"/>
                <a:gd name="T27" fmla="*/ 0 h 1170"/>
                <a:gd name="T28" fmla="*/ 1 w 1821"/>
                <a:gd name="T29" fmla="*/ 0 h 1170"/>
                <a:gd name="T30" fmla="*/ 1 w 1821"/>
                <a:gd name="T31" fmla="*/ 0 h 1170"/>
                <a:gd name="T32" fmla="*/ 1 w 1821"/>
                <a:gd name="T33" fmla="*/ 0 h 1170"/>
                <a:gd name="T34" fmla="*/ 1 w 1821"/>
                <a:gd name="T35" fmla="*/ 0 h 1170"/>
                <a:gd name="T36" fmla="*/ 1 w 1821"/>
                <a:gd name="T37" fmla="*/ 0 h 1170"/>
                <a:gd name="T38" fmla="*/ 1 w 1821"/>
                <a:gd name="T39" fmla="*/ 0 h 1170"/>
                <a:gd name="T40" fmla="*/ 1 w 1821"/>
                <a:gd name="T41" fmla="*/ 0 h 1170"/>
                <a:gd name="T42" fmla="*/ 1 w 1821"/>
                <a:gd name="T43" fmla="*/ 0 h 1170"/>
                <a:gd name="T44" fmla="*/ 1 w 1821"/>
                <a:gd name="T45" fmla="*/ 0 h 1170"/>
                <a:gd name="T46" fmla="*/ 1 w 1821"/>
                <a:gd name="T47" fmla="*/ 0 h 1170"/>
                <a:gd name="T48" fmla="*/ 1 w 1821"/>
                <a:gd name="T49" fmla="*/ 0 h 1170"/>
                <a:gd name="T50" fmla="*/ 1 w 1821"/>
                <a:gd name="T51" fmla="*/ 0 h 1170"/>
                <a:gd name="T52" fmla="*/ 1 w 1821"/>
                <a:gd name="T53" fmla="*/ 0 h 1170"/>
                <a:gd name="T54" fmla="*/ 1 w 1821"/>
                <a:gd name="T55" fmla="*/ 0 h 1170"/>
                <a:gd name="T56" fmla="*/ 1 w 1821"/>
                <a:gd name="T57" fmla="*/ 0 h 1170"/>
                <a:gd name="T58" fmla="*/ 1 w 1821"/>
                <a:gd name="T59" fmla="*/ 0 h 1170"/>
                <a:gd name="T60" fmla="*/ 1 w 1821"/>
                <a:gd name="T61" fmla="*/ 0 h 1170"/>
                <a:gd name="T62" fmla="*/ 1 w 1821"/>
                <a:gd name="T63" fmla="*/ 0 h 1170"/>
                <a:gd name="T64" fmla="*/ 1 w 1821"/>
                <a:gd name="T65" fmla="*/ 0 h 1170"/>
                <a:gd name="T66" fmla="*/ 1 w 1821"/>
                <a:gd name="T67" fmla="*/ 0 h 1170"/>
                <a:gd name="T68" fmla="*/ 1 w 1821"/>
                <a:gd name="T69" fmla="*/ 0 h 1170"/>
                <a:gd name="T70" fmla="*/ 1 w 1821"/>
                <a:gd name="T71" fmla="*/ 0 h 1170"/>
                <a:gd name="T72" fmla="*/ 1 w 1821"/>
                <a:gd name="T73" fmla="*/ 0 h 1170"/>
                <a:gd name="T74" fmla="*/ 1 w 1821"/>
                <a:gd name="T75" fmla="*/ 0 h 1170"/>
                <a:gd name="T76" fmla="*/ 1 w 1821"/>
                <a:gd name="T77" fmla="*/ 0 h 1170"/>
                <a:gd name="T78" fmla="*/ 1 w 1821"/>
                <a:gd name="T79" fmla="*/ 0 h 1170"/>
                <a:gd name="T80" fmla="*/ 1 w 1821"/>
                <a:gd name="T81" fmla="*/ 0 h 1170"/>
                <a:gd name="T82" fmla="*/ 1 w 1821"/>
                <a:gd name="T83" fmla="*/ 0 h 1170"/>
                <a:gd name="T84" fmla="*/ 1 w 1821"/>
                <a:gd name="T85" fmla="*/ 0 h 1170"/>
                <a:gd name="T86" fmla="*/ 1 w 1821"/>
                <a:gd name="T87" fmla="*/ 0 h 1170"/>
                <a:gd name="T88" fmla="*/ 1 w 1821"/>
                <a:gd name="T89" fmla="*/ 0 h 1170"/>
                <a:gd name="T90" fmla="*/ 1 w 1821"/>
                <a:gd name="T91" fmla="*/ 0 h 1170"/>
                <a:gd name="T92" fmla="*/ 1 w 1821"/>
                <a:gd name="T93" fmla="*/ 0 h 1170"/>
                <a:gd name="T94" fmla="*/ 1 w 1821"/>
                <a:gd name="T95" fmla="*/ 0 h 1170"/>
                <a:gd name="T96" fmla="*/ 1 w 1821"/>
                <a:gd name="T97" fmla="*/ 0 h 1170"/>
                <a:gd name="T98" fmla="*/ 1 w 1821"/>
                <a:gd name="T99" fmla="*/ 0 h 1170"/>
                <a:gd name="T100" fmla="*/ 1 w 1821"/>
                <a:gd name="T101" fmla="*/ 0 h 1170"/>
                <a:gd name="T102" fmla="*/ 0 w 1821"/>
                <a:gd name="T103" fmla="*/ 0 h 11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21"/>
                <a:gd name="T157" fmla="*/ 0 h 1170"/>
                <a:gd name="T158" fmla="*/ 1821 w 1821"/>
                <a:gd name="T159" fmla="*/ 1170 h 11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21" h="1170">
                  <a:moveTo>
                    <a:pt x="0" y="557"/>
                  </a:moveTo>
                  <a:lnTo>
                    <a:pt x="11" y="512"/>
                  </a:lnTo>
                  <a:lnTo>
                    <a:pt x="77" y="501"/>
                  </a:lnTo>
                  <a:lnTo>
                    <a:pt x="191" y="441"/>
                  </a:lnTo>
                  <a:lnTo>
                    <a:pt x="208" y="393"/>
                  </a:lnTo>
                  <a:lnTo>
                    <a:pt x="186" y="337"/>
                  </a:lnTo>
                  <a:lnTo>
                    <a:pt x="259" y="322"/>
                  </a:lnTo>
                  <a:lnTo>
                    <a:pt x="278" y="249"/>
                  </a:lnTo>
                  <a:lnTo>
                    <a:pt x="354" y="253"/>
                  </a:lnTo>
                  <a:lnTo>
                    <a:pt x="363" y="205"/>
                  </a:lnTo>
                  <a:lnTo>
                    <a:pt x="421" y="181"/>
                  </a:lnTo>
                  <a:lnTo>
                    <a:pt x="450" y="221"/>
                  </a:lnTo>
                  <a:lnTo>
                    <a:pt x="493" y="236"/>
                  </a:lnTo>
                  <a:lnTo>
                    <a:pt x="509" y="322"/>
                  </a:lnTo>
                  <a:lnTo>
                    <a:pt x="640" y="356"/>
                  </a:lnTo>
                  <a:lnTo>
                    <a:pt x="695" y="416"/>
                  </a:lnTo>
                  <a:lnTo>
                    <a:pt x="804" y="412"/>
                  </a:lnTo>
                  <a:lnTo>
                    <a:pt x="926" y="457"/>
                  </a:lnTo>
                  <a:lnTo>
                    <a:pt x="1088" y="416"/>
                  </a:lnTo>
                  <a:lnTo>
                    <a:pt x="1138" y="381"/>
                  </a:lnTo>
                  <a:lnTo>
                    <a:pt x="1138" y="335"/>
                  </a:lnTo>
                  <a:lnTo>
                    <a:pt x="1183" y="340"/>
                  </a:lnTo>
                  <a:lnTo>
                    <a:pt x="1284" y="273"/>
                  </a:lnTo>
                  <a:lnTo>
                    <a:pt x="1363" y="269"/>
                  </a:lnTo>
                  <a:lnTo>
                    <a:pt x="1326" y="217"/>
                  </a:lnTo>
                  <a:lnTo>
                    <a:pt x="1250" y="231"/>
                  </a:lnTo>
                  <a:lnTo>
                    <a:pt x="1249" y="174"/>
                  </a:lnTo>
                  <a:lnTo>
                    <a:pt x="1268" y="143"/>
                  </a:lnTo>
                  <a:lnTo>
                    <a:pt x="1313" y="160"/>
                  </a:lnTo>
                  <a:lnTo>
                    <a:pt x="1355" y="140"/>
                  </a:lnTo>
                  <a:lnTo>
                    <a:pt x="1399" y="63"/>
                  </a:lnTo>
                  <a:lnTo>
                    <a:pt x="1379" y="35"/>
                  </a:lnTo>
                  <a:lnTo>
                    <a:pt x="1486" y="0"/>
                  </a:lnTo>
                  <a:lnTo>
                    <a:pt x="1547" y="24"/>
                  </a:lnTo>
                  <a:lnTo>
                    <a:pt x="1601" y="154"/>
                  </a:lnTo>
                  <a:lnTo>
                    <a:pt x="1692" y="183"/>
                  </a:lnTo>
                  <a:lnTo>
                    <a:pt x="1709" y="230"/>
                  </a:lnTo>
                  <a:lnTo>
                    <a:pt x="1821" y="200"/>
                  </a:lnTo>
                  <a:lnTo>
                    <a:pt x="1770" y="326"/>
                  </a:lnTo>
                  <a:lnTo>
                    <a:pt x="1704" y="345"/>
                  </a:lnTo>
                  <a:lnTo>
                    <a:pt x="1713" y="393"/>
                  </a:lnTo>
                  <a:lnTo>
                    <a:pt x="1692" y="422"/>
                  </a:lnTo>
                  <a:lnTo>
                    <a:pt x="1681" y="412"/>
                  </a:lnTo>
                  <a:lnTo>
                    <a:pt x="1624" y="447"/>
                  </a:lnTo>
                  <a:lnTo>
                    <a:pt x="1624" y="466"/>
                  </a:lnTo>
                  <a:lnTo>
                    <a:pt x="1582" y="460"/>
                  </a:lnTo>
                  <a:lnTo>
                    <a:pt x="1509" y="517"/>
                  </a:lnTo>
                  <a:lnTo>
                    <a:pt x="1418" y="562"/>
                  </a:lnTo>
                  <a:lnTo>
                    <a:pt x="1447" y="501"/>
                  </a:lnTo>
                  <a:lnTo>
                    <a:pt x="1432" y="480"/>
                  </a:lnTo>
                  <a:lnTo>
                    <a:pt x="1313" y="549"/>
                  </a:lnTo>
                  <a:lnTo>
                    <a:pt x="1309" y="568"/>
                  </a:lnTo>
                  <a:lnTo>
                    <a:pt x="1350" y="613"/>
                  </a:lnTo>
                  <a:lnTo>
                    <a:pt x="1403" y="594"/>
                  </a:lnTo>
                  <a:lnTo>
                    <a:pt x="1456" y="610"/>
                  </a:lnTo>
                  <a:lnTo>
                    <a:pt x="1384" y="645"/>
                  </a:lnTo>
                  <a:lnTo>
                    <a:pt x="1356" y="695"/>
                  </a:lnTo>
                  <a:lnTo>
                    <a:pt x="1436" y="801"/>
                  </a:lnTo>
                  <a:lnTo>
                    <a:pt x="1382" y="791"/>
                  </a:lnTo>
                  <a:lnTo>
                    <a:pt x="1436" y="827"/>
                  </a:lnTo>
                  <a:lnTo>
                    <a:pt x="1383" y="850"/>
                  </a:lnTo>
                  <a:lnTo>
                    <a:pt x="1438" y="860"/>
                  </a:lnTo>
                  <a:lnTo>
                    <a:pt x="1337" y="1031"/>
                  </a:lnTo>
                  <a:lnTo>
                    <a:pt x="1270" y="1081"/>
                  </a:lnTo>
                  <a:lnTo>
                    <a:pt x="1205" y="1098"/>
                  </a:lnTo>
                  <a:lnTo>
                    <a:pt x="1199" y="1099"/>
                  </a:lnTo>
                  <a:lnTo>
                    <a:pt x="1183" y="1089"/>
                  </a:lnTo>
                  <a:lnTo>
                    <a:pt x="1168" y="1117"/>
                  </a:lnTo>
                  <a:lnTo>
                    <a:pt x="1090" y="1134"/>
                  </a:lnTo>
                  <a:lnTo>
                    <a:pt x="1083" y="1170"/>
                  </a:lnTo>
                  <a:lnTo>
                    <a:pt x="1071" y="1127"/>
                  </a:lnTo>
                  <a:lnTo>
                    <a:pt x="1017" y="1129"/>
                  </a:lnTo>
                  <a:lnTo>
                    <a:pt x="938" y="1077"/>
                  </a:lnTo>
                  <a:lnTo>
                    <a:pt x="848" y="1100"/>
                  </a:lnTo>
                  <a:lnTo>
                    <a:pt x="830" y="1101"/>
                  </a:lnTo>
                  <a:lnTo>
                    <a:pt x="833" y="1134"/>
                  </a:lnTo>
                  <a:lnTo>
                    <a:pt x="820" y="1125"/>
                  </a:lnTo>
                  <a:lnTo>
                    <a:pt x="763" y="1109"/>
                  </a:lnTo>
                  <a:lnTo>
                    <a:pt x="746" y="1048"/>
                  </a:lnTo>
                  <a:lnTo>
                    <a:pt x="710" y="1056"/>
                  </a:lnTo>
                  <a:lnTo>
                    <a:pt x="743" y="966"/>
                  </a:lnTo>
                  <a:lnTo>
                    <a:pt x="743" y="937"/>
                  </a:lnTo>
                  <a:lnTo>
                    <a:pt x="704" y="918"/>
                  </a:lnTo>
                  <a:lnTo>
                    <a:pt x="674" y="906"/>
                  </a:lnTo>
                  <a:lnTo>
                    <a:pt x="664" y="873"/>
                  </a:lnTo>
                  <a:lnTo>
                    <a:pt x="538" y="928"/>
                  </a:lnTo>
                  <a:lnTo>
                    <a:pt x="483" y="913"/>
                  </a:lnTo>
                  <a:lnTo>
                    <a:pt x="451" y="945"/>
                  </a:lnTo>
                  <a:lnTo>
                    <a:pt x="447" y="922"/>
                  </a:lnTo>
                  <a:lnTo>
                    <a:pt x="428" y="927"/>
                  </a:lnTo>
                  <a:lnTo>
                    <a:pt x="364" y="927"/>
                  </a:lnTo>
                  <a:lnTo>
                    <a:pt x="313" y="879"/>
                  </a:lnTo>
                  <a:lnTo>
                    <a:pt x="220" y="848"/>
                  </a:lnTo>
                  <a:lnTo>
                    <a:pt x="157" y="826"/>
                  </a:lnTo>
                  <a:lnTo>
                    <a:pt x="144" y="773"/>
                  </a:lnTo>
                  <a:lnTo>
                    <a:pt x="174" y="767"/>
                  </a:lnTo>
                  <a:lnTo>
                    <a:pt x="154" y="724"/>
                  </a:lnTo>
                  <a:lnTo>
                    <a:pt x="196" y="673"/>
                  </a:lnTo>
                  <a:lnTo>
                    <a:pt x="166" y="656"/>
                  </a:lnTo>
                  <a:lnTo>
                    <a:pt x="117" y="675"/>
                  </a:lnTo>
                  <a:lnTo>
                    <a:pt x="30" y="618"/>
                  </a:lnTo>
                  <a:lnTo>
                    <a:pt x="33" y="610"/>
                  </a:lnTo>
                  <a:lnTo>
                    <a:pt x="33" y="570"/>
                  </a:lnTo>
                  <a:lnTo>
                    <a:pt x="0" y="557"/>
                  </a:lnTo>
                  <a:close/>
                </a:path>
              </a:pathLst>
            </a:custGeom>
            <a:solidFill>
              <a:srgbClr val="FFFF99"/>
            </a:solidFill>
            <a:ln w="1651">
              <a:solidFill>
                <a:srgbClr val="000000"/>
              </a:solidFill>
              <a:round/>
              <a:headEnd/>
              <a:tailEnd/>
            </a:ln>
          </p:spPr>
          <p:txBody>
            <a:bodyPr/>
            <a:lstStyle/>
            <a:p>
              <a:pPr algn="r" eaLnBrk="0" hangingPunct="0"/>
              <a:endParaRPr lang="en-US">
                <a:latin typeface="Calibri" charset="0"/>
              </a:endParaRPr>
            </a:p>
          </p:txBody>
        </p:sp>
        <p:sp>
          <p:nvSpPr>
            <p:cNvPr id="40010" name="Freeform 52"/>
            <p:cNvSpPr>
              <a:spLocks noChangeAspect="1"/>
            </p:cNvSpPr>
            <p:nvPr/>
          </p:nvSpPr>
          <p:spPr bwMode="auto">
            <a:xfrm>
              <a:off x="4307" y="2511"/>
              <a:ext cx="32" cy="28"/>
            </a:xfrm>
            <a:custGeom>
              <a:avLst/>
              <a:gdLst>
                <a:gd name="T0" fmla="*/ 0 w 64"/>
                <a:gd name="T1" fmla="*/ 1 h 56"/>
                <a:gd name="T2" fmla="*/ 1 w 64"/>
                <a:gd name="T3" fmla="*/ 0 h 56"/>
                <a:gd name="T4" fmla="*/ 1 w 64"/>
                <a:gd name="T5" fmla="*/ 1 h 56"/>
                <a:gd name="T6" fmla="*/ 1 w 64"/>
                <a:gd name="T7" fmla="*/ 1 h 56"/>
                <a:gd name="T8" fmla="*/ 0 w 64"/>
                <a:gd name="T9" fmla="*/ 1 h 56"/>
                <a:gd name="T10" fmla="*/ 0 60000 65536"/>
                <a:gd name="T11" fmla="*/ 0 60000 65536"/>
                <a:gd name="T12" fmla="*/ 0 60000 65536"/>
                <a:gd name="T13" fmla="*/ 0 60000 65536"/>
                <a:gd name="T14" fmla="*/ 0 60000 65536"/>
                <a:gd name="T15" fmla="*/ 0 w 64"/>
                <a:gd name="T16" fmla="*/ 0 h 56"/>
                <a:gd name="T17" fmla="*/ 64 w 64"/>
                <a:gd name="T18" fmla="*/ 56 h 56"/>
              </a:gdLst>
              <a:ahLst/>
              <a:cxnLst>
                <a:cxn ang="T10">
                  <a:pos x="T0" y="T1"/>
                </a:cxn>
                <a:cxn ang="T11">
                  <a:pos x="T2" y="T3"/>
                </a:cxn>
                <a:cxn ang="T12">
                  <a:pos x="T4" y="T5"/>
                </a:cxn>
                <a:cxn ang="T13">
                  <a:pos x="T6" y="T7"/>
                </a:cxn>
                <a:cxn ang="T14">
                  <a:pos x="T8" y="T9"/>
                </a:cxn>
              </a:cxnLst>
              <a:rect l="T15" t="T16" r="T17" b="T18"/>
              <a:pathLst>
                <a:path w="64" h="56">
                  <a:moveTo>
                    <a:pt x="0" y="44"/>
                  </a:moveTo>
                  <a:lnTo>
                    <a:pt x="20" y="0"/>
                  </a:lnTo>
                  <a:lnTo>
                    <a:pt x="64" y="10"/>
                  </a:lnTo>
                  <a:lnTo>
                    <a:pt x="28" y="56"/>
                  </a:lnTo>
                  <a:lnTo>
                    <a:pt x="0" y="44"/>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011" name="Freeform 53"/>
            <p:cNvSpPr>
              <a:spLocks noChangeAspect="1"/>
            </p:cNvSpPr>
            <p:nvPr/>
          </p:nvSpPr>
          <p:spPr bwMode="auto">
            <a:xfrm>
              <a:off x="4475" y="2432"/>
              <a:ext cx="26" cy="49"/>
            </a:xfrm>
            <a:custGeom>
              <a:avLst/>
              <a:gdLst>
                <a:gd name="T0" fmla="*/ 0 w 52"/>
                <a:gd name="T1" fmla="*/ 0 h 99"/>
                <a:gd name="T2" fmla="*/ 1 w 52"/>
                <a:gd name="T3" fmla="*/ 0 h 99"/>
                <a:gd name="T4" fmla="*/ 1 w 52"/>
                <a:gd name="T5" fmla="*/ 0 h 99"/>
                <a:gd name="T6" fmla="*/ 1 w 52"/>
                <a:gd name="T7" fmla="*/ 0 h 99"/>
                <a:gd name="T8" fmla="*/ 0 w 52"/>
                <a:gd name="T9" fmla="*/ 0 h 99"/>
                <a:gd name="T10" fmla="*/ 0 60000 65536"/>
                <a:gd name="T11" fmla="*/ 0 60000 65536"/>
                <a:gd name="T12" fmla="*/ 0 60000 65536"/>
                <a:gd name="T13" fmla="*/ 0 60000 65536"/>
                <a:gd name="T14" fmla="*/ 0 60000 65536"/>
                <a:gd name="T15" fmla="*/ 0 w 52"/>
                <a:gd name="T16" fmla="*/ 0 h 99"/>
                <a:gd name="T17" fmla="*/ 52 w 52"/>
                <a:gd name="T18" fmla="*/ 99 h 99"/>
              </a:gdLst>
              <a:ahLst/>
              <a:cxnLst>
                <a:cxn ang="T10">
                  <a:pos x="T0" y="T1"/>
                </a:cxn>
                <a:cxn ang="T11">
                  <a:pos x="T2" y="T3"/>
                </a:cxn>
                <a:cxn ang="T12">
                  <a:pos x="T4" y="T5"/>
                </a:cxn>
                <a:cxn ang="T13">
                  <a:pos x="T6" y="T7"/>
                </a:cxn>
                <a:cxn ang="T14">
                  <a:pos x="T8" y="T9"/>
                </a:cxn>
              </a:cxnLst>
              <a:rect l="T15" t="T16" r="T17" b="T18"/>
              <a:pathLst>
                <a:path w="52" h="99">
                  <a:moveTo>
                    <a:pt x="0" y="41"/>
                  </a:moveTo>
                  <a:lnTo>
                    <a:pt x="22" y="99"/>
                  </a:lnTo>
                  <a:lnTo>
                    <a:pt x="52" y="0"/>
                  </a:lnTo>
                  <a:lnTo>
                    <a:pt x="26" y="1"/>
                  </a:lnTo>
                  <a:lnTo>
                    <a:pt x="0" y="41"/>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12" name="Freeform 54"/>
            <p:cNvSpPr>
              <a:spLocks noChangeAspect="1"/>
            </p:cNvSpPr>
            <p:nvPr/>
          </p:nvSpPr>
          <p:spPr bwMode="auto">
            <a:xfrm>
              <a:off x="1516" y="2629"/>
              <a:ext cx="178" cy="251"/>
            </a:xfrm>
            <a:custGeom>
              <a:avLst/>
              <a:gdLst>
                <a:gd name="T0" fmla="*/ 0 w 357"/>
                <a:gd name="T1" fmla="*/ 1 h 502"/>
                <a:gd name="T2" fmla="*/ 0 w 357"/>
                <a:gd name="T3" fmla="*/ 1 h 502"/>
                <a:gd name="T4" fmla="*/ 0 w 357"/>
                <a:gd name="T5" fmla="*/ 1 h 502"/>
                <a:gd name="T6" fmla="*/ 0 w 357"/>
                <a:gd name="T7" fmla="*/ 1 h 502"/>
                <a:gd name="T8" fmla="*/ 0 w 357"/>
                <a:gd name="T9" fmla="*/ 1 h 502"/>
                <a:gd name="T10" fmla="*/ 0 w 357"/>
                <a:gd name="T11" fmla="*/ 1 h 502"/>
                <a:gd name="T12" fmla="*/ 0 w 357"/>
                <a:gd name="T13" fmla="*/ 1 h 502"/>
                <a:gd name="T14" fmla="*/ 0 w 357"/>
                <a:gd name="T15" fmla="*/ 1 h 502"/>
                <a:gd name="T16" fmla="*/ 0 w 357"/>
                <a:gd name="T17" fmla="*/ 1 h 502"/>
                <a:gd name="T18" fmla="*/ 0 w 357"/>
                <a:gd name="T19" fmla="*/ 1 h 502"/>
                <a:gd name="T20" fmla="*/ 0 w 357"/>
                <a:gd name="T21" fmla="*/ 1 h 502"/>
                <a:gd name="T22" fmla="*/ 0 w 357"/>
                <a:gd name="T23" fmla="*/ 1 h 502"/>
                <a:gd name="T24" fmla="*/ 0 w 357"/>
                <a:gd name="T25" fmla="*/ 1 h 502"/>
                <a:gd name="T26" fmla="*/ 0 w 357"/>
                <a:gd name="T27" fmla="*/ 1 h 502"/>
                <a:gd name="T28" fmla="*/ 0 w 357"/>
                <a:gd name="T29" fmla="*/ 1 h 502"/>
                <a:gd name="T30" fmla="*/ 0 w 357"/>
                <a:gd name="T31" fmla="*/ 1 h 502"/>
                <a:gd name="T32" fmla="*/ 0 w 357"/>
                <a:gd name="T33" fmla="*/ 1 h 502"/>
                <a:gd name="T34" fmla="*/ 0 w 357"/>
                <a:gd name="T35" fmla="*/ 1 h 502"/>
                <a:gd name="T36" fmla="*/ 0 w 357"/>
                <a:gd name="T37" fmla="*/ 1 h 502"/>
                <a:gd name="T38" fmla="*/ 0 w 357"/>
                <a:gd name="T39" fmla="*/ 1 h 502"/>
                <a:gd name="T40" fmla="*/ 0 w 357"/>
                <a:gd name="T41" fmla="*/ 0 h 502"/>
                <a:gd name="T42" fmla="*/ 0 w 357"/>
                <a:gd name="T43" fmla="*/ 1 h 502"/>
                <a:gd name="T44" fmla="*/ 0 w 357"/>
                <a:gd name="T45" fmla="*/ 1 h 502"/>
                <a:gd name="T46" fmla="*/ 0 w 357"/>
                <a:gd name="T47" fmla="*/ 1 h 502"/>
                <a:gd name="T48" fmla="*/ 0 w 357"/>
                <a:gd name="T49" fmla="*/ 1 h 502"/>
                <a:gd name="T50" fmla="*/ 0 w 357"/>
                <a:gd name="T51" fmla="*/ 1 h 502"/>
                <a:gd name="T52" fmla="*/ 0 w 357"/>
                <a:gd name="T53" fmla="*/ 1 h 502"/>
                <a:gd name="T54" fmla="*/ 0 w 357"/>
                <a:gd name="T55" fmla="*/ 1 h 5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57"/>
                <a:gd name="T85" fmla="*/ 0 h 502"/>
                <a:gd name="T86" fmla="*/ 357 w 357"/>
                <a:gd name="T87" fmla="*/ 502 h 5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57" h="502">
                  <a:moveTo>
                    <a:pt x="0" y="335"/>
                  </a:moveTo>
                  <a:lnTo>
                    <a:pt x="43" y="371"/>
                  </a:lnTo>
                  <a:lnTo>
                    <a:pt x="106" y="379"/>
                  </a:lnTo>
                  <a:lnTo>
                    <a:pt x="172" y="448"/>
                  </a:lnTo>
                  <a:lnTo>
                    <a:pt x="257" y="454"/>
                  </a:lnTo>
                  <a:lnTo>
                    <a:pt x="244" y="489"/>
                  </a:lnTo>
                  <a:lnTo>
                    <a:pt x="266" y="502"/>
                  </a:lnTo>
                  <a:lnTo>
                    <a:pt x="278" y="415"/>
                  </a:lnTo>
                  <a:lnTo>
                    <a:pt x="263" y="360"/>
                  </a:lnTo>
                  <a:lnTo>
                    <a:pt x="291" y="358"/>
                  </a:lnTo>
                  <a:lnTo>
                    <a:pt x="271" y="328"/>
                  </a:lnTo>
                  <a:lnTo>
                    <a:pt x="340" y="316"/>
                  </a:lnTo>
                  <a:lnTo>
                    <a:pt x="357" y="338"/>
                  </a:lnTo>
                  <a:lnTo>
                    <a:pt x="329" y="294"/>
                  </a:lnTo>
                  <a:lnTo>
                    <a:pt x="339" y="189"/>
                  </a:lnTo>
                  <a:lnTo>
                    <a:pt x="281" y="192"/>
                  </a:lnTo>
                  <a:lnTo>
                    <a:pt x="263" y="167"/>
                  </a:lnTo>
                  <a:lnTo>
                    <a:pt x="205" y="160"/>
                  </a:lnTo>
                  <a:lnTo>
                    <a:pt x="167" y="99"/>
                  </a:lnTo>
                  <a:lnTo>
                    <a:pt x="224" y="19"/>
                  </a:lnTo>
                  <a:lnTo>
                    <a:pt x="216" y="0"/>
                  </a:lnTo>
                  <a:lnTo>
                    <a:pt x="114" y="45"/>
                  </a:lnTo>
                  <a:lnTo>
                    <a:pt x="60" y="134"/>
                  </a:lnTo>
                  <a:lnTo>
                    <a:pt x="42" y="113"/>
                  </a:lnTo>
                  <a:lnTo>
                    <a:pt x="30" y="157"/>
                  </a:lnTo>
                  <a:lnTo>
                    <a:pt x="42" y="257"/>
                  </a:lnTo>
                  <a:lnTo>
                    <a:pt x="54" y="257"/>
                  </a:lnTo>
                  <a:lnTo>
                    <a:pt x="0" y="335"/>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13" name="Freeform 55"/>
            <p:cNvSpPr>
              <a:spLocks noChangeAspect="1"/>
            </p:cNvSpPr>
            <p:nvPr/>
          </p:nvSpPr>
          <p:spPr bwMode="auto">
            <a:xfrm>
              <a:off x="1414" y="2651"/>
              <a:ext cx="46" cy="40"/>
            </a:xfrm>
            <a:custGeom>
              <a:avLst/>
              <a:gdLst>
                <a:gd name="T0" fmla="*/ 0 w 93"/>
                <a:gd name="T1" fmla="*/ 0 h 81"/>
                <a:gd name="T2" fmla="*/ 0 w 93"/>
                <a:gd name="T3" fmla="*/ 0 h 81"/>
                <a:gd name="T4" fmla="*/ 0 w 93"/>
                <a:gd name="T5" fmla="*/ 0 h 81"/>
                <a:gd name="T6" fmla="*/ 0 w 93"/>
                <a:gd name="T7" fmla="*/ 0 h 81"/>
                <a:gd name="T8" fmla="*/ 0 w 93"/>
                <a:gd name="T9" fmla="*/ 0 h 81"/>
                <a:gd name="T10" fmla="*/ 0 w 93"/>
                <a:gd name="T11" fmla="*/ 0 h 81"/>
                <a:gd name="T12" fmla="*/ 0 w 93"/>
                <a:gd name="T13" fmla="*/ 0 h 81"/>
                <a:gd name="T14" fmla="*/ 0 60000 65536"/>
                <a:gd name="T15" fmla="*/ 0 60000 65536"/>
                <a:gd name="T16" fmla="*/ 0 60000 65536"/>
                <a:gd name="T17" fmla="*/ 0 60000 65536"/>
                <a:gd name="T18" fmla="*/ 0 60000 65536"/>
                <a:gd name="T19" fmla="*/ 0 60000 65536"/>
                <a:gd name="T20" fmla="*/ 0 60000 65536"/>
                <a:gd name="T21" fmla="*/ 0 w 93"/>
                <a:gd name="T22" fmla="*/ 0 h 81"/>
                <a:gd name="T23" fmla="*/ 93 w 93"/>
                <a:gd name="T24" fmla="*/ 81 h 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81">
                  <a:moveTo>
                    <a:pt x="0" y="0"/>
                  </a:moveTo>
                  <a:lnTo>
                    <a:pt x="2" y="32"/>
                  </a:lnTo>
                  <a:lnTo>
                    <a:pt x="21" y="27"/>
                  </a:lnTo>
                  <a:lnTo>
                    <a:pt x="79" y="81"/>
                  </a:lnTo>
                  <a:lnTo>
                    <a:pt x="93" y="40"/>
                  </a:lnTo>
                  <a:lnTo>
                    <a:pt x="62" y="3"/>
                  </a:lnTo>
                  <a:lnTo>
                    <a:pt x="0" y="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14" name="Freeform 56"/>
            <p:cNvSpPr>
              <a:spLocks noChangeAspect="1"/>
            </p:cNvSpPr>
            <p:nvPr/>
          </p:nvSpPr>
          <p:spPr bwMode="auto">
            <a:xfrm>
              <a:off x="1424" y="2462"/>
              <a:ext cx="161" cy="52"/>
            </a:xfrm>
            <a:custGeom>
              <a:avLst/>
              <a:gdLst>
                <a:gd name="T0" fmla="*/ 0 w 321"/>
                <a:gd name="T1" fmla="*/ 1 h 102"/>
                <a:gd name="T2" fmla="*/ 1 w 321"/>
                <a:gd name="T3" fmla="*/ 1 h 102"/>
                <a:gd name="T4" fmla="*/ 1 w 321"/>
                <a:gd name="T5" fmla="*/ 0 h 102"/>
                <a:gd name="T6" fmla="*/ 1 w 321"/>
                <a:gd name="T7" fmla="*/ 1 h 102"/>
                <a:gd name="T8" fmla="*/ 1 w 321"/>
                <a:gd name="T9" fmla="*/ 1 h 102"/>
                <a:gd name="T10" fmla="*/ 1 w 321"/>
                <a:gd name="T11" fmla="*/ 1 h 102"/>
                <a:gd name="T12" fmla="*/ 1 w 321"/>
                <a:gd name="T13" fmla="*/ 1 h 102"/>
                <a:gd name="T14" fmla="*/ 1 w 321"/>
                <a:gd name="T15" fmla="*/ 1 h 102"/>
                <a:gd name="T16" fmla="*/ 1 w 321"/>
                <a:gd name="T17" fmla="*/ 1 h 102"/>
                <a:gd name="T18" fmla="*/ 0 w 321"/>
                <a:gd name="T19" fmla="*/ 1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1"/>
                <a:gd name="T31" fmla="*/ 0 h 102"/>
                <a:gd name="T32" fmla="*/ 321 w 321"/>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1" h="102">
                  <a:moveTo>
                    <a:pt x="0" y="39"/>
                  </a:moveTo>
                  <a:lnTo>
                    <a:pt x="44" y="5"/>
                  </a:lnTo>
                  <a:lnTo>
                    <a:pt x="126" y="0"/>
                  </a:lnTo>
                  <a:lnTo>
                    <a:pt x="321" y="87"/>
                  </a:lnTo>
                  <a:lnTo>
                    <a:pt x="217" y="102"/>
                  </a:lnTo>
                  <a:lnTo>
                    <a:pt x="234" y="82"/>
                  </a:lnTo>
                  <a:lnTo>
                    <a:pt x="184" y="49"/>
                  </a:lnTo>
                  <a:lnTo>
                    <a:pt x="90" y="30"/>
                  </a:lnTo>
                  <a:lnTo>
                    <a:pt x="93" y="16"/>
                  </a:lnTo>
                  <a:lnTo>
                    <a:pt x="0" y="39"/>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15" name="Freeform 57"/>
            <p:cNvSpPr>
              <a:spLocks noChangeAspect="1"/>
            </p:cNvSpPr>
            <p:nvPr/>
          </p:nvSpPr>
          <p:spPr bwMode="auto">
            <a:xfrm>
              <a:off x="2865" y="1971"/>
              <a:ext cx="157" cy="65"/>
            </a:xfrm>
            <a:custGeom>
              <a:avLst/>
              <a:gdLst>
                <a:gd name="T0" fmla="*/ 0 w 313"/>
                <a:gd name="T1" fmla="*/ 0 h 131"/>
                <a:gd name="T2" fmla="*/ 1 w 313"/>
                <a:gd name="T3" fmla="*/ 0 h 131"/>
                <a:gd name="T4" fmla="*/ 1 w 313"/>
                <a:gd name="T5" fmla="*/ 0 h 131"/>
                <a:gd name="T6" fmla="*/ 1 w 313"/>
                <a:gd name="T7" fmla="*/ 0 h 131"/>
                <a:gd name="T8" fmla="*/ 1 w 313"/>
                <a:gd name="T9" fmla="*/ 0 h 131"/>
                <a:gd name="T10" fmla="*/ 1 w 313"/>
                <a:gd name="T11" fmla="*/ 0 h 131"/>
                <a:gd name="T12" fmla="*/ 1 w 313"/>
                <a:gd name="T13" fmla="*/ 0 h 131"/>
                <a:gd name="T14" fmla="*/ 1 w 313"/>
                <a:gd name="T15" fmla="*/ 0 h 131"/>
                <a:gd name="T16" fmla="*/ 1 w 313"/>
                <a:gd name="T17" fmla="*/ 0 h 131"/>
                <a:gd name="T18" fmla="*/ 1 w 313"/>
                <a:gd name="T19" fmla="*/ 0 h 131"/>
                <a:gd name="T20" fmla="*/ 1 w 313"/>
                <a:gd name="T21" fmla="*/ 0 h 131"/>
                <a:gd name="T22" fmla="*/ 0 w 313"/>
                <a:gd name="T23" fmla="*/ 0 h 1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3"/>
                <a:gd name="T37" fmla="*/ 0 h 131"/>
                <a:gd name="T38" fmla="*/ 313 w 313"/>
                <a:gd name="T39" fmla="*/ 131 h 1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3" h="131">
                  <a:moveTo>
                    <a:pt x="0" y="33"/>
                  </a:moveTo>
                  <a:lnTo>
                    <a:pt x="55" y="93"/>
                  </a:lnTo>
                  <a:lnTo>
                    <a:pt x="143" y="92"/>
                  </a:lnTo>
                  <a:lnTo>
                    <a:pt x="155" y="119"/>
                  </a:lnTo>
                  <a:lnTo>
                    <a:pt x="196" y="131"/>
                  </a:lnTo>
                  <a:lnTo>
                    <a:pt x="264" y="101"/>
                  </a:lnTo>
                  <a:lnTo>
                    <a:pt x="304" y="107"/>
                  </a:lnTo>
                  <a:lnTo>
                    <a:pt x="313" y="81"/>
                  </a:lnTo>
                  <a:lnTo>
                    <a:pt x="237" y="73"/>
                  </a:lnTo>
                  <a:lnTo>
                    <a:pt x="84" y="13"/>
                  </a:lnTo>
                  <a:lnTo>
                    <a:pt x="67" y="0"/>
                  </a:lnTo>
                  <a:lnTo>
                    <a:pt x="0" y="33"/>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16" name="Freeform 58"/>
            <p:cNvSpPr>
              <a:spLocks noChangeAspect="1"/>
            </p:cNvSpPr>
            <p:nvPr/>
          </p:nvSpPr>
          <p:spPr bwMode="auto">
            <a:xfrm>
              <a:off x="2810" y="1834"/>
              <a:ext cx="39" cy="60"/>
            </a:xfrm>
            <a:custGeom>
              <a:avLst/>
              <a:gdLst>
                <a:gd name="T0" fmla="*/ 0 w 77"/>
                <a:gd name="T1" fmla="*/ 1 h 120"/>
                <a:gd name="T2" fmla="*/ 1 w 77"/>
                <a:gd name="T3" fmla="*/ 1 h 120"/>
                <a:gd name="T4" fmla="*/ 1 w 77"/>
                <a:gd name="T5" fmla="*/ 0 h 120"/>
                <a:gd name="T6" fmla="*/ 1 w 77"/>
                <a:gd name="T7" fmla="*/ 1 h 120"/>
                <a:gd name="T8" fmla="*/ 1 w 77"/>
                <a:gd name="T9" fmla="*/ 1 h 120"/>
                <a:gd name="T10" fmla="*/ 1 w 77"/>
                <a:gd name="T11" fmla="*/ 1 h 120"/>
                <a:gd name="T12" fmla="*/ 1 w 77"/>
                <a:gd name="T13" fmla="*/ 1 h 120"/>
                <a:gd name="T14" fmla="*/ 1 w 77"/>
                <a:gd name="T15" fmla="*/ 1 h 120"/>
                <a:gd name="T16" fmla="*/ 0 w 77"/>
                <a:gd name="T17" fmla="*/ 1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
                <a:gd name="T28" fmla="*/ 0 h 120"/>
                <a:gd name="T29" fmla="*/ 77 w 77"/>
                <a:gd name="T30" fmla="*/ 120 h 1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 h="120">
                  <a:moveTo>
                    <a:pt x="0" y="92"/>
                  </a:moveTo>
                  <a:lnTo>
                    <a:pt x="5" y="33"/>
                  </a:lnTo>
                  <a:lnTo>
                    <a:pt x="67" y="0"/>
                  </a:lnTo>
                  <a:lnTo>
                    <a:pt x="55" y="47"/>
                  </a:lnTo>
                  <a:lnTo>
                    <a:pt x="77" y="61"/>
                  </a:lnTo>
                  <a:lnTo>
                    <a:pt x="38" y="87"/>
                  </a:lnTo>
                  <a:lnTo>
                    <a:pt x="36" y="120"/>
                  </a:lnTo>
                  <a:lnTo>
                    <a:pt x="12" y="120"/>
                  </a:lnTo>
                  <a:lnTo>
                    <a:pt x="0" y="92"/>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17" name="Freeform 59"/>
            <p:cNvSpPr>
              <a:spLocks noChangeAspect="1"/>
            </p:cNvSpPr>
            <p:nvPr/>
          </p:nvSpPr>
          <p:spPr bwMode="auto">
            <a:xfrm>
              <a:off x="2836" y="1880"/>
              <a:ext cx="14" cy="7"/>
            </a:xfrm>
            <a:custGeom>
              <a:avLst/>
              <a:gdLst>
                <a:gd name="T0" fmla="*/ 0 w 27"/>
                <a:gd name="T1" fmla="*/ 0 h 15"/>
                <a:gd name="T2" fmla="*/ 1 w 27"/>
                <a:gd name="T3" fmla="*/ 0 h 15"/>
                <a:gd name="T4" fmla="*/ 1 w 27"/>
                <a:gd name="T5" fmla="*/ 0 h 15"/>
                <a:gd name="T6" fmla="*/ 0 w 27"/>
                <a:gd name="T7" fmla="*/ 0 h 15"/>
                <a:gd name="T8" fmla="*/ 0 60000 65536"/>
                <a:gd name="T9" fmla="*/ 0 60000 65536"/>
                <a:gd name="T10" fmla="*/ 0 60000 65536"/>
                <a:gd name="T11" fmla="*/ 0 60000 65536"/>
                <a:gd name="T12" fmla="*/ 0 w 27"/>
                <a:gd name="T13" fmla="*/ 0 h 15"/>
                <a:gd name="T14" fmla="*/ 27 w 27"/>
                <a:gd name="T15" fmla="*/ 15 h 15"/>
              </a:gdLst>
              <a:ahLst/>
              <a:cxnLst>
                <a:cxn ang="T8">
                  <a:pos x="T0" y="T1"/>
                </a:cxn>
                <a:cxn ang="T9">
                  <a:pos x="T2" y="T3"/>
                </a:cxn>
                <a:cxn ang="T10">
                  <a:pos x="T4" y="T5"/>
                </a:cxn>
                <a:cxn ang="T11">
                  <a:pos x="T6" y="T7"/>
                </a:cxn>
              </a:cxnLst>
              <a:rect l="T12" t="T13" r="T14" b="T15"/>
              <a:pathLst>
                <a:path w="27" h="15">
                  <a:moveTo>
                    <a:pt x="0" y="15"/>
                  </a:moveTo>
                  <a:lnTo>
                    <a:pt x="22" y="0"/>
                  </a:lnTo>
                  <a:lnTo>
                    <a:pt x="27" y="10"/>
                  </a:lnTo>
                  <a:lnTo>
                    <a:pt x="0" y="15"/>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18" name="Freeform 60"/>
            <p:cNvSpPr>
              <a:spLocks noChangeAspect="1"/>
            </p:cNvSpPr>
            <p:nvPr/>
          </p:nvSpPr>
          <p:spPr bwMode="auto">
            <a:xfrm>
              <a:off x="2854" y="1866"/>
              <a:ext cx="24" cy="26"/>
            </a:xfrm>
            <a:custGeom>
              <a:avLst/>
              <a:gdLst>
                <a:gd name="T0" fmla="*/ 0 w 48"/>
                <a:gd name="T1" fmla="*/ 1 h 50"/>
                <a:gd name="T2" fmla="*/ 1 w 48"/>
                <a:gd name="T3" fmla="*/ 1 h 50"/>
                <a:gd name="T4" fmla="*/ 1 w 48"/>
                <a:gd name="T5" fmla="*/ 1 h 50"/>
                <a:gd name="T6" fmla="*/ 1 w 48"/>
                <a:gd name="T7" fmla="*/ 0 h 50"/>
                <a:gd name="T8" fmla="*/ 0 w 48"/>
                <a:gd name="T9" fmla="*/ 1 h 50"/>
                <a:gd name="T10" fmla="*/ 0 60000 65536"/>
                <a:gd name="T11" fmla="*/ 0 60000 65536"/>
                <a:gd name="T12" fmla="*/ 0 60000 65536"/>
                <a:gd name="T13" fmla="*/ 0 60000 65536"/>
                <a:gd name="T14" fmla="*/ 0 60000 65536"/>
                <a:gd name="T15" fmla="*/ 0 w 48"/>
                <a:gd name="T16" fmla="*/ 0 h 50"/>
                <a:gd name="T17" fmla="*/ 48 w 48"/>
                <a:gd name="T18" fmla="*/ 50 h 50"/>
              </a:gdLst>
              <a:ahLst/>
              <a:cxnLst>
                <a:cxn ang="T10">
                  <a:pos x="T0" y="T1"/>
                </a:cxn>
                <a:cxn ang="T11">
                  <a:pos x="T2" y="T3"/>
                </a:cxn>
                <a:cxn ang="T12">
                  <a:pos x="T4" y="T5"/>
                </a:cxn>
                <a:cxn ang="T13">
                  <a:pos x="T6" y="T7"/>
                </a:cxn>
                <a:cxn ang="T14">
                  <a:pos x="T8" y="T9"/>
                </a:cxn>
              </a:cxnLst>
              <a:rect l="T15" t="T16" r="T17" b="T18"/>
              <a:pathLst>
                <a:path w="48" h="50">
                  <a:moveTo>
                    <a:pt x="0" y="26"/>
                  </a:moveTo>
                  <a:lnTo>
                    <a:pt x="37" y="50"/>
                  </a:lnTo>
                  <a:lnTo>
                    <a:pt x="48" y="25"/>
                  </a:lnTo>
                  <a:lnTo>
                    <a:pt x="40" y="0"/>
                  </a:lnTo>
                  <a:lnTo>
                    <a:pt x="0" y="26"/>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19" name="Freeform 61"/>
            <p:cNvSpPr>
              <a:spLocks noChangeAspect="1"/>
            </p:cNvSpPr>
            <p:nvPr/>
          </p:nvSpPr>
          <p:spPr bwMode="auto">
            <a:xfrm>
              <a:off x="1621" y="2514"/>
              <a:ext cx="49" cy="28"/>
            </a:xfrm>
            <a:custGeom>
              <a:avLst/>
              <a:gdLst>
                <a:gd name="T0" fmla="*/ 0 w 99"/>
                <a:gd name="T1" fmla="*/ 0 h 57"/>
                <a:gd name="T2" fmla="*/ 0 w 99"/>
                <a:gd name="T3" fmla="*/ 0 h 57"/>
                <a:gd name="T4" fmla="*/ 0 w 99"/>
                <a:gd name="T5" fmla="*/ 0 h 57"/>
                <a:gd name="T6" fmla="*/ 0 w 99"/>
                <a:gd name="T7" fmla="*/ 0 h 57"/>
                <a:gd name="T8" fmla="*/ 0 w 99"/>
                <a:gd name="T9" fmla="*/ 0 h 57"/>
                <a:gd name="T10" fmla="*/ 0 60000 65536"/>
                <a:gd name="T11" fmla="*/ 0 60000 65536"/>
                <a:gd name="T12" fmla="*/ 0 60000 65536"/>
                <a:gd name="T13" fmla="*/ 0 60000 65536"/>
                <a:gd name="T14" fmla="*/ 0 60000 65536"/>
                <a:gd name="T15" fmla="*/ 0 w 99"/>
                <a:gd name="T16" fmla="*/ 0 h 57"/>
                <a:gd name="T17" fmla="*/ 99 w 99"/>
                <a:gd name="T18" fmla="*/ 57 h 57"/>
              </a:gdLst>
              <a:ahLst/>
              <a:cxnLst>
                <a:cxn ang="T10">
                  <a:pos x="T0" y="T1"/>
                </a:cxn>
                <a:cxn ang="T11">
                  <a:pos x="T2" y="T3"/>
                </a:cxn>
                <a:cxn ang="T12">
                  <a:pos x="T4" y="T5"/>
                </a:cxn>
                <a:cxn ang="T13">
                  <a:pos x="T6" y="T7"/>
                </a:cxn>
                <a:cxn ang="T14">
                  <a:pos x="T8" y="T9"/>
                </a:cxn>
              </a:cxnLst>
              <a:rect l="T15" t="T16" r="T17" b="T18"/>
              <a:pathLst>
                <a:path w="99" h="57">
                  <a:moveTo>
                    <a:pt x="0" y="0"/>
                  </a:moveTo>
                  <a:lnTo>
                    <a:pt x="0" y="57"/>
                  </a:lnTo>
                  <a:lnTo>
                    <a:pt x="99" y="39"/>
                  </a:lnTo>
                  <a:lnTo>
                    <a:pt x="56" y="7"/>
                  </a:lnTo>
                  <a:lnTo>
                    <a:pt x="0" y="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20" name="Freeform 62"/>
            <p:cNvSpPr>
              <a:spLocks noChangeAspect="1"/>
            </p:cNvSpPr>
            <p:nvPr/>
          </p:nvSpPr>
          <p:spPr bwMode="auto">
            <a:xfrm>
              <a:off x="1487" y="2797"/>
              <a:ext cx="82" cy="94"/>
            </a:xfrm>
            <a:custGeom>
              <a:avLst/>
              <a:gdLst>
                <a:gd name="T0" fmla="*/ 0 w 164"/>
                <a:gd name="T1" fmla="*/ 1 h 188"/>
                <a:gd name="T2" fmla="*/ 1 w 164"/>
                <a:gd name="T3" fmla="*/ 1 h 188"/>
                <a:gd name="T4" fmla="*/ 1 w 164"/>
                <a:gd name="T5" fmla="*/ 1 h 188"/>
                <a:gd name="T6" fmla="*/ 1 w 164"/>
                <a:gd name="T7" fmla="*/ 1 h 188"/>
                <a:gd name="T8" fmla="*/ 1 w 164"/>
                <a:gd name="T9" fmla="*/ 1 h 188"/>
                <a:gd name="T10" fmla="*/ 1 w 164"/>
                <a:gd name="T11" fmla="*/ 1 h 188"/>
                <a:gd name="T12" fmla="*/ 1 w 164"/>
                <a:gd name="T13" fmla="*/ 1 h 188"/>
                <a:gd name="T14" fmla="*/ 1 w 164"/>
                <a:gd name="T15" fmla="*/ 1 h 188"/>
                <a:gd name="T16" fmla="*/ 1 w 164"/>
                <a:gd name="T17" fmla="*/ 1 h 188"/>
                <a:gd name="T18" fmla="*/ 1 w 164"/>
                <a:gd name="T19" fmla="*/ 1 h 188"/>
                <a:gd name="T20" fmla="*/ 1 w 164"/>
                <a:gd name="T21" fmla="*/ 0 h 188"/>
                <a:gd name="T22" fmla="*/ 1 w 164"/>
                <a:gd name="T23" fmla="*/ 1 h 188"/>
                <a:gd name="T24" fmla="*/ 0 w 164"/>
                <a:gd name="T25" fmla="*/ 1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4"/>
                <a:gd name="T40" fmla="*/ 0 h 188"/>
                <a:gd name="T41" fmla="*/ 164 w 16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4" h="188">
                  <a:moveTo>
                    <a:pt x="0" y="72"/>
                  </a:moveTo>
                  <a:lnTo>
                    <a:pt x="1" y="110"/>
                  </a:lnTo>
                  <a:lnTo>
                    <a:pt x="32" y="119"/>
                  </a:lnTo>
                  <a:lnTo>
                    <a:pt x="14" y="148"/>
                  </a:lnTo>
                  <a:lnTo>
                    <a:pt x="10" y="180"/>
                  </a:lnTo>
                  <a:lnTo>
                    <a:pt x="48" y="188"/>
                  </a:lnTo>
                  <a:lnTo>
                    <a:pt x="83" y="135"/>
                  </a:lnTo>
                  <a:lnTo>
                    <a:pt x="150" y="95"/>
                  </a:lnTo>
                  <a:lnTo>
                    <a:pt x="164" y="44"/>
                  </a:lnTo>
                  <a:lnTo>
                    <a:pt x="101" y="36"/>
                  </a:lnTo>
                  <a:lnTo>
                    <a:pt x="58" y="0"/>
                  </a:lnTo>
                  <a:lnTo>
                    <a:pt x="21" y="18"/>
                  </a:lnTo>
                  <a:lnTo>
                    <a:pt x="0" y="72"/>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21" name="Freeform 63"/>
            <p:cNvSpPr>
              <a:spLocks noChangeAspect="1"/>
            </p:cNvSpPr>
            <p:nvPr/>
          </p:nvSpPr>
          <p:spPr bwMode="auto">
            <a:xfrm>
              <a:off x="1349" y="2598"/>
              <a:ext cx="34" cy="15"/>
            </a:xfrm>
            <a:custGeom>
              <a:avLst/>
              <a:gdLst>
                <a:gd name="T0" fmla="*/ 0 w 69"/>
                <a:gd name="T1" fmla="*/ 0 h 31"/>
                <a:gd name="T2" fmla="*/ 0 w 69"/>
                <a:gd name="T3" fmla="*/ 0 h 31"/>
                <a:gd name="T4" fmla="*/ 0 w 69"/>
                <a:gd name="T5" fmla="*/ 0 h 31"/>
                <a:gd name="T6" fmla="*/ 0 w 69"/>
                <a:gd name="T7" fmla="*/ 0 h 31"/>
                <a:gd name="T8" fmla="*/ 0 60000 65536"/>
                <a:gd name="T9" fmla="*/ 0 60000 65536"/>
                <a:gd name="T10" fmla="*/ 0 60000 65536"/>
                <a:gd name="T11" fmla="*/ 0 60000 65536"/>
                <a:gd name="T12" fmla="*/ 0 w 69"/>
                <a:gd name="T13" fmla="*/ 0 h 31"/>
                <a:gd name="T14" fmla="*/ 69 w 69"/>
                <a:gd name="T15" fmla="*/ 31 h 31"/>
              </a:gdLst>
              <a:ahLst/>
              <a:cxnLst>
                <a:cxn ang="T8">
                  <a:pos x="T0" y="T1"/>
                </a:cxn>
                <a:cxn ang="T9">
                  <a:pos x="T2" y="T3"/>
                </a:cxn>
                <a:cxn ang="T10">
                  <a:pos x="T4" y="T5"/>
                </a:cxn>
                <a:cxn ang="T11">
                  <a:pos x="T6" y="T7"/>
                </a:cxn>
              </a:cxnLst>
              <a:rect l="T12" t="T13" r="T14" b="T15"/>
              <a:pathLst>
                <a:path w="69" h="31">
                  <a:moveTo>
                    <a:pt x="0" y="23"/>
                  </a:moveTo>
                  <a:lnTo>
                    <a:pt x="21" y="0"/>
                  </a:lnTo>
                  <a:lnTo>
                    <a:pt x="69" y="31"/>
                  </a:lnTo>
                  <a:lnTo>
                    <a:pt x="0" y="23"/>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22" name="Freeform 64"/>
            <p:cNvSpPr>
              <a:spLocks noChangeAspect="1"/>
            </p:cNvSpPr>
            <p:nvPr/>
          </p:nvSpPr>
          <p:spPr bwMode="auto">
            <a:xfrm>
              <a:off x="1783" y="3668"/>
              <a:ext cx="23" cy="13"/>
            </a:xfrm>
            <a:custGeom>
              <a:avLst/>
              <a:gdLst>
                <a:gd name="T0" fmla="*/ 0 w 45"/>
                <a:gd name="T1" fmla="*/ 0 h 27"/>
                <a:gd name="T2" fmla="*/ 1 w 45"/>
                <a:gd name="T3" fmla="*/ 0 h 27"/>
                <a:gd name="T4" fmla="*/ 1 w 45"/>
                <a:gd name="T5" fmla="*/ 0 h 27"/>
                <a:gd name="T6" fmla="*/ 1 w 45"/>
                <a:gd name="T7" fmla="*/ 0 h 27"/>
                <a:gd name="T8" fmla="*/ 0 w 45"/>
                <a:gd name="T9" fmla="*/ 0 h 27"/>
                <a:gd name="T10" fmla="*/ 0 60000 65536"/>
                <a:gd name="T11" fmla="*/ 0 60000 65536"/>
                <a:gd name="T12" fmla="*/ 0 60000 65536"/>
                <a:gd name="T13" fmla="*/ 0 60000 65536"/>
                <a:gd name="T14" fmla="*/ 0 60000 65536"/>
                <a:gd name="T15" fmla="*/ 0 w 45"/>
                <a:gd name="T16" fmla="*/ 0 h 27"/>
                <a:gd name="T17" fmla="*/ 45 w 45"/>
                <a:gd name="T18" fmla="*/ 27 h 27"/>
              </a:gdLst>
              <a:ahLst/>
              <a:cxnLst>
                <a:cxn ang="T10">
                  <a:pos x="T0" y="T1"/>
                </a:cxn>
                <a:cxn ang="T11">
                  <a:pos x="T2" y="T3"/>
                </a:cxn>
                <a:cxn ang="T12">
                  <a:pos x="T4" y="T5"/>
                </a:cxn>
                <a:cxn ang="T13">
                  <a:pos x="T6" y="T7"/>
                </a:cxn>
                <a:cxn ang="T14">
                  <a:pos x="T8" y="T9"/>
                </a:cxn>
              </a:cxnLst>
              <a:rect l="T15" t="T16" r="T17" b="T18"/>
              <a:pathLst>
                <a:path w="45" h="27">
                  <a:moveTo>
                    <a:pt x="0" y="27"/>
                  </a:moveTo>
                  <a:lnTo>
                    <a:pt x="25" y="13"/>
                  </a:lnTo>
                  <a:lnTo>
                    <a:pt x="14" y="0"/>
                  </a:lnTo>
                  <a:lnTo>
                    <a:pt x="45" y="3"/>
                  </a:lnTo>
                  <a:lnTo>
                    <a:pt x="0" y="2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23" name="Freeform 65"/>
            <p:cNvSpPr>
              <a:spLocks noChangeAspect="1"/>
            </p:cNvSpPr>
            <p:nvPr/>
          </p:nvSpPr>
          <p:spPr bwMode="auto">
            <a:xfrm>
              <a:off x="1801" y="3666"/>
              <a:ext cx="27" cy="17"/>
            </a:xfrm>
            <a:custGeom>
              <a:avLst/>
              <a:gdLst>
                <a:gd name="T0" fmla="*/ 0 w 53"/>
                <a:gd name="T1" fmla="*/ 1 h 32"/>
                <a:gd name="T2" fmla="*/ 1 w 53"/>
                <a:gd name="T3" fmla="*/ 0 h 32"/>
                <a:gd name="T4" fmla="*/ 1 w 53"/>
                <a:gd name="T5" fmla="*/ 1 h 32"/>
                <a:gd name="T6" fmla="*/ 0 w 53"/>
                <a:gd name="T7" fmla="*/ 1 h 32"/>
                <a:gd name="T8" fmla="*/ 0 60000 65536"/>
                <a:gd name="T9" fmla="*/ 0 60000 65536"/>
                <a:gd name="T10" fmla="*/ 0 60000 65536"/>
                <a:gd name="T11" fmla="*/ 0 60000 65536"/>
                <a:gd name="T12" fmla="*/ 0 w 53"/>
                <a:gd name="T13" fmla="*/ 0 h 32"/>
                <a:gd name="T14" fmla="*/ 53 w 53"/>
                <a:gd name="T15" fmla="*/ 32 h 32"/>
              </a:gdLst>
              <a:ahLst/>
              <a:cxnLst>
                <a:cxn ang="T8">
                  <a:pos x="T0" y="T1"/>
                </a:cxn>
                <a:cxn ang="T9">
                  <a:pos x="T2" y="T3"/>
                </a:cxn>
                <a:cxn ang="T10">
                  <a:pos x="T4" y="T5"/>
                </a:cxn>
                <a:cxn ang="T11">
                  <a:pos x="T6" y="T7"/>
                </a:cxn>
              </a:cxnLst>
              <a:rect l="T12" t="T13" r="T14" b="T15"/>
              <a:pathLst>
                <a:path w="53" h="32">
                  <a:moveTo>
                    <a:pt x="0" y="32"/>
                  </a:moveTo>
                  <a:lnTo>
                    <a:pt x="25" y="0"/>
                  </a:lnTo>
                  <a:lnTo>
                    <a:pt x="53" y="11"/>
                  </a:lnTo>
                  <a:lnTo>
                    <a:pt x="0" y="32"/>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24" name="Freeform 66"/>
            <p:cNvSpPr>
              <a:spLocks noChangeAspect="1"/>
            </p:cNvSpPr>
            <p:nvPr/>
          </p:nvSpPr>
          <p:spPr bwMode="auto">
            <a:xfrm>
              <a:off x="2995" y="1537"/>
              <a:ext cx="162" cy="248"/>
            </a:xfrm>
            <a:custGeom>
              <a:avLst/>
              <a:gdLst>
                <a:gd name="T0" fmla="*/ 0 w 324"/>
                <a:gd name="T1" fmla="*/ 1 h 496"/>
                <a:gd name="T2" fmla="*/ 1 w 324"/>
                <a:gd name="T3" fmla="*/ 1 h 496"/>
                <a:gd name="T4" fmla="*/ 1 w 324"/>
                <a:gd name="T5" fmla="*/ 1 h 496"/>
                <a:gd name="T6" fmla="*/ 1 w 324"/>
                <a:gd name="T7" fmla="*/ 1 h 496"/>
                <a:gd name="T8" fmla="*/ 1 w 324"/>
                <a:gd name="T9" fmla="*/ 1 h 496"/>
                <a:gd name="T10" fmla="*/ 1 w 324"/>
                <a:gd name="T11" fmla="*/ 1 h 496"/>
                <a:gd name="T12" fmla="*/ 1 w 324"/>
                <a:gd name="T13" fmla="*/ 0 h 496"/>
                <a:gd name="T14" fmla="*/ 1 w 324"/>
                <a:gd name="T15" fmla="*/ 1 h 496"/>
                <a:gd name="T16" fmla="*/ 1 w 324"/>
                <a:gd name="T17" fmla="*/ 1 h 496"/>
                <a:gd name="T18" fmla="*/ 1 w 324"/>
                <a:gd name="T19" fmla="*/ 1 h 496"/>
                <a:gd name="T20" fmla="*/ 1 w 324"/>
                <a:gd name="T21" fmla="*/ 1 h 496"/>
                <a:gd name="T22" fmla="*/ 1 w 324"/>
                <a:gd name="T23" fmla="*/ 1 h 496"/>
                <a:gd name="T24" fmla="*/ 1 w 324"/>
                <a:gd name="T25" fmla="*/ 1 h 496"/>
                <a:gd name="T26" fmla="*/ 1 w 324"/>
                <a:gd name="T27" fmla="*/ 1 h 496"/>
                <a:gd name="T28" fmla="*/ 1 w 324"/>
                <a:gd name="T29" fmla="*/ 1 h 496"/>
                <a:gd name="T30" fmla="*/ 1 w 324"/>
                <a:gd name="T31" fmla="*/ 1 h 496"/>
                <a:gd name="T32" fmla="*/ 1 w 324"/>
                <a:gd name="T33" fmla="*/ 1 h 496"/>
                <a:gd name="T34" fmla="*/ 1 w 324"/>
                <a:gd name="T35" fmla="*/ 1 h 496"/>
                <a:gd name="T36" fmla="*/ 1 w 324"/>
                <a:gd name="T37" fmla="*/ 1 h 496"/>
                <a:gd name="T38" fmla="*/ 1 w 324"/>
                <a:gd name="T39" fmla="*/ 1 h 496"/>
                <a:gd name="T40" fmla="*/ 1 w 324"/>
                <a:gd name="T41" fmla="*/ 1 h 496"/>
                <a:gd name="T42" fmla="*/ 1 w 324"/>
                <a:gd name="T43" fmla="*/ 1 h 496"/>
                <a:gd name="T44" fmla="*/ 1 w 324"/>
                <a:gd name="T45" fmla="*/ 1 h 496"/>
                <a:gd name="T46" fmla="*/ 0 w 324"/>
                <a:gd name="T47" fmla="*/ 1 h 4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24"/>
                <a:gd name="T73" fmla="*/ 0 h 496"/>
                <a:gd name="T74" fmla="*/ 324 w 324"/>
                <a:gd name="T75" fmla="*/ 496 h 49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24" h="496">
                  <a:moveTo>
                    <a:pt x="0" y="51"/>
                  </a:moveTo>
                  <a:lnTo>
                    <a:pt x="21" y="36"/>
                  </a:lnTo>
                  <a:lnTo>
                    <a:pt x="56" y="65"/>
                  </a:lnTo>
                  <a:lnTo>
                    <a:pt x="117" y="70"/>
                  </a:lnTo>
                  <a:lnTo>
                    <a:pt x="153" y="53"/>
                  </a:lnTo>
                  <a:lnTo>
                    <a:pt x="163" y="11"/>
                  </a:lnTo>
                  <a:lnTo>
                    <a:pt x="221" y="0"/>
                  </a:lnTo>
                  <a:lnTo>
                    <a:pt x="253" y="16"/>
                  </a:lnTo>
                  <a:lnTo>
                    <a:pt x="249" y="51"/>
                  </a:lnTo>
                  <a:lnTo>
                    <a:pt x="236" y="85"/>
                  </a:lnTo>
                  <a:lnTo>
                    <a:pt x="281" y="128"/>
                  </a:lnTo>
                  <a:lnTo>
                    <a:pt x="254" y="160"/>
                  </a:lnTo>
                  <a:lnTo>
                    <a:pt x="286" y="214"/>
                  </a:lnTo>
                  <a:lnTo>
                    <a:pt x="274" y="264"/>
                  </a:lnTo>
                  <a:lnTo>
                    <a:pt x="324" y="367"/>
                  </a:lnTo>
                  <a:lnTo>
                    <a:pt x="210" y="464"/>
                  </a:lnTo>
                  <a:lnTo>
                    <a:pt x="73" y="496"/>
                  </a:lnTo>
                  <a:lnTo>
                    <a:pt x="66" y="476"/>
                  </a:lnTo>
                  <a:lnTo>
                    <a:pt x="21" y="461"/>
                  </a:lnTo>
                  <a:lnTo>
                    <a:pt x="15" y="365"/>
                  </a:lnTo>
                  <a:lnTo>
                    <a:pt x="147" y="260"/>
                  </a:lnTo>
                  <a:lnTo>
                    <a:pt x="104" y="208"/>
                  </a:lnTo>
                  <a:lnTo>
                    <a:pt x="87" y="104"/>
                  </a:lnTo>
                  <a:lnTo>
                    <a:pt x="0" y="51"/>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25" name="Freeform 67"/>
            <p:cNvSpPr>
              <a:spLocks noChangeAspect="1"/>
            </p:cNvSpPr>
            <p:nvPr/>
          </p:nvSpPr>
          <p:spPr bwMode="auto">
            <a:xfrm>
              <a:off x="2622" y="1971"/>
              <a:ext cx="187" cy="166"/>
            </a:xfrm>
            <a:custGeom>
              <a:avLst/>
              <a:gdLst>
                <a:gd name="T0" fmla="*/ 0 w 374"/>
                <a:gd name="T1" fmla="*/ 1 h 332"/>
                <a:gd name="T2" fmla="*/ 1 w 374"/>
                <a:gd name="T3" fmla="*/ 1 h 332"/>
                <a:gd name="T4" fmla="*/ 1 w 374"/>
                <a:gd name="T5" fmla="*/ 1 h 332"/>
                <a:gd name="T6" fmla="*/ 1 w 374"/>
                <a:gd name="T7" fmla="*/ 1 h 332"/>
                <a:gd name="T8" fmla="*/ 1 w 374"/>
                <a:gd name="T9" fmla="*/ 1 h 332"/>
                <a:gd name="T10" fmla="*/ 1 w 374"/>
                <a:gd name="T11" fmla="*/ 1 h 332"/>
                <a:gd name="T12" fmla="*/ 1 w 374"/>
                <a:gd name="T13" fmla="*/ 1 h 332"/>
                <a:gd name="T14" fmla="*/ 1 w 374"/>
                <a:gd name="T15" fmla="*/ 1 h 332"/>
                <a:gd name="T16" fmla="*/ 1 w 374"/>
                <a:gd name="T17" fmla="*/ 1 h 332"/>
                <a:gd name="T18" fmla="*/ 1 w 374"/>
                <a:gd name="T19" fmla="*/ 1 h 332"/>
                <a:gd name="T20" fmla="*/ 1 w 374"/>
                <a:gd name="T21" fmla="*/ 1 h 332"/>
                <a:gd name="T22" fmla="*/ 1 w 374"/>
                <a:gd name="T23" fmla="*/ 1 h 332"/>
                <a:gd name="T24" fmla="*/ 1 w 374"/>
                <a:gd name="T25" fmla="*/ 1 h 332"/>
                <a:gd name="T26" fmla="*/ 1 w 374"/>
                <a:gd name="T27" fmla="*/ 1 h 332"/>
                <a:gd name="T28" fmla="*/ 1 w 374"/>
                <a:gd name="T29" fmla="*/ 1 h 332"/>
                <a:gd name="T30" fmla="*/ 1 w 374"/>
                <a:gd name="T31" fmla="*/ 1 h 332"/>
                <a:gd name="T32" fmla="*/ 1 w 374"/>
                <a:gd name="T33" fmla="*/ 1 h 332"/>
                <a:gd name="T34" fmla="*/ 1 w 374"/>
                <a:gd name="T35" fmla="*/ 1 h 332"/>
                <a:gd name="T36" fmla="*/ 1 w 374"/>
                <a:gd name="T37" fmla="*/ 1 h 332"/>
                <a:gd name="T38" fmla="*/ 1 w 374"/>
                <a:gd name="T39" fmla="*/ 1 h 332"/>
                <a:gd name="T40" fmla="*/ 1 w 374"/>
                <a:gd name="T41" fmla="*/ 1 h 332"/>
                <a:gd name="T42" fmla="*/ 1 w 374"/>
                <a:gd name="T43" fmla="*/ 0 h 332"/>
                <a:gd name="T44" fmla="*/ 1 w 374"/>
                <a:gd name="T45" fmla="*/ 1 h 332"/>
                <a:gd name="T46" fmla="*/ 1 w 374"/>
                <a:gd name="T47" fmla="*/ 1 h 332"/>
                <a:gd name="T48" fmla="*/ 1 w 374"/>
                <a:gd name="T49" fmla="*/ 1 h 332"/>
                <a:gd name="T50" fmla="*/ 1 w 374"/>
                <a:gd name="T51" fmla="*/ 1 h 332"/>
                <a:gd name="T52" fmla="*/ 0 w 374"/>
                <a:gd name="T53" fmla="*/ 1 h 3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4"/>
                <a:gd name="T82" fmla="*/ 0 h 332"/>
                <a:gd name="T83" fmla="*/ 374 w 374"/>
                <a:gd name="T84" fmla="*/ 332 h 3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4" h="332">
                  <a:moveTo>
                    <a:pt x="0" y="101"/>
                  </a:moveTo>
                  <a:lnTo>
                    <a:pt x="10" y="130"/>
                  </a:lnTo>
                  <a:lnTo>
                    <a:pt x="89" y="151"/>
                  </a:lnTo>
                  <a:lnTo>
                    <a:pt x="75" y="167"/>
                  </a:lnTo>
                  <a:lnTo>
                    <a:pt x="105" y="188"/>
                  </a:lnTo>
                  <a:lnTo>
                    <a:pt x="116" y="225"/>
                  </a:lnTo>
                  <a:lnTo>
                    <a:pt x="82" y="296"/>
                  </a:lnTo>
                  <a:lnTo>
                    <a:pt x="177" y="324"/>
                  </a:lnTo>
                  <a:lnTo>
                    <a:pt x="186" y="327"/>
                  </a:lnTo>
                  <a:lnTo>
                    <a:pt x="230" y="332"/>
                  </a:lnTo>
                  <a:lnTo>
                    <a:pt x="230" y="305"/>
                  </a:lnTo>
                  <a:lnTo>
                    <a:pt x="257" y="290"/>
                  </a:lnTo>
                  <a:lnTo>
                    <a:pt x="317" y="307"/>
                  </a:lnTo>
                  <a:lnTo>
                    <a:pt x="355" y="279"/>
                  </a:lnTo>
                  <a:lnTo>
                    <a:pt x="334" y="239"/>
                  </a:lnTo>
                  <a:lnTo>
                    <a:pt x="343" y="201"/>
                  </a:lnTo>
                  <a:lnTo>
                    <a:pt x="312" y="180"/>
                  </a:lnTo>
                  <a:lnTo>
                    <a:pt x="355" y="134"/>
                  </a:lnTo>
                  <a:lnTo>
                    <a:pt x="374" y="85"/>
                  </a:lnTo>
                  <a:lnTo>
                    <a:pt x="319" y="63"/>
                  </a:lnTo>
                  <a:lnTo>
                    <a:pt x="305" y="58"/>
                  </a:lnTo>
                  <a:lnTo>
                    <a:pt x="218" y="0"/>
                  </a:lnTo>
                  <a:lnTo>
                    <a:pt x="188" y="10"/>
                  </a:lnTo>
                  <a:lnTo>
                    <a:pt x="154" y="66"/>
                  </a:lnTo>
                  <a:lnTo>
                    <a:pt x="81" y="56"/>
                  </a:lnTo>
                  <a:lnTo>
                    <a:pt x="94" y="99"/>
                  </a:lnTo>
                  <a:lnTo>
                    <a:pt x="0" y="101"/>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26" name="Freeform 68"/>
            <p:cNvSpPr>
              <a:spLocks noChangeAspect="1"/>
            </p:cNvSpPr>
            <p:nvPr/>
          </p:nvSpPr>
          <p:spPr bwMode="auto">
            <a:xfrm>
              <a:off x="2816" y="2125"/>
              <a:ext cx="12" cy="31"/>
            </a:xfrm>
            <a:custGeom>
              <a:avLst/>
              <a:gdLst>
                <a:gd name="T0" fmla="*/ 0 w 24"/>
                <a:gd name="T1" fmla="*/ 1 h 62"/>
                <a:gd name="T2" fmla="*/ 1 w 24"/>
                <a:gd name="T3" fmla="*/ 1 h 62"/>
                <a:gd name="T4" fmla="*/ 1 w 24"/>
                <a:gd name="T5" fmla="*/ 0 h 62"/>
                <a:gd name="T6" fmla="*/ 0 w 24"/>
                <a:gd name="T7" fmla="*/ 1 h 62"/>
                <a:gd name="T8" fmla="*/ 0 60000 65536"/>
                <a:gd name="T9" fmla="*/ 0 60000 65536"/>
                <a:gd name="T10" fmla="*/ 0 60000 65536"/>
                <a:gd name="T11" fmla="*/ 0 60000 65536"/>
                <a:gd name="T12" fmla="*/ 0 w 24"/>
                <a:gd name="T13" fmla="*/ 0 h 62"/>
                <a:gd name="T14" fmla="*/ 24 w 24"/>
                <a:gd name="T15" fmla="*/ 62 h 62"/>
              </a:gdLst>
              <a:ahLst/>
              <a:cxnLst>
                <a:cxn ang="T8">
                  <a:pos x="T0" y="T1"/>
                </a:cxn>
                <a:cxn ang="T9">
                  <a:pos x="T2" y="T3"/>
                </a:cxn>
                <a:cxn ang="T10">
                  <a:pos x="T4" y="T5"/>
                </a:cxn>
                <a:cxn ang="T11">
                  <a:pos x="T6" y="T7"/>
                </a:cxn>
              </a:cxnLst>
              <a:rect l="T12" t="T13" r="T14" b="T15"/>
              <a:pathLst>
                <a:path w="24" h="62">
                  <a:moveTo>
                    <a:pt x="0" y="32"/>
                  </a:moveTo>
                  <a:lnTo>
                    <a:pt x="22" y="62"/>
                  </a:lnTo>
                  <a:lnTo>
                    <a:pt x="24" y="0"/>
                  </a:lnTo>
                  <a:lnTo>
                    <a:pt x="0" y="32"/>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27" name="Freeform 69"/>
            <p:cNvSpPr>
              <a:spLocks noChangeAspect="1"/>
            </p:cNvSpPr>
            <p:nvPr/>
          </p:nvSpPr>
          <p:spPr bwMode="auto">
            <a:xfrm>
              <a:off x="1881" y="2733"/>
              <a:ext cx="41" cy="53"/>
            </a:xfrm>
            <a:custGeom>
              <a:avLst/>
              <a:gdLst>
                <a:gd name="T0" fmla="*/ 0 w 84"/>
                <a:gd name="T1" fmla="*/ 1 h 105"/>
                <a:gd name="T2" fmla="*/ 0 w 84"/>
                <a:gd name="T3" fmla="*/ 0 h 105"/>
                <a:gd name="T4" fmla="*/ 0 w 84"/>
                <a:gd name="T5" fmla="*/ 1 h 105"/>
                <a:gd name="T6" fmla="*/ 0 w 84"/>
                <a:gd name="T7" fmla="*/ 1 h 105"/>
                <a:gd name="T8" fmla="*/ 0 w 84"/>
                <a:gd name="T9" fmla="*/ 1 h 105"/>
                <a:gd name="T10" fmla="*/ 0 60000 65536"/>
                <a:gd name="T11" fmla="*/ 0 60000 65536"/>
                <a:gd name="T12" fmla="*/ 0 60000 65536"/>
                <a:gd name="T13" fmla="*/ 0 60000 65536"/>
                <a:gd name="T14" fmla="*/ 0 60000 65536"/>
                <a:gd name="T15" fmla="*/ 0 w 84"/>
                <a:gd name="T16" fmla="*/ 0 h 105"/>
                <a:gd name="T17" fmla="*/ 84 w 84"/>
                <a:gd name="T18" fmla="*/ 105 h 105"/>
              </a:gdLst>
              <a:ahLst/>
              <a:cxnLst>
                <a:cxn ang="T10">
                  <a:pos x="T0" y="T1"/>
                </a:cxn>
                <a:cxn ang="T11">
                  <a:pos x="T2" y="T3"/>
                </a:cxn>
                <a:cxn ang="T12">
                  <a:pos x="T4" y="T5"/>
                </a:cxn>
                <a:cxn ang="T13">
                  <a:pos x="T6" y="T7"/>
                </a:cxn>
                <a:cxn ang="T14">
                  <a:pos x="T8" y="T9"/>
                </a:cxn>
              </a:cxnLst>
              <a:rect l="T15" t="T16" r="T17" b="T18"/>
              <a:pathLst>
                <a:path w="84" h="105">
                  <a:moveTo>
                    <a:pt x="0" y="101"/>
                  </a:moveTo>
                  <a:lnTo>
                    <a:pt x="12" y="0"/>
                  </a:lnTo>
                  <a:lnTo>
                    <a:pt x="84" y="45"/>
                  </a:lnTo>
                  <a:lnTo>
                    <a:pt x="41" y="105"/>
                  </a:lnTo>
                  <a:lnTo>
                    <a:pt x="0" y="101"/>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28" name="Freeform 70"/>
            <p:cNvSpPr>
              <a:spLocks noChangeAspect="1"/>
            </p:cNvSpPr>
            <p:nvPr/>
          </p:nvSpPr>
          <p:spPr bwMode="auto">
            <a:xfrm>
              <a:off x="2778" y="1894"/>
              <a:ext cx="130" cy="147"/>
            </a:xfrm>
            <a:custGeom>
              <a:avLst/>
              <a:gdLst>
                <a:gd name="T0" fmla="*/ 0 w 260"/>
                <a:gd name="T1" fmla="*/ 1 h 294"/>
                <a:gd name="T2" fmla="*/ 1 w 260"/>
                <a:gd name="T3" fmla="*/ 1 h 294"/>
                <a:gd name="T4" fmla="*/ 1 w 260"/>
                <a:gd name="T5" fmla="*/ 1 h 294"/>
                <a:gd name="T6" fmla="*/ 1 w 260"/>
                <a:gd name="T7" fmla="*/ 1 h 294"/>
                <a:gd name="T8" fmla="*/ 1 w 260"/>
                <a:gd name="T9" fmla="*/ 1 h 294"/>
                <a:gd name="T10" fmla="*/ 1 w 260"/>
                <a:gd name="T11" fmla="*/ 1 h 294"/>
                <a:gd name="T12" fmla="*/ 1 w 260"/>
                <a:gd name="T13" fmla="*/ 1 h 294"/>
                <a:gd name="T14" fmla="*/ 1 w 260"/>
                <a:gd name="T15" fmla="*/ 1 h 294"/>
                <a:gd name="T16" fmla="*/ 1 w 260"/>
                <a:gd name="T17" fmla="*/ 1 h 294"/>
                <a:gd name="T18" fmla="*/ 1 w 260"/>
                <a:gd name="T19" fmla="*/ 1 h 294"/>
                <a:gd name="T20" fmla="*/ 1 w 260"/>
                <a:gd name="T21" fmla="*/ 1 h 294"/>
                <a:gd name="T22" fmla="*/ 1 w 260"/>
                <a:gd name="T23" fmla="*/ 1 h 294"/>
                <a:gd name="T24" fmla="*/ 1 w 260"/>
                <a:gd name="T25" fmla="*/ 1 h 294"/>
                <a:gd name="T26" fmla="*/ 1 w 260"/>
                <a:gd name="T27" fmla="*/ 1 h 294"/>
                <a:gd name="T28" fmla="*/ 1 w 260"/>
                <a:gd name="T29" fmla="*/ 1 h 294"/>
                <a:gd name="T30" fmla="*/ 1 w 260"/>
                <a:gd name="T31" fmla="*/ 1 h 294"/>
                <a:gd name="T32" fmla="*/ 1 w 260"/>
                <a:gd name="T33" fmla="*/ 0 h 294"/>
                <a:gd name="T34" fmla="*/ 1 w 260"/>
                <a:gd name="T35" fmla="*/ 0 h 294"/>
                <a:gd name="T36" fmla="*/ 1 w 260"/>
                <a:gd name="T37" fmla="*/ 1 h 294"/>
                <a:gd name="T38" fmla="*/ 1 w 260"/>
                <a:gd name="T39" fmla="*/ 1 h 294"/>
                <a:gd name="T40" fmla="*/ 1 w 260"/>
                <a:gd name="T41" fmla="*/ 1 h 294"/>
                <a:gd name="T42" fmla="*/ 1 w 260"/>
                <a:gd name="T43" fmla="*/ 1 h 294"/>
                <a:gd name="T44" fmla="*/ 0 w 260"/>
                <a:gd name="T45" fmla="*/ 1 h 29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294"/>
                <a:gd name="T71" fmla="*/ 260 w 260"/>
                <a:gd name="T72" fmla="*/ 294 h 29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294">
                  <a:moveTo>
                    <a:pt x="0" y="121"/>
                  </a:moveTo>
                  <a:lnTo>
                    <a:pt x="1" y="169"/>
                  </a:lnTo>
                  <a:lnTo>
                    <a:pt x="4" y="192"/>
                  </a:lnTo>
                  <a:lnTo>
                    <a:pt x="8" y="217"/>
                  </a:lnTo>
                  <a:lnTo>
                    <a:pt x="63" y="239"/>
                  </a:lnTo>
                  <a:lnTo>
                    <a:pt x="44" y="288"/>
                  </a:lnTo>
                  <a:lnTo>
                    <a:pt x="102" y="294"/>
                  </a:lnTo>
                  <a:lnTo>
                    <a:pt x="204" y="293"/>
                  </a:lnTo>
                  <a:lnTo>
                    <a:pt x="231" y="246"/>
                  </a:lnTo>
                  <a:lnTo>
                    <a:pt x="176" y="186"/>
                  </a:lnTo>
                  <a:lnTo>
                    <a:pt x="242" y="153"/>
                  </a:lnTo>
                  <a:lnTo>
                    <a:pt x="260" y="163"/>
                  </a:lnTo>
                  <a:lnTo>
                    <a:pt x="242" y="46"/>
                  </a:lnTo>
                  <a:lnTo>
                    <a:pt x="195" y="17"/>
                  </a:lnTo>
                  <a:lnTo>
                    <a:pt x="140" y="37"/>
                  </a:lnTo>
                  <a:lnTo>
                    <a:pt x="148" y="23"/>
                  </a:lnTo>
                  <a:lnTo>
                    <a:pt x="102" y="0"/>
                  </a:lnTo>
                  <a:lnTo>
                    <a:pt x="78" y="0"/>
                  </a:lnTo>
                  <a:lnTo>
                    <a:pt x="77" y="66"/>
                  </a:lnTo>
                  <a:lnTo>
                    <a:pt x="52" y="48"/>
                  </a:lnTo>
                  <a:lnTo>
                    <a:pt x="35" y="68"/>
                  </a:lnTo>
                  <a:lnTo>
                    <a:pt x="32" y="108"/>
                  </a:lnTo>
                  <a:lnTo>
                    <a:pt x="0" y="121"/>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29" name="Freeform 71"/>
            <p:cNvSpPr>
              <a:spLocks noChangeAspect="1"/>
            </p:cNvSpPr>
            <p:nvPr/>
          </p:nvSpPr>
          <p:spPr bwMode="auto">
            <a:xfrm>
              <a:off x="2989" y="2147"/>
              <a:ext cx="93" cy="95"/>
            </a:xfrm>
            <a:custGeom>
              <a:avLst/>
              <a:gdLst>
                <a:gd name="T0" fmla="*/ 0 w 187"/>
                <a:gd name="T1" fmla="*/ 1 h 189"/>
                <a:gd name="T2" fmla="*/ 0 w 187"/>
                <a:gd name="T3" fmla="*/ 1 h 189"/>
                <a:gd name="T4" fmla="*/ 0 w 187"/>
                <a:gd name="T5" fmla="*/ 1 h 189"/>
                <a:gd name="T6" fmla="*/ 0 w 187"/>
                <a:gd name="T7" fmla="*/ 1 h 189"/>
                <a:gd name="T8" fmla="*/ 0 w 187"/>
                <a:gd name="T9" fmla="*/ 0 h 189"/>
                <a:gd name="T10" fmla="*/ 0 w 187"/>
                <a:gd name="T11" fmla="*/ 1 h 189"/>
                <a:gd name="T12" fmla="*/ 0 w 187"/>
                <a:gd name="T13" fmla="*/ 1 h 189"/>
                <a:gd name="T14" fmla="*/ 0 w 187"/>
                <a:gd name="T15" fmla="*/ 1 h 189"/>
                <a:gd name="T16" fmla="*/ 0 w 187"/>
                <a:gd name="T17" fmla="*/ 1 h 189"/>
                <a:gd name="T18" fmla="*/ 0 w 187"/>
                <a:gd name="T19" fmla="*/ 1 h 189"/>
                <a:gd name="T20" fmla="*/ 0 w 187"/>
                <a:gd name="T21" fmla="*/ 1 h 189"/>
                <a:gd name="T22" fmla="*/ 0 w 187"/>
                <a:gd name="T23" fmla="*/ 1 h 189"/>
                <a:gd name="T24" fmla="*/ 0 w 187"/>
                <a:gd name="T25" fmla="*/ 1 h 189"/>
                <a:gd name="T26" fmla="*/ 0 w 187"/>
                <a:gd name="T27" fmla="*/ 1 h 189"/>
                <a:gd name="T28" fmla="*/ 0 w 187"/>
                <a:gd name="T29" fmla="*/ 1 h 189"/>
                <a:gd name="T30" fmla="*/ 0 w 187"/>
                <a:gd name="T31" fmla="*/ 1 h 189"/>
                <a:gd name="T32" fmla="*/ 0 w 187"/>
                <a:gd name="T33" fmla="*/ 1 h 189"/>
                <a:gd name="T34" fmla="*/ 0 w 187"/>
                <a:gd name="T35" fmla="*/ 1 h 189"/>
                <a:gd name="T36" fmla="*/ 0 w 187"/>
                <a:gd name="T37" fmla="*/ 1 h 189"/>
                <a:gd name="T38" fmla="*/ 0 w 187"/>
                <a:gd name="T39" fmla="*/ 1 h 18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7"/>
                <a:gd name="T61" fmla="*/ 0 h 189"/>
                <a:gd name="T62" fmla="*/ 187 w 187"/>
                <a:gd name="T63" fmla="*/ 189 h 18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7" h="189">
                  <a:moveTo>
                    <a:pt x="0" y="75"/>
                  </a:moveTo>
                  <a:lnTo>
                    <a:pt x="27" y="33"/>
                  </a:lnTo>
                  <a:lnTo>
                    <a:pt x="86" y="16"/>
                  </a:lnTo>
                  <a:lnTo>
                    <a:pt x="160" y="17"/>
                  </a:lnTo>
                  <a:lnTo>
                    <a:pt x="187" y="0"/>
                  </a:lnTo>
                  <a:lnTo>
                    <a:pt x="177" y="39"/>
                  </a:lnTo>
                  <a:lnTo>
                    <a:pt x="127" y="30"/>
                  </a:lnTo>
                  <a:lnTo>
                    <a:pt x="101" y="64"/>
                  </a:lnTo>
                  <a:lnTo>
                    <a:pt x="76" y="45"/>
                  </a:lnTo>
                  <a:lnTo>
                    <a:pt x="94" y="96"/>
                  </a:lnTo>
                  <a:lnTo>
                    <a:pt x="70" y="106"/>
                  </a:lnTo>
                  <a:lnTo>
                    <a:pt x="117" y="127"/>
                  </a:lnTo>
                  <a:lnTo>
                    <a:pt x="117" y="146"/>
                  </a:lnTo>
                  <a:lnTo>
                    <a:pt x="79" y="153"/>
                  </a:lnTo>
                  <a:lnTo>
                    <a:pt x="90" y="189"/>
                  </a:lnTo>
                  <a:lnTo>
                    <a:pt x="46" y="177"/>
                  </a:lnTo>
                  <a:lnTo>
                    <a:pt x="32" y="142"/>
                  </a:lnTo>
                  <a:lnTo>
                    <a:pt x="91" y="130"/>
                  </a:lnTo>
                  <a:lnTo>
                    <a:pt x="32" y="125"/>
                  </a:lnTo>
                  <a:lnTo>
                    <a:pt x="0" y="75"/>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30" name="Freeform 72"/>
            <p:cNvSpPr>
              <a:spLocks noChangeAspect="1"/>
            </p:cNvSpPr>
            <p:nvPr/>
          </p:nvSpPr>
          <p:spPr bwMode="auto">
            <a:xfrm>
              <a:off x="3039" y="2258"/>
              <a:ext cx="43" cy="6"/>
            </a:xfrm>
            <a:custGeom>
              <a:avLst/>
              <a:gdLst>
                <a:gd name="T0" fmla="*/ 0 w 87"/>
                <a:gd name="T1" fmla="*/ 1 h 12"/>
                <a:gd name="T2" fmla="*/ 0 w 87"/>
                <a:gd name="T3" fmla="*/ 0 h 12"/>
                <a:gd name="T4" fmla="*/ 0 w 87"/>
                <a:gd name="T5" fmla="*/ 1 h 12"/>
                <a:gd name="T6" fmla="*/ 0 w 87"/>
                <a:gd name="T7" fmla="*/ 1 h 12"/>
                <a:gd name="T8" fmla="*/ 0 w 87"/>
                <a:gd name="T9" fmla="*/ 1 h 12"/>
                <a:gd name="T10" fmla="*/ 0 60000 65536"/>
                <a:gd name="T11" fmla="*/ 0 60000 65536"/>
                <a:gd name="T12" fmla="*/ 0 60000 65536"/>
                <a:gd name="T13" fmla="*/ 0 60000 65536"/>
                <a:gd name="T14" fmla="*/ 0 60000 65536"/>
                <a:gd name="T15" fmla="*/ 0 w 87"/>
                <a:gd name="T16" fmla="*/ 0 h 12"/>
                <a:gd name="T17" fmla="*/ 87 w 87"/>
                <a:gd name="T18" fmla="*/ 12 h 12"/>
              </a:gdLst>
              <a:ahLst/>
              <a:cxnLst>
                <a:cxn ang="T10">
                  <a:pos x="T0" y="T1"/>
                </a:cxn>
                <a:cxn ang="T11">
                  <a:pos x="T2" y="T3"/>
                </a:cxn>
                <a:cxn ang="T12">
                  <a:pos x="T4" y="T5"/>
                </a:cxn>
                <a:cxn ang="T13">
                  <a:pos x="T6" y="T7"/>
                </a:cxn>
                <a:cxn ang="T14">
                  <a:pos x="T8" y="T9"/>
                </a:cxn>
              </a:cxnLst>
              <a:rect l="T15" t="T16" r="T17" b="T18"/>
              <a:pathLst>
                <a:path w="87" h="12">
                  <a:moveTo>
                    <a:pt x="0" y="12"/>
                  </a:moveTo>
                  <a:lnTo>
                    <a:pt x="8" y="0"/>
                  </a:lnTo>
                  <a:lnTo>
                    <a:pt x="87" y="12"/>
                  </a:lnTo>
                  <a:lnTo>
                    <a:pt x="28" y="12"/>
                  </a:lnTo>
                  <a:lnTo>
                    <a:pt x="0" y="12"/>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31" name="Freeform 73"/>
            <p:cNvSpPr>
              <a:spLocks noChangeAspect="1"/>
            </p:cNvSpPr>
            <p:nvPr/>
          </p:nvSpPr>
          <p:spPr bwMode="auto">
            <a:xfrm>
              <a:off x="1603" y="1107"/>
              <a:ext cx="904" cy="673"/>
            </a:xfrm>
            <a:custGeom>
              <a:avLst/>
              <a:gdLst>
                <a:gd name="T0" fmla="*/ 1 w 1807"/>
                <a:gd name="T1" fmla="*/ 0 h 1347"/>
                <a:gd name="T2" fmla="*/ 1 w 1807"/>
                <a:gd name="T3" fmla="*/ 0 h 1347"/>
                <a:gd name="T4" fmla="*/ 1 w 1807"/>
                <a:gd name="T5" fmla="*/ 0 h 1347"/>
                <a:gd name="T6" fmla="*/ 1 w 1807"/>
                <a:gd name="T7" fmla="*/ 0 h 1347"/>
                <a:gd name="T8" fmla="*/ 1 w 1807"/>
                <a:gd name="T9" fmla="*/ 0 h 1347"/>
                <a:gd name="T10" fmla="*/ 1 w 1807"/>
                <a:gd name="T11" fmla="*/ 0 h 1347"/>
                <a:gd name="T12" fmla="*/ 1 w 1807"/>
                <a:gd name="T13" fmla="*/ 0 h 1347"/>
                <a:gd name="T14" fmla="*/ 1 w 1807"/>
                <a:gd name="T15" fmla="*/ 0 h 1347"/>
                <a:gd name="T16" fmla="*/ 1 w 1807"/>
                <a:gd name="T17" fmla="*/ 0 h 1347"/>
                <a:gd name="T18" fmla="*/ 1 w 1807"/>
                <a:gd name="T19" fmla="*/ 0 h 1347"/>
                <a:gd name="T20" fmla="*/ 1 w 1807"/>
                <a:gd name="T21" fmla="*/ 0 h 1347"/>
                <a:gd name="T22" fmla="*/ 1 w 1807"/>
                <a:gd name="T23" fmla="*/ 0 h 1347"/>
                <a:gd name="T24" fmla="*/ 1 w 1807"/>
                <a:gd name="T25" fmla="*/ 0 h 1347"/>
                <a:gd name="T26" fmla="*/ 1 w 1807"/>
                <a:gd name="T27" fmla="*/ 0 h 1347"/>
                <a:gd name="T28" fmla="*/ 1 w 1807"/>
                <a:gd name="T29" fmla="*/ 0 h 1347"/>
                <a:gd name="T30" fmla="*/ 1 w 1807"/>
                <a:gd name="T31" fmla="*/ 0 h 1347"/>
                <a:gd name="T32" fmla="*/ 1 w 1807"/>
                <a:gd name="T33" fmla="*/ 0 h 1347"/>
                <a:gd name="T34" fmla="*/ 1 w 1807"/>
                <a:gd name="T35" fmla="*/ 0 h 1347"/>
                <a:gd name="T36" fmla="*/ 1 w 1807"/>
                <a:gd name="T37" fmla="*/ 0 h 1347"/>
                <a:gd name="T38" fmla="*/ 1 w 1807"/>
                <a:gd name="T39" fmla="*/ 0 h 1347"/>
                <a:gd name="T40" fmla="*/ 1 w 1807"/>
                <a:gd name="T41" fmla="*/ 0 h 1347"/>
                <a:gd name="T42" fmla="*/ 1 w 1807"/>
                <a:gd name="T43" fmla="*/ 0 h 1347"/>
                <a:gd name="T44" fmla="*/ 1 w 1807"/>
                <a:gd name="T45" fmla="*/ 0 h 1347"/>
                <a:gd name="T46" fmla="*/ 1 w 1807"/>
                <a:gd name="T47" fmla="*/ 0 h 1347"/>
                <a:gd name="T48" fmla="*/ 1 w 1807"/>
                <a:gd name="T49" fmla="*/ 0 h 1347"/>
                <a:gd name="T50" fmla="*/ 1 w 1807"/>
                <a:gd name="T51" fmla="*/ 0 h 1347"/>
                <a:gd name="T52" fmla="*/ 1 w 1807"/>
                <a:gd name="T53" fmla="*/ 0 h 1347"/>
                <a:gd name="T54" fmla="*/ 1 w 1807"/>
                <a:gd name="T55" fmla="*/ 0 h 1347"/>
                <a:gd name="T56" fmla="*/ 1 w 1807"/>
                <a:gd name="T57" fmla="*/ 0 h 1347"/>
                <a:gd name="T58" fmla="*/ 1 w 1807"/>
                <a:gd name="T59" fmla="*/ 0 h 1347"/>
                <a:gd name="T60" fmla="*/ 1 w 1807"/>
                <a:gd name="T61" fmla="*/ 0 h 1347"/>
                <a:gd name="T62" fmla="*/ 1 w 1807"/>
                <a:gd name="T63" fmla="*/ 0 h 1347"/>
                <a:gd name="T64" fmla="*/ 1 w 1807"/>
                <a:gd name="T65" fmla="*/ 0 h 1347"/>
                <a:gd name="T66" fmla="*/ 1 w 1807"/>
                <a:gd name="T67" fmla="*/ 0 h 1347"/>
                <a:gd name="T68" fmla="*/ 1 w 1807"/>
                <a:gd name="T69" fmla="*/ 0 h 1347"/>
                <a:gd name="T70" fmla="*/ 1 w 1807"/>
                <a:gd name="T71" fmla="*/ 0 h 1347"/>
                <a:gd name="T72" fmla="*/ 1 w 1807"/>
                <a:gd name="T73" fmla="*/ 0 h 1347"/>
                <a:gd name="T74" fmla="*/ 1 w 1807"/>
                <a:gd name="T75" fmla="*/ 0 h 1347"/>
                <a:gd name="T76" fmla="*/ 1 w 1807"/>
                <a:gd name="T77" fmla="*/ 0 h 1347"/>
                <a:gd name="T78" fmla="*/ 1 w 1807"/>
                <a:gd name="T79" fmla="*/ 0 h 1347"/>
                <a:gd name="T80" fmla="*/ 1 w 1807"/>
                <a:gd name="T81" fmla="*/ 0 h 1347"/>
                <a:gd name="T82" fmla="*/ 1 w 1807"/>
                <a:gd name="T83" fmla="*/ 0 h 1347"/>
                <a:gd name="T84" fmla="*/ 1 w 1807"/>
                <a:gd name="T85" fmla="*/ 0 h 1347"/>
                <a:gd name="T86" fmla="*/ 1 w 1807"/>
                <a:gd name="T87" fmla="*/ 0 h 1347"/>
                <a:gd name="T88" fmla="*/ 1 w 1807"/>
                <a:gd name="T89" fmla="*/ 0 h 1347"/>
                <a:gd name="T90" fmla="*/ 1 w 1807"/>
                <a:gd name="T91" fmla="*/ 0 h 1347"/>
                <a:gd name="T92" fmla="*/ 1 w 1807"/>
                <a:gd name="T93" fmla="*/ 0 h 1347"/>
                <a:gd name="T94" fmla="*/ 1 w 1807"/>
                <a:gd name="T95" fmla="*/ 0 h 1347"/>
                <a:gd name="T96" fmla="*/ 1 w 1807"/>
                <a:gd name="T97" fmla="*/ 0 h 1347"/>
                <a:gd name="T98" fmla="*/ 1 w 1807"/>
                <a:gd name="T99" fmla="*/ 0 h 1347"/>
                <a:gd name="T100" fmla="*/ 1 w 1807"/>
                <a:gd name="T101" fmla="*/ 0 h 1347"/>
                <a:gd name="T102" fmla="*/ 1 w 1807"/>
                <a:gd name="T103" fmla="*/ 0 h 1347"/>
                <a:gd name="T104" fmla="*/ 1 w 1807"/>
                <a:gd name="T105" fmla="*/ 0 h 1347"/>
                <a:gd name="T106" fmla="*/ 1 w 1807"/>
                <a:gd name="T107" fmla="*/ 0 h 1347"/>
                <a:gd name="T108" fmla="*/ 1 w 1807"/>
                <a:gd name="T109" fmla="*/ 0 h 1347"/>
                <a:gd name="T110" fmla="*/ 1 w 1807"/>
                <a:gd name="T111" fmla="*/ 0 h 1347"/>
                <a:gd name="T112" fmla="*/ 1 w 1807"/>
                <a:gd name="T113" fmla="*/ 0 h 1347"/>
                <a:gd name="T114" fmla="*/ 1 w 1807"/>
                <a:gd name="T115" fmla="*/ 0 h 13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807"/>
                <a:gd name="T175" fmla="*/ 0 h 1347"/>
                <a:gd name="T176" fmla="*/ 1807 w 1807"/>
                <a:gd name="T177" fmla="*/ 1347 h 13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807" h="1347">
                  <a:moveTo>
                    <a:pt x="0" y="378"/>
                  </a:moveTo>
                  <a:lnTo>
                    <a:pt x="10" y="358"/>
                  </a:lnTo>
                  <a:lnTo>
                    <a:pt x="126" y="318"/>
                  </a:lnTo>
                  <a:lnTo>
                    <a:pt x="202" y="318"/>
                  </a:lnTo>
                  <a:lnTo>
                    <a:pt x="245" y="288"/>
                  </a:lnTo>
                  <a:lnTo>
                    <a:pt x="230" y="278"/>
                  </a:lnTo>
                  <a:lnTo>
                    <a:pt x="256" y="268"/>
                  </a:lnTo>
                  <a:lnTo>
                    <a:pt x="235" y="262"/>
                  </a:lnTo>
                  <a:lnTo>
                    <a:pt x="275" y="249"/>
                  </a:lnTo>
                  <a:lnTo>
                    <a:pt x="260" y="239"/>
                  </a:lnTo>
                  <a:lnTo>
                    <a:pt x="208" y="259"/>
                  </a:lnTo>
                  <a:lnTo>
                    <a:pt x="155" y="232"/>
                  </a:lnTo>
                  <a:lnTo>
                    <a:pt x="221" y="217"/>
                  </a:lnTo>
                  <a:lnTo>
                    <a:pt x="259" y="174"/>
                  </a:lnTo>
                  <a:lnTo>
                    <a:pt x="340" y="173"/>
                  </a:lnTo>
                  <a:lnTo>
                    <a:pt x="336" y="128"/>
                  </a:lnTo>
                  <a:lnTo>
                    <a:pt x="395" y="126"/>
                  </a:lnTo>
                  <a:lnTo>
                    <a:pt x="456" y="158"/>
                  </a:lnTo>
                  <a:lnTo>
                    <a:pt x="384" y="116"/>
                  </a:lnTo>
                  <a:lnTo>
                    <a:pt x="522" y="87"/>
                  </a:lnTo>
                  <a:lnTo>
                    <a:pt x="554" y="107"/>
                  </a:lnTo>
                  <a:lnTo>
                    <a:pt x="560" y="148"/>
                  </a:lnTo>
                  <a:lnTo>
                    <a:pt x="576" y="114"/>
                  </a:lnTo>
                  <a:lnTo>
                    <a:pt x="664" y="138"/>
                  </a:lnTo>
                  <a:lnTo>
                    <a:pt x="633" y="119"/>
                  </a:lnTo>
                  <a:lnTo>
                    <a:pt x="676" y="121"/>
                  </a:lnTo>
                  <a:lnTo>
                    <a:pt x="639" y="99"/>
                  </a:lnTo>
                  <a:lnTo>
                    <a:pt x="629" y="80"/>
                  </a:lnTo>
                  <a:lnTo>
                    <a:pt x="648" y="76"/>
                  </a:lnTo>
                  <a:lnTo>
                    <a:pt x="822" y="133"/>
                  </a:lnTo>
                  <a:lnTo>
                    <a:pt x="809" y="114"/>
                  </a:lnTo>
                  <a:lnTo>
                    <a:pt x="845" y="111"/>
                  </a:lnTo>
                  <a:lnTo>
                    <a:pt x="822" y="95"/>
                  </a:lnTo>
                  <a:lnTo>
                    <a:pt x="882" y="99"/>
                  </a:lnTo>
                  <a:lnTo>
                    <a:pt x="788" y="57"/>
                  </a:lnTo>
                  <a:lnTo>
                    <a:pt x="956" y="80"/>
                  </a:lnTo>
                  <a:lnTo>
                    <a:pt x="920" y="56"/>
                  </a:lnTo>
                  <a:lnTo>
                    <a:pt x="821" y="52"/>
                  </a:lnTo>
                  <a:lnTo>
                    <a:pt x="853" y="49"/>
                  </a:lnTo>
                  <a:lnTo>
                    <a:pt x="792" y="29"/>
                  </a:lnTo>
                  <a:lnTo>
                    <a:pt x="864" y="34"/>
                  </a:lnTo>
                  <a:lnTo>
                    <a:pt x="835" y="25"/>
                  </a:lnTo>
                  <a:lnTo>
                    <a:pt x="867" y="19"/>
                  </a:lnTo>
                  <a:lnTo>
                    <a:pt x="991" y="57"/>
                  </a:lnTo>
                  <a:lnTo>
                    <a:pt x="975" y="43"/>
                  </a:lnTo>
                  <a:lnTo>
                    <a:pt x="1032" y="29"/>
                  </a:lnTo>
                  <a:lnTo>
                    <a:pt x="984" y="25"/>
                  </a:lnTo>
                  <a:lnTo>
                    <a:pt x="983" y="6"/>
                  </a:lnTo>
                  <a:lnTo>
                    <a:pt x="1015" y="0"/>
                  </a:lnTo>
                  <a:lnTo>
                    <a:pt x="1348" y="8"/>
                  </a:lnTo>
                  <a:lnTo>
                    <a:pt x="1372" y="18"/>
                  </a:lnTo>
                  <a:lnTo>
                    <a:pt x="1361" y="25"/>
                  </a:lnTo>
                  <a:lnTo>
                    <a:pt x="1138" y="28"/>
                  </a:lnTo>
                  <a:lnTo>
                    <a:pt x="1164" y="38"/>
                  </a:lnTo>
                  <a:lnTo>
                    <a:pt x="1078" y="49"/>
                  </a:lnTo>
                  <a:lnTo>
                    <a:pt x="1394" y="29"/>
                  </a:lnTo>
                  <a:lnTo>
                    <a:pt x="1404" y="47"/>
                  </a:lnTo>
                  <a:lnTo>
                    <a:pt x="1361" y="58"/>
                  </a:lnTo>
                  <a:lnTo>
                    <a:pt x="1435" y="51"/>
                  </a:lnTo>
                  <a:lnTo>
                    <a:pt x="1519" y="72"/>
                  </a:lnTo>
                  <a:lnTo>
                    <a:pt x="1394" y="107"/>
                  </a:lnTo>
                  <a:lnTo>
                    <a:pt x="1192" y="105"/>
                  </a:lnTo>
                  <a:lnTo>
                    <a:pt x="1240" y="111"/>
                  </a:lnTo>
                  <a:lnTo>
                    <a:pt x="1155" y="126"/>
                  </a:lnTo>
                  <a:lnTo>
                    <a:pt x="1155" y="143"/>
                  </a:lnTo>
                  <a:lnTo>
                    <a:pt x="1376" y="116"/>
                  </a:lnTo>
                  <a:lnTo>
                    <a:pt x="1395" y="128"/>
                  </a:lnTo>
                  <a:lnTo>
                    <a:pt x="1348" y="154"/>
                  </a:lnTo>
                  <a:lnTo>
                    <a:pt x="1490" y="111"/>
                  </a:lnTo>
                  <a:lnTo>
                    <a:pt x="1497" y="152"/>
                  </a:lnTo>
                  <a:lnTo>
                    <a:pt x="1428" y="225"/>
                  </a:lnTo>
                  <a:lnTo>
                    <a:pt x="1564" y="142"/>
                  </a:lnTo>
                  <a:lnTo>
                    <a:pt x="1563" y="154"/>
                  </a:lnTo>
                  <a:lnTo>
                    <a:pt x="1629" y="153"/>
                  </a:lnTo>
                  <a:lnTo>
                    <a:pt x="1648" y="126"/>
                  </a:lnTo>
                  <a:lnTo>
                    <a:pt x="1719" y="121"/>
                  </a:lnTo>
                  <a:lnTo>
                    <a:pt x="1807" y="145"/>
                  </a:lnTo>
                  <a:lnTo>
                    <a:pt x="1720" y="182"/>
                  </a:lnTo>
                  <a:lnTo>
                    <a:pt x="1725" y="197"/>
                  </a:lnTo>
                  <a:lnTo>
                    <a:pt x="1529" y="217"/>
                  </a:lnTo>
                  <a:lnTo>
                    <a:pt x="1687" y="220"/>
                  </a:lnTo>
                  <a:lnTo>
                    <a:pt x="1558" y="250"/>
                  </a:lnTo>
                  <a:lnTo>
                    <a:pt x="1567" y="272"/>
                  </a:lnTo>
                  <a:lnTo>
                    <a:pt x="1653" y="250"/>
                  </a:lnTo>
                  <a:lnTo>
                    <a:pt x="1591" y="278"/>
                  </a:lnTo>
                  <a:lnTo>
                    <a:pt x="1583" y="315"/>
                  </a:lnTo>
                  <a:lnTo>
                    <a:pt x="1601" y="306"/>
                  </a:lnTo>
                  <a:lnTo>
                    <a:pt x="1543" y="339"/>
                  </a:lnTo>
                  <a:lnTo>
                    <a:pt x="1521" y="407"/>
                  </a:lnTo>
                  <a:lnTo>
                    <a:pt x="1554" y="393"/>
                  </a:lnTo>
                  <a:lnTo>
                    <a:pt x="1597" y="407"/>
                  </a:lnTo>
                  <a:lnTo>
                    <a:pt x="1557" y="407"/>
                  </a:lnTo>
                  <a:lnTo>
                    <a:pt x="1557" y="427"/>
                  </a:lnTo>
                  <a:lnTo>
                    <a:pt x="1626" y="436"/>
                  </a:lnTo>
                  <a:lnTo>
                    <a:pt x="1629" y="461"/>
                  </a:lnTo>
                  <a:lnTo>
                    <a:pt x="1526" y="456"/>
                  </a:lnTo>
                  <a:lnTo>
                    <a:pt x="1554" y="467"/>
                  </a:lnTo>
                  <a:lnTo>
                    <a:pt x="1495" y="475"/>
                  </a:lnTo>
                  <a:lnTo>
                    <a:pt x="1526" y="503"/>
                  </a:lnTo>
                  <a:lnTo>
                    <a:pt x="1580" y="504"/>
                  </a:lnTo>
                  <a:lnTo>
                    <a:pt x="1547" y="520"/>
                  </a:lnTo>
                  <a:lnTo>
                    <a:pt x="1588" y="534"/>
                  </a:lnTo>
                  <a:lnTo>
                    <a:pt x="1587" y="570"/>
                  </a:lnTo>
                  <a:lnTo>
                    <a:pt x="1511" y="548"/>
                  </a:lnTo>
                  <a:lnTo>
                    <a:pt x="1556" y="567"/>
                  </a:lnTo>
                  <a:lnTo>
                    <a:pt x="1528" y="580"/>
                  </a:lnTo>
                  <a:lnTo>
                    <a:pt x="1554" y="577"/>
                  </a:lnTo>
                  <a:lnTo>
                    <a:pt x="1547" y="600"/>
                  </a:lnTo>
                  <a:lnTo>
                    <a:pt x="1600" y="611"/>
                  </a:lnTo>
                  <a:lnTo>
                    <a:pt x="1516" y="605"/>
                  </a:lnTo>
                  <a:lnTo>
                    <a:pt x="1497" y="618"/>
                  </a:lnTo>
                  <a:lnTo>
                    <a:pt x="1564" y="646"/>
                  </a:lnTo>
                  <a:lnTo>
                    <a:pt x="1556" y="668"/>
                  </a:lnTo>
                  <a:lnTo>
                    <a:pt x="1501" y="682"/>
                  </a:lnTo>
                  <a:lnTo>
                    <a:pt x="1449" y="649"/>
                  </a:lnTo>
                  <a:lnTo>
                    <a:pt x="1370" y="677"/>
                  </a:lnTo>
                  <a:lnTo>
                    <a:pt x="1425" y="695"/>
                  </a:lnTo>
                  <a:lnTo>
                    <a:pt x="1372" y="711"/>
                  </a:lnTo>
                  <a:lnTo>
                    <a:pt x="1430" y="714"/>
                  </a:lnTo>
                  <a:lnTo>
                    <a:pt x="1411" y="748"/>
                  </a:lnTo>
                  <a:lnTo>
                    <a:pt x="1435" y="728"/>
                  </a:lnTo>
                  <a:lnTo>
                    <a:pt x="1497" y="755"/>
                  </a:lnTo>
                  <a:lnTo>
                    <a:pt x="1477" y="778"/>
                  </a:lnTo>
                  <a:lnTo>
                    <a:pt x="1516" y="769"/>
                  </a:lnTo>
                  <a:lnTo>
                    <a:pt x="1497" y="792"/>
                  </a:lnTo>
                  <a:lnTo>
                    <a:pt x="1524" y="782"/>
                  </a:lnTo>
                  <a:lnTo>
                    <a:pt x="1528" y="839"/>
                  </a:lnTo>
                  <a:lnTo>
                    <a:pt x="1497" y="817"/>
                  </a:lnTo>
                  <a:lnTo>
                    <a:pt x="1497" y="839"/>
                  </a:lnTo>
                  <a:lnTo>
                    <a:pt x="1471" y="838"/>
                  </a:lnTo>
                  <a:lnTo>
                    <a:pt x="1435" y="790"/>
                  </a:lnTo>
                  <a:lnTo>
                    <a:pt x="1350" y="764"/>
                  </a:lnTo>
                  <a:lnTo>
                    <a:pt x="1409" y="795"/>
                  </a:lnTo>
                  <a:lnTo>
                    <a:pt x="1329" y="811"/>
                  </a:lnTo>
                  <a:lnTo>
                    <a:pt x="1308" y="839"/>
                  </a:lnTo>
                  <a:lnTo>
                    <a:pt x="1381" y="845"/>
                  </a:lnTo>
                  <a:lnTo>
                    <a:pt x="1318" y="862"/>
                  </a:lnTo>
                  <a:lnTo>
                    <a:pt x="1413" y="841"/>
                  </a:lnTo>
                  <a:lnTo>
                    <a:pt x="1505" y="867"/>
                  </a:lnTo>
                  <a:lnTo>
                    <a:pt x="1386" y="932"/>
                  </a:lnTo>
                  <a:lnTo>
                    <a:pt x="1271" y="961"/>
                  </a:lnTo>
                  <a:lnTo>
                    <a:pt x="1229" y="964"/>
                  </a:lnTo>
                  <a:lnTo>
                    <a:pt x="1202" y="934"/>
                  </a:lnTo>
                  <a:lnTo>
                    <a:pt x="1214" y="964"/>
                  </a:lnTo>
                  <a:lnTo>
                    <a:pt x="1181" y="982"/>
                  </a:lnTo>
                  <a:lnTo>
                    <a:pt x="1138" y="1052"/>
                  </a:lnTo>
                  <a:lnTo>
                    <a:pt x="1103" y="1051"/>
                  </a:lnTo>
                  <a:lnTo>
                    <a:pt x="1095" y="1072"/>
                  </a:lnTo>
                  <a:lnTo>
                    <a:pt x="1063" y="1076"/>
                  </a:lnTo>
                  <a:lnTo>
                    <a:pt x="1044" y="1069"/>
                  </a:lnTo>
                  <a:lnTo>
                    <a:pt x="1069" y="1054"/>
                  </a:lnTo>
                  <a:lnTo>
                    <a:pt x="1042" y="1051"/>
                  </a:lnTo>
                  <a:lnTo>
                    <a:pt x="1031" y="1088"/>
                  </a:lnTo>
                  <a:lnTo>
                    <a:pt x="974" y="1091"/>
                  </a:lnTo>
                  <a:lnTo>
                    <a:pt x="975" y="1120"/>
                  </a:lnTo>
                  <a:lnTo>
                    <a:pt x="944" y="1123"/>
                  </a:lnTo>
                  <a:lnTo>
                    <a:pt x="972" y="1147"/>
                  </a:lnTo>
                  <a:lnTo>
                    <a:pt x="934" y="1152"/>
                  </a:lnTo>
                  <a:lnTo>
                    <a:pt x="963" y="1177"/>
                  </a:lnTo>
                  <a:lnTo>
                    <a:pt x="937" y="1177"/>
                  </a:lnTo>
                  <a:lnTo>
                    <a:pt x="958" y="1184"/>
                  </a:lnTo>
                  <a:lnTo>
                    <a:pt x="937" y="1213"/>
                  </a:lnTo>
                  <a:lnTo>
                    <a:pt x="920" y="1208"/>
                  </a:lnTo>
                  <a:lnTo>
                    <a:pt x="934" y="1220"/>
                  </a:lnTo>
                  <a:lnTo>
                    <a:pt x="897" y="1232"/>
                  </a:lnTo>
                  <a:lnTo>
                    <a:pt x="920" y="1272"/>
                  </a:lnTo>
                  <a:lnTo>
                    <a:pt x="897" y="1326"/>
                  </a:lnTo>
                  <a:lnTo>
                    <a:pt x="870" y="1328"/>
                  </a:lnTo>
                  <a:lnTo>
                    <a:pt x="891" y="1347"/>
                  </a:lnTo>
                  <a:lnTo>
                    <a:pt x="830" y="1347"/>
                  </a:lnTo>
                  <a:lnTo>
                    <a:pt x="822" y="1310"/>
                  </a:lnTo>
                  <a:lnTo>
                    <a:pt x="736" y="1315"/>
                  </a:lnTo>
                  <a:lnTo>
                    <a:pt x="758" y="1305"/>
                  </a:lnTo>
                  <a:lnTo>
                    <a:pt x="714" y="1291"/>
                  </a:lnTo>
                  <a:lnTo>
                    <a:pt x="734" y="1285"/>
                  </a:lnTo>
                  <a:lnTo>
                    <a:pt x="702" y="1285"/>
                  </a:lnTo>
                  <a:lnTo>
                    <a:pt x="715" y="1256"/>
                  </a:lnTo>
                  <a:lnTo>
                    <a:pt x="695" y="1262"/>
                  </a:lnTo>
                  <a:lnTo>
                    <a:pt x="639" y="1184"/>
                  </a:lnTo>
                  <a:lnTo>
                    <a:pt x="639" y="1161"/>
                  </a:lnTo>
                  <a:lnTo>
                    <a:pt x="682" y="1136"/>
                  </a:lnTo>
                  <a:lnTo>
                    <a:pt x="664" y="1128"/>
                  </a:lnTo>
                  <a:lnTo>
                    <a:pt x="621" y="1157"/>
                  </a:lnTo>
                  <a:lnTo>
                    <a:pt x="621" y="1099"/>
                  </a:lnTo>
                  <a:lnTo>
                    <a:pt x="582" y="1069"/>
                  </a:lnTo>
                  <a:lnTo>
                    <a:pt x="594" y="1023"/>
                  </a:lnTo>
                  <a:lnTo>
                    <a:pt x="567" y="1006"/>
                  </a:lnTo>
                  <a:lnTo>
                    <a:pt x="602" y="966"/>
                  </a:lnTo>
                  <a:lnTo>
                    <a:pt x="582" y="961"/>
                  </a:lnTo>
                  <a:lnTo>
                    <a:pt x="654" y="961"/>
                  </a:lnTo>
                  <a:lnTo>
                    <a:pt x="647" y="946"/>
                  </a:lnTo>
                  <a:lnTo>
                    <a:pt x="599" y="947"/>
                  </a:lnTo>
                  <a:lnTo>
                    <a:pt x="671" y="913"/>
                  </a:lnTo>
                  <a:lnTo>
                    <a:pt x="654" y="901"/>
                  </a:lnTo>
                  <a:lnTo>
                    <a:pt x="671" y="862"/>
                  </a:lnTo>
                  <a:lnTo>
                    <a:pt x="611" y="860"/>
                  </a:lnTo>
                  <a:lnTo>
                    <a:pt x="547" y="827"/>
                  </a:lnTo>
                  <a:lnTo>
                    <a:pt x="664" y="845"/>
                  </a:lnTo>
                  <a:lnTo>
                    <a:pt x="644" y="831"/>
                  </a:lnTo>
                  <a:lnTo>
                    <a:pt x="664" y="825"/>
                  </a:lnTo>
                  <a:lnTo>
                    <a:pt x="618" y="801"/>
                  </a:lnTo>
                  <a:lnTo>
                    <a:pt x="633" y="790"/>
                  </a:lnTo>
                  <a:lnTo>
                    <a:pt x="609" y="798"/>
                  </a:lnTo>
                  <a:lnTo>
                    <a:pt x="625" y="783"/>
                  </a:lnTo>
                  <a:lnTo>
                    <a:pt x="595" y="784"/>
                  </a:lnTo>
                  <a:lnTo>
                    <a:pt x="629" y="772"/>
                  </a:lnTo>
                  <a:lnTo>
                    <a:pt x="576" y="753"/>
                  </a:lnTo>
                  <a:lnTo>
                    <a:pt x="566" y="783"/>
                  </a:lnTo>
                  <a:lnTo>
                    <a:pt x="522" y="784"/>
                  </a:lnTo>
                  <a:lnTo>
                    <a:pt x="513" y="772"/>
                  </a:lnTo>
                  <a:lnTo>
                    <a:pt x="543" y="753"/>
                  </a:lnTo>
                  <a:lnTo>
                    <a:pt x="519" y="753"/>
                  </a:lnTo>
                  <a:lnTo>
                    <a:pt x="547" y="702"/>
                  </a:lnTo>
                  <a:lnTo>
                    <a:pt x="515" y="694"/>
                  </a:lnTo>
                  <a:lnTo>
                    <a:pt x="529" y="671"/>
                  </a:lnTo>
                  <a:lnTo>
                    <a:pt x="481" y="610"/>
                  </a:lnTo>
                  <a:lnTo>
                    <a:pt x="496" y="609"/>
                  </a:lnTo>
                  <a:lnTo>
                    <a:pt x="431" y="555"/>
                  </a:lnTo>
                  <a:lnTo>
                    <a:pt x="431" y="534"/>
                  </a:lnTo>
                  <a:lnTo>
                    <a:pt x="359" y="509"/>
                  </a:lnTo>
                  <a:lnTo>
                    <a:pt x="292" y="494"/>
                  </a:lnTo>
                  <a:lnTo>
                    <a:pt x="228" y="519"/>
                  </a:lnTo>
                  <a:lnTo>
                    <a:pt x="179" y="503"/>
                  </a:lnTo>
                  <a:lnTo>
                    <a:pt x="198" y="523"/>
                  </a:lnTo>
                  <a:lnTo>
                    <a:pt x="145" y="514"/>
                  </a:lnTo>
                  <a:lnTo>
                    <a:pt x="99" y="493"/>
                  </a:lnTo>
                  <a:lnTo>
                    <a:pt x="145" y="475"/>
                  </a:lnTo>
                  <a:lnTo>
                    <a:pt x="45" y="456"/>
                  </a:lnTo>
                  <a:lnTo>
                    <a:pt x="82" y="438"/>
                  </a:lnTo>
                  <a:lnTo>
                    <a:pt x="202" y="443"/>
                  </a:lnTo>
                  <a:lnTo>
                    <a:pt x="214" y="437"/>
                  </a:lnTo>
                  <a:lnTo>
                    <a:pt x="194" y="426"/>
                  </a:lnTo>
                  <a:lnTo>
                    <a:pt x="213" y="416"/>
                  </a:lnTo>
                  <a:lnTo>
                    <a:pt x="107" y="423"/>
                  </a:lnTo>
                  <a:lnTo>
                    <a:pt x="0" y="378"/>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32" name="Freeform 74"/>
            <p:cNvSpPr>
              <a:spLocks noChangeAspect="1"/>
            </p:cNvSpPr>
            <p:nvPr/>
          </p:nvSpPr>
          <p:spPr bwMode="auto">
            <a:xfrm>
              <a:off x="1315" y="2543"/>
              <a:ext cx="59" cy="66"/>
            </a:xfrm>
            <a:custGeom>
              <a:avLst/>
              <a:gdLst>
                <a:gd name="T0" fmla="*/ 0 w 119"/>
                <a:gd name="T1" fmla="*/ 1 h 131"/>
                <a:gd name="T2" fmla="*/ 0 w 119"/>
                <a:gd name="T3" fmla="*/ 1 h 131"/>
                <a:gd name="T4" fmla="*/ 0 w 119"/>
                <a:gd name="T5" fmla="*/ 1 h 131"/>
                <a:gd name="T6" fmla="*/ 0 w 119"/>
                <a:gd name="T7" fmla="*/ 1 h 131"/>
                <a:gd name="T8" fmla="*/ 0 w 119"/>
                <a:gd name="T9" fmla="*/ 0 h 131"/>
                <a:gd name="T10" fmla="*/ 0 w 119"/>
                <a:gd name="T11" fmla="*/ 1 h 131"/>
                <a:gd name="T12" fmla="*/ 0 w 119"/>
                <a:gd name="T13" fmla="*/ 1 h 131"/>
                <a:gd name="T14" fmla="*/ 0 w 119"/>
                <a:gd name="T15" fmla="*/ 1 h 131"/>
                <a:gd name="T16" fmla="*/ 0 w 119"/>
                <a:gd name="T17" fmla="*/ 1 h 131"/>
                <a:gd name="T18" fmla="*/ 0 w 119"/>
                <a:gd name="T19" fmla="*/ 1 h 1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9"/>
                <a:gd name="T31" fmla="*/ 0 h 131"/>
                <a:gd name="T32" fmla="*/ 119 w 119"/>
                <a:gd name="T33" fmla="*/ 131 h 1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9" h="131">
                  <a:moveTo>
                    <a:pt x="0" y="106"/>
                  </a:moveTo>
                  <a:lnTo>
                    <a:pt x="27" y="58"/>
                  </a:lnTo>
                  <a:lnTo>
                    <a:pt x="57" y="57"/>
                  </a:lnTo>
                  <a:lnTo>
                    <a:pt x="25" y="16"/>
                  </a:lnTo>
                  <a:lnTo>
                    <a:pt x="95" y="0"/>
                  </a:lnTo>
                  <a:lnTo>
                    <a:pt x="104" y="63"/>
                  </a:lnTo>
                  <a:lnTo>
                    <a:pt x="119" y="68"/>
                  </a:lnTo>
                  <a:lnTo>
                    <a:pt x="89" y="108"/>
                  </a:lnTo>
                  <a:lnTo>
                    <a:pt x="68" y="131"/>
                  </a:lnTo>
                  <a:lnTo>
                    <a:pt x="0" y="106"/>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33" name="Freeform 75"/>
            <p:cNvSpPr>
              <a:spLocks noChangeAspect="1"/>
            </p:cNvSpPr>
            <p:nvPr/>
          </p:nvSpPr>
          <p:spPr bwMode="auto">
            <a:xfrm>
              <a:off x="1778" y="2691"/>
              <a:ext cx="70" cy="104"/>
            </a:xfrm>
            <a:custGeom>
              <a:avLst/>
              <a:gdLst>
                <a:gd name="T0" fmla="*/ 0 w 142"/>
                <a:gd name="T1" fmla="*/ 1 h 207"/>
                <a:gd name="T2" fmla="*/ 0 w 142"/>
                <a:gd name="T3" fmla="*/ 1 h 207"/>
                <a:gd name="T4" fmla="*/ 0 w 142"/>
                <a:gd name="T5" fmla="*/ 1 h 207"/>
                <a:gd name="T6" fmla="*/ 0 w 142"/>
                <a:gd name="T7" fmla="*/ 1 h 207"/>
                <a:gd name="T8" fmla="*/ 0 w 142"/>
                <a:gd name="T9" fmla="*/ 1 h 207"/>
                <a:gd name="T10" fmla="*/ 0 w 142"/>
                <a:gd name="T11" fmla="*/ 1 h 207"/>
                <a:gd name="T12" fmla="*/ 0 w 142"/>
                <a:gd name="T13" fmla="*/ 1 h 207"/>
                <a:gd name="T14" fmla="*/ 0 w 142"/>
                <a:gd name="T15" fmla="*/ 1 h 207"/>
                <a:gd name="T16" fmla="*/ 0 w 142"/>
                <a:gd name="T17" fmla="*/ 0 h 207"/>
                <a:gd name="T18" fmla="*/ 0 w 142"/>
                <a:gd name="T19" fmla="*/ 1 h 207"/>
                <a:gd name="T20" fmla="*/ 0 w 142"/>
                <a:gd name="T21" fmla="*/ 1 h 207"/>
                <a:gd name="T22" fmla="*/ 0 w 142"/>
                <a:gd name="T23" fmla="*/ 1 h 2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2"/>
                <a:gd name="T37" fmla="*/ 0 h 207"/>
                <a:gd name="T38" fmla="*/ 142 w 142"/>
                <a:gd name="T39" fmla="*/ 207 h 2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2" h="207">
                  <a:moveTo>
                    <a:pt x="0" y="68"/>
                  </a:moveTo>
                  <a:lnTo>
                    <a:pt x="23" y="96"/>
                  </a:lnTo>
                  <a:lnTo>
                    <a:pt x="47" y="118"/>
                  </a:lnTo>
                  <a:lnTo>
                    <a:pt x="41" y="176"/>
                  </a:lnTo>
                  <a:lnTo>
                    <a:pt x="59" y="207"/>
                  </a:lnTo>
                  <a:lnTo>
                    <a:pt x="142" y="195"/>
                  </a:lnTo>
                  <a:lnTo>
                    <a:pt x="94" y="130"/>
                  </a:lnTo>
                  <a:lnTo>
                    <a:pt x="128" y="76"/>
                  </a:lnTo>
                  <a:lnTo>
                    <a:pt x="42" y="0"/>
                  </a:lnTo>
                  <a:lnTo>
                    <a:pt x="16" y="22"/>
                  </a:lnTo>
                  <a:lnTo>
                    <a:pt x="27" y="42"/>
                  </a:lnTo>
                  <a:lnTo>
                    <a:pt x="0" y="68"/>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34" name="Freeform 76"/>
            <p:cNvSpPr>
              <a:spLocks noChangeAspect="1"/>
            </p:cNvSpPr>
            <p:nvPr/>
          </p:nvSpPr>
          <p:spPr bwMode="auto">
            <a:xfrm>
              <a:off x="1582" y="2514"/>
              <a:ext cx="39" cy="28"/>
            </a:xfrm>
            <a:custGeom>
              <a:avLst/>
              <a:gdLst>
                <a:gd name="T0" fmla="*/ 0 w 78"/>
                <a:gd name="T1" fmla="*/ 0 h 57"/>
                <a:gd name="T2" fmla="*/ 1 w 78"/>
                <a:gd name="T3" fmla="*/ 0 h 57"/>
                <a:gd name="T4" fmla="*/ 1 w 78"/>
                <a:gd name="T5" fmla="*/ 0 h 57"/>
                <a:gd name="T6" fmla="*/ 1 w 78"/>
                <a:gd name="T7" fmla="*/ 0 h 57"/>
                <a:gd name="T8" fmla="*/ 1 w 78"/>
                <a:gd name="T9" fmla="*/ 0 h 57"/>
                <a:gd name="T10" fmla="*/ 0 w 78"/>
                <a:gd name="T11" fmla="*/ 0 h 57"/>
                <a:gd name="T12" fmla="*/ 0 60000 65536"/>
                <a:gd name="T13" fmla="*/ 0 60000 65536"/>
                <a:gd name="T14" fmla="*/ 0 60000 65536"/>
                <a:gd name="T15" fmla="*/ 0 60000 65536"/>
                <a:gd name="T16" fmla="*/ 0 60000 65536"/>
                <a:gd name="T17" fmla="*/ 0 60000 65536"/>
                <a:gd name="T18" fmla="*/ 0 w 78"/>
                <a:gd name="T19" fmla="*/ 0 h 57"/>
                <a:gd name="T20" fmla="*/ 78 w 78"/>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78" h="57">
                  <a:moveTo>
                    <a:pt x="0" y="43"/>
                  </a:moveTo>
                  <a:lnTo>
                    <a:pt x="58" y="42"/>
                  </a:lnTo>
                  <a:lnTo>
                    <a:pt x="30" y="4"/>
                  </a:lnTo>
                  <a:lnTo>
                    <a:pt x="78" y="0"/>
                  </a:lnTo>
                  <a:lnTo>
                    <a:pt x="78" y="57"/>
                  </a:lnTo>
                  <a:lnTo>
                    <a:pt x="0" y="43"/>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35" name="Freeform 77"/>
            <p:cNvSpPr>
              <a:spLocks noChangeAspect="1"/>
            </p:cNvSpPr>
            <p:nvPr/>
          </p:nvSpPr>
          <p:spPr bwMode="auto">
            <a:xfrm>
              <a:off x="1359" y="2575"/>
              <a:ext cx="91" cy="45"/>
            </a:xfrm>
            <a:custGeom>
              <a:avLst/>
              <a:gdLst>
                <a:gd name="T0" fmla="*/ 0 w 180"/>
                <a:gd name="T1" fmla="*/ 0 h 91"/>
                <a:gd name="T2" fmla="*/ 1 w 180"/>
                <a:gd name="T3" fmla="*/ 0 h 91"/>
                <a:gd name="T4" fmla="*/ 1 w 180"/>
                <a:gd name="T5" fmla="*/ 0 h 91"/>
                <a:gd name="T6" fmla="*/ 1 w 180"/>
                <a:gd name="T7" fmla="*/ 0 h 91"/>
                <a:gd name="T8" fmla="*/ 1 w 180"/>
                <a:gd name="T9" fmla="*/ 0 h 91"/>
                <a:gd name="T10" fmla="*/ 1 w 180"/>
                <a:gd name="T11" fmla="*/ 0 h 91"/>
                <a:gd name="T12" fmla="*/ 1 w 180"/>
                <a:gd name="T13" fmla="*/ 0 h 91"/>
                <a:gd name="T14" fmla="*/ 0 w 180"/>
                <a:gd name="T15" fmla="*/ 0 h 91"/>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91"/>
                <a:gd name="T26" fmla="*/ 180 w 180"/>
                <a:gd name="T27" fmla="*/ 91 h 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91">
                  <a:moveTo>
                    <a:pt x="0" y="45"/>
                  </a:moveTo>
                  <a:lnTo>
                    <a:pt x="30" y="5"/>
                  </a:lnTo>
                  <a:lnTo>
                    <a:pt x="127" y="0"/>
                  </a:lnTo>
                  <a:lnTo>
                    <a:pt x="180" y="28"/>
                  </a:lnTo>
                  <a:lnTo>
                    <a:pt x="137" y="34"/>
                  </a:lnTo>
                  <a:lnTo>
                    <a:pt x="62" y="91"/>
                  </a:lnTo>
                  <a:lnTo>
                    <a:pt x="48" y="76"/>
                  </a:lnTo>
                  <a:lnTo>
                    <a:pt x="0" y="45"/>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36" name="Freeform 78"/>
            <p:cNvSpPr>
              <a:spLocks noChangeAspect="1"/>
            </p:cNvSpPr>
            <p:nvPr/>
          </p:nvSpPr>
          <p:spPr bwMode="auto">
            <a:xfrm>
              <a:off x="2928" y="2021"/>
              <a:ext cx="100" cy="54"/>
            </a:xfrm>
            <a:custGeom>
              <a:avLst/>
              <a:gdLst>
                <a:gd name="T0" fmla="*/ 0 w 200"/>
                <a:gd name="T1" fmla="*/ 1 h 107"/>
                <a:gd name="T2" fmla="*/ 1 w 200"/>
                <a:gd name="T3" fmla="*/ 1 h 107"/>
                <a:gd name="T4" fmla="*/ 1 w 200"/>
                <a:gd name="T5" fmla="*/ 1 h 107"/>
                <a:gd name="T6" fmla="*/ 1 w 200"/>
                <a:gd name="T7" fmla="*/ 0 h 107"/>
                <a:gd name="T8" fmla="*/ 1 w 200"/>
                <a:gd name="T9" fmla="*/ 1 h 107"/>
                <a:gd name="T10" fmla="*/ 1 w 200"/>
                <a:gd name="T11" fmla="*/ 1 h 107"/>
                <a:gd name="T12" fmla="*/ 1 w 200"/>
                <a:gd name="T13" fmla="*/ 1 h 107"/>
                <a:gd name="T14" fmla="*/ 1 w 200"/>
                <a:gd name="T15" fmla="*/ 1 h 107"/>
                <a:gd name="T16" fmla="*/ 0 w 200"/>
                <a:gd name="T17" fmla="*/ 1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
                <a:gd name="T28" fmla="*/ 0 h 107"/>
                <a:gd name="T29" fmla="*/ 200 w 200"/>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 h="107">
                  <a:moveTo>
                    <a:pt x="0" y="63"/>
                  </a:moveTo>
                  <a:lnTo>
                    <a:pt x="30" y="18"/>
                  </a:lnTo>
                  <a:lnTo>
                    <a:pt x="71" y="30"/>
                  </a:lnTo>
                  <a:lnTo>
                    <a:pt x="139" y="0"/>
                  </a:lnTo>
                  <a:lnTo>
                    <a:pt x="179" y="6"/>
                  </a:lnTo>
                  <a:lnTo>
                    <a:pt x="200" y="23"/>
                  </a:lnTo>
                  <a:lnTo>
                    <a:pt x="121" y="95"/>
                  </a:lnTo>
                  <a:lnTo>
                    <a:pt x="57" y="107"/>
                  </a:lnTo>
                  <a:lnTo>
                    <a:pt x="0" y="63"/>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37" name="Freeform 79"/>
            <p:cNvSpPr>
              <a:spLocks noChangeAspect="1"/>
            </p:cNvSpPr>
            <p:nvPr/>
          </p:nvSpPr>
          <p:spPr bwMode="auto">
            <a:xfrm>
              <a:off x="2324" y="1628"/>
              <a:ext cx="164" cy="77"/>
            </a:xfrm>
            <a:custGeom>
              <a:avLst/>
              <a:gdLst>
                <a:gd name="T0" fmla="*/ 0 w 327"/>
                <a:gd name="T1" fmla="*/ 1 h 153"/>
                <a:gd name="T2" fmla="*/ 1 w 327"/>
                <a:gd name="T3" fmla="*/ 1 h 153"/>
                <a:gd name="T4" fmla="*/ 1 w 327"/>
                <a:gd name="T5" fmla="*/ 1 h 153"/>
                <a:gd name="T6" fmla="*/ 1 w 327"/>
                <a:gd name="T7" fmla="*/ 1 h 153"/>
                <a:gd name="T8" fmla="*/ 1 w 327"/>
                <a:gd name="T9" fmla="*/ 1 h 153"/>
                <a:gd name="T10" fmla="*/ 1 w 327"/>
                <a:gd name="T11" fmla="*/ 1 h 153"/>
                <a:gd name="T12" fmla="*/ 1 w 327"/>
                <a:gd name="T13" fmla="*/ 1 h 153"/>
                <a:gd name="T14" fmla="*/ 1 w 327"/>
                <a:gd name="T15" fmla="*/ 1 h 153"/>
                <a:gd name="T16" fmla="*/ 1 w 327"/>
                <a:gd name="T17" fmla="*/ 1 h 153"/>
                <a:gd name="T18" fmla="*/ 1 w 327"/>
                <a:gd name="T19" fmla="*/ 1 h 153"/>
                <a:gd name="T20" fmla="*/ 1 w 327"/>
                <a:gd name="T21" fmla="*/ 1 h 153"/>
                <a:gd name="T22" fmla="*/ 1 w 327"/>
                <a:gd name="T23" fmla="*/ 1 h 153"/>
                <a:gd name="T24" fmla="*/ 1 w 327"/>
                <a:gd name="T25" fmla="*/ 1 h 153"/>
                <a:gd name="T26" fmla="*/ 1 w 327"/>
                <a:gd name="T27" fmla="*/ 1 h 153"/>
                <a:gd name="T28" fmla="*/ 1 w 327"/>
                <a:gd name="T29" fmla="*/ 1 h 153"/>
                <a:gd name="T30" fmla="*/ 1 w 327"/>
                <a:gd name="T31" fmla="*/ 0 h 153"/>
                <a:gd name="T32" fmla="*/ 1 w 327"/>
                <a:gd name="T33" fmla="*/ 1 h 153"/>
                <a:gd name="T34" fmla="*/ 1 w 327"/>
                <a:gd name="T35" fmla="*/ 1 h 153"/>
                <a:gd name="T36" fmla="*/ 1 w 327"/>
                <a:gd name="T37" fmla="*/ 1 h 153"/>
                <a:gd name="T38" fmla="*/ 1 w 327"/>
                <a:gd name="T39" fmla="*/ 1 h 153"/>
                <a:gd name="T40" fmla="*/ 1 w 327"/>
                <a:gd name="T41" fmla="*/ 1 h 153"/>
                <a:gd name="T42" fmla="*/ 1 w 327"/>
                <a:gd name="T43" fmla="*/ 1 h 153"/>
                <a:gd name="T44" fmla="*/ 1 w 327"/>
                <a:gd name="T45" fmla="*/ 1 h 153"/>
                <a:gd name="T46" fmla="*/ 1 w 327"/>
                <a:gd name="T47" fmla="*/ 1 h 153"/>
                <a:gd name="T48" fmla="*/ 1 w 327"/>
                <a:gd name="T49" fmla="*/ 1 h 153"/>
                <a:gd name="T50" fmla="*/ 1 w 327"/>
                <a:gd name="T51" fmla="*/ 1 h 153"/>
                <a:gd name="T52" fmla="*/ 1 w 327"/>
                <a:gd name="T53" fmla="*/ 1 h 153"/>
                <a:gd name="T54" fmla="*/ 1 w 327"/>
                <a:gd name="T55" fmla="*/ 1 h 153"/>
                <a:gd name="T56" fmla="*/ 0 w 327"/>
                <a:gd name="T57" fmla="*/ 1 h 15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27"/>
                <a:gd name="T88" fmla="*/ 0 h 153"/>
                <a:gd name="T89" fmla="*/ 327 w 327"/>
                <a:gd name="T90" fmla="*/ 153 h 15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27" h="153">
                  <a:moveTo>
                    <a:pt x="0" y="55"/>
                  </a:moveTo>
                  <a:lnTo>
                    <a:pt x="21" y="47"/>
                  </a:lnTo>
                  <a:lnTo>
                    <a:pt x="9" y="33"/>
                  </a:lnTo>
                  <a:lnTo>
                    <a:pt x="35" y="42"/>
                  </a:lnTo>
                  <a:lnTo>
                    <a:pt x="24" y="17"/>
                  </a:lnTo>
                  <a:lnTo>
                    <a:pt x="55" y="32"/>
                  </a:lnTo>
                  <a:lnTo>
                    <a:pt x="39" y="2"/>
                  </a:lnTo>
                  <a:lnTo>
                    <a:pt x="91" y="26"/>
                  </a:lnTo>
                  <a:lnTo>
                    <a:pt x="96" y="65"/>
                  </a:lnTo>
                  <a:lnTo>
                    <a:pt x="122" y="21"/>
                  </a:lnTo>
                  <a:lnTo>
                    <a:pt x="149" y="37"/>
                  </a:lnTo>
                  <a:lnTo>
                    <a:pt x="170" y="16"/>
                  </a:lnTo>
                  <a:lnTo>
                    <a:pt x="189" y="43"/>
                  </a:lnTo>
                  <a:lnTo>
                    <a:pt x="184" y="17"/>
                  </a:lnTo>
                  <a:lnTo>
                    <a:pt x="237" y="17"/>
                  </a:lnTo>
                  <a:lnTo>
                    <a:pt x="245" y="0"/>
                  </a:lnTo>
                  <a:lnTo>
                    <a:pt x="269" y="16"/>
                  </a:lnTo>
                  <a:lnTo>
                    <a:pt x="297" y="9"/>
                  </a:lnTo>
                  <a:lnTo>
                    <a:pt x="277" y="21"/>
                  </a:lnTo>
                  <a:lnTo>
                    <a:pt x="327" y="70"/>
                  </a:lnTo>
                  <a:lnTo>
                    <a:pt x="283" y="113"/>
                  </a:lnTo>
                  <a:lnTo>
                    <a:pt x="162" y="153"/>
                  </a:lnTo>
                  <a:lnTo>
                    <a:pt x="54" y="134"/>
                  </a:lnTo>
                  <a:lnTo>
                    <a:pt x="82" y="95"/>
                  </a:lnTo>
                  <a:lnTo>
                    <a:pt x="17" y="81"/>
                  </a:lnTo>
                  <a:lnTo>
                    <a:pt x="79" y="77"/>
                  </a:lnTo>
                  <a:lnTo>
                    <a:pt x="55" y="66"/>
                  </a:lnTo>
                  <a:lnTo>
                    <a:pt x="81" y="55"/>
                  </a:lnTo>
                  <a:lnTo>
                    <a:pt x="0" y="55"/>
                  </a:lnTo>
                  <a:close/>
                </a:path>
              </a:pathLst>
            </a:custGeom>
            <a:solidFill>
              <a:srgbClr val="FFFF00"/>
            </a:solidFill>
            <a:ln w="1588">
              <a:solidFill>
                <a:srgbClr val="000000"/>
              </a:solidFill>
              <a:round/>
              <a:headEnd/>
              <a:tailEnd/>
            </a:ln>
          </p:spPr>
          <p:txBody>
            <a:bodyPr/>
            <a:lstStyle/>
            <a:p>
              <a:pPr algn="r" eaLnBrk="0" hangingPunct="0"/>
              <a:endParaRPr lang="en-US">
                <a:latin typeface="Calibri" charset="0"/>
              </a:endParaRPr>
            </a:p>
          </p:txBody>
        </p:sp>
        <p:sp>
          <p:nvSpPr>
            <p:cNvPr id="40038" name="Freeform 80"/>
            <p:cNvSpPr>
              <a:spLocks noChangeAspect="1"/>
            </p:cNvSpPr>
            <p:nvPr/>
          </p:nvSpPr>
          <p:spPr bwMode="auto">
            <a:xfrm>
              <a:off x="3702" y="2235"/>
              <a:ext cx="435" cy="459"/>
            </a:xfrm>
            <a:custGeom>
              <a:avLst/>
              <a:gdLst>
                <a:gd name="T0" fmla="*/ 0 w 871"/>
                <a:gd name="T1" fmla="*/ 0 h 919"/>
                <a:gd name="T2" fmla="*/ 0 w 871"/>
                <a:gd name="T3" fmla="*/ 0 h 919"/>
                <a:gd name="T4" fmla="*/ 0 w 871"/>
                <a:gd name="T5" fmla="*/ 0 h 919"/>
                <a:gd name="T6" fmla="*/ 0 w 871"/>
                <a:gd name="T7" fmla="*/ 0 h 919"/>
                <a:gd name="T8" fmla="*/ 0 w 871"/>
                <a:gd name="T9" fmla="*/ 0 h 919"/>
                <a:gd name="T10" fmla="*/ 0 w 871"/>
                <a:gd name="T11" fmla="*/ 0 h 919"/>
                <a:gd name="T12" fmla="*/ 0 w 871"/>
                <a:gd name="T13" fmla="*/ 0 h 919"/>
                <a:gd name="T14" fmla="*/ 0 w 871"/>
                <a:gd name="T15" fmla="*/ 0 h 919"/>
                <a:gd name="T16" fmla="*/ 0 w 871"/>
                <a:gd name="T17" fmla="*/ 0 h 919"/>
                <a:gd name="T18" fmla="*/ 0 w 871"/>
                <a:gd name="T19" fmla="*/ 0 h 919"/>
                <a:gd name="T20" fmla="*/ 0 w 871"/>
                <a:gd name="T21" fmla="*/ 0 h 919"/>
                <a:gd name="T22" fmla="*/ 0 w 871"/>
                <a:gd name="T23" fmla="*/ 0 h 919"/>
                <a:gd name="T24" fmla="*/ 0 w 871"/>
                <a:gd name="T25" fmla="*/ 0 h 919"/>
                <a:gd name="T26" fmla="*/ 0 w 871"/>
                <a:gd name="T27" fmla="*/ 0 h 919"/>
                <a:gd name="T28" fmla="*/ 0 w 871"/>
                <a:gd name="T29" fmla="*/ 0 h 919"/>
                <a:gd name="T30" fmla="*/ 0 w 871"/>
                <a:gd name="T31" fmla="*/ 0 h 919"/>
                <a:gd name="T32" fmla="*/ 0 w 871"/>
                <a:gd name="T33" fmla="*/ 0 h 919"/>
                <a:gd name="T34" fmla="*/ 0 w 871"/>
                <a:gd name="T35" fmla="*/ 0 h 919"/>
                <a:gd name="T36" fmla="*/ 0 w 871"/>
                <a:gd name="T37" fmla="*/ 0 h 919"/>
                <a:gd name="T38" fmla="*/ 0 w 871"/>
                <a:gd name="T39" fmla="*/ 0 h 919"/>
                <a:gd name="T40" fmla="*/ 0 w 871"/>
                <a:gd name="T41" fmla="*/ 0 h 919"/>
                <a:gd name="T42" fmla="*/ 0 w 871"/>
                <a:gd name="T43" fmla="*/ 0 h 919"/>
                <a:gd name="T44" fmla="*/ 0 w 871"/>
                <a:gd name="T45" fmla="*/ 0 h 919"/>
                <a:gd name="T46" fmla="*/ 0 w 871"/>
                <a:gd name="T47" fmla="*/ 0 h 919"/>
                <a:gd name="T48" fmla="*/ 0 w 871"/>
                <a:gd name="T49" fmla="*/ 0 h 919"/>
                <a:gd name="T50" fmla="*/ 0 w 871"/>
                <a:gd name="T51" fmla="*/ 0 h 919"/>
                <a:gd name="T52" fmla="*/ 0 w 871"/>
                <a:gd name="T53" fmla="*/ 0 h 919"/>
                <a:gd name="T54" fmla="*/ 0 w 871"/>
                <a:gd name="T55" fmla="*/ 0 h 919"/>
                <a:gd name="T56" fmla="*/ 0 w 871"/>
                <a:gd name="T57" fmla="*/ 0 h 919"/>
                <a:gd name="T58" fmla="*/ 0 w 871"/>
                <a:gd name="T59" fmla="*/ 0 h 919"/>
                <a:gd name="T60" fmla="*/ 0 w 871"/>
                <a:gd name="T61" fmla="*/ 0 h 919"/>
                <a:gd name="T62" fmla="*/ 0 w 871"/>
                <a:gd name="T63" fmla="*/ 0 h 919"/>
                <a:gd name="T64" fmla="*/ 0 w 871"/>
                <a:gd name="T65" fmla="*/ 0 h 919"/>
                <a:gd name="T66" fmla="*/ 0 w 871"/>
                <a:gd name="T67" fmla="*/ 0 h 919"/>
                <a:gd name="T68" fmla="*/ 0 w 871"/>
                <a:gd name="T69" fmla="*/ 0 h 919"/>
                <a:gd name="T70" fmla="*/ 0 w 871"/>
                <a:gd name="T71" fmla="*/ 0 h 919"/>
                <a:gd name="T72" fmla="*/ 0 w 871"/>
                <a:gd name="T73" fmla="*/ 0 h 919"/>
                <a:gd name="T74" fmla="*/ 0 w 871"/>
                <a:gd name="T75" fmla="*/ 0 h 919"/>
                <a:gd name="T76" fmla="*/ 0 w 871"/>
                <a:gd name="T77" fmla="*/ 0 h 919"/>
                <a:gd name="T78" fmla="*/ 0 w 871"/>
                <a:gd name="T79" fmla="*/ 0 h 919"/>
                <a:gd name="T80" fmla="*/ 0 w 871"/>
                <a:gd name="T81" fmla="*/ 0 h 919"/>
                <a:gd name="T82" fmla="*/ 0 w 871"/>
                <a:gd name="T83" fmla="*/ 0 h 919"/>
                <a:gd name="T84" fmla="*/ 0 w 871"/>
                <a:gd name="T85" fmla="*/ 0 h 919"/>
                <a:gd name="T86" fmla="*/ 0 w 871"/>
                <a:gd name="T87" fmla="*/ 0 h 919"/>
                <a:gd name="T88" fmla="*/ 0 w 871"/>
                <a:gd name="T89" fmla="*/ 0 h 919"/>
                <a:gd name="T90" fmla="*/ 0 w 871"/>
                <a:gd name="T91" fmla="*/ 0 h 919"/>
                <a:gd name="T92" fmla="*/ 0 w 871"/>
                <a:gd name="T93" fmla="*/ 0 h 919"/>
                <a:gd name="T94" fmla="*/ 0 w 871"/>
                <a:gd name="T95" fmla="*/ 0 h 919"/>
                <a:gd name="T96" fmla="*/ 0 w 871"/>
                <a:gd name="T97" fmla="*/ 0 h 919"/>
                <a:gd name="T98" fmla="*/ 0 w 871"/>
                <a:gd name="T99" fmla="*/ 0 h 919"/>
                <a:gd name="T100" fmla="*/ 0 w 871"/>
                <a:gd name="T101" fmla="*/ 0 h 919"/>
                <a:gd name="T102" fmla="*/ 0 w 871"/>
                <a:gd name="T103" fmla="*/ 0 h 919"/>
                <a:gd name="T104" fmla="*/ 0 w 871"/>
                <a:gd name="T105" fmla="*/ 0 h 919"/>
                <a:gd name="T106" fmla="*/ 0 w 871"/>
                <a:gd name="T107" fmla="*/ 0 h 919"/>
                <a:gd name="T108" fmla="*/ 0 w 871"/>
                <a:gd name="T109" fmla="*/ 0 h 919"/>
                <a:gd name="T110" fmla="*/ 0 w 871"/>
                <a:gd name="T111" fmla="*/ 0 h 919"/>
                <a:gd name="T112" fmla="*/ 0 w 871"/>
                <a:gd name="T113" fmla="*/ 0 h 919"/>
                <a:gd name="T114" fmla="*/ 0 w 871"/>
                <a:gd name="T115" fmla="*/ 0 h 919"/>
                <a:gd name="T116" fmla="*/ 0 w 871"/>
                <a:gd name="T117" fmla="*/ 0 h 919"/>
                <a:gd name="T118" fmla="*/ 0 w 871"/>
                <a:gd name="T119" fmla="*/ 0 h 919"/>
                <a:gd name="T120" fmla="*/ 0 w 871"/>
                <a:gd name="T121" fmla="*/ 0 h 919"/>
                <a:gd name="T122" fmla="*/ 0 w 871"/>
                <a:gd name="T123" fmla="*/ 0 h 9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71"/>
                <a:gd name="T187" fmla="*/ 0 h 919"/>
                <a:gd name="T188" fmla="*/ 871 w 871"/>
                <a:gd name="T189" fmla="*/ 919 h 91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71" h="919">
                  <a:moveTo>
                    <a:pt x="0" y="435"/>
                  </a:moveTo>
                  <a:lnTo>
                    <a:pt x="24" y="415"/>
                  </a:lnTo>
                  <a:lnTo>
                    <a:pt x="90" y="415"/>
                  </a:lnTo>
                  <a:lnTo>
                    <a:pt x="43" y="322"/>
                  </a:lnTo>
                  <a:lnTo>
                    <a:pt x="72" y="297"/>
                  </a:lnTo>
                  <a:lnTo>
                    <a:pt x="110" y="300"/>
                  </a:lnTo>
                  <a:lnTo>
                    <a:pt x="200" y="199"/>
                  </a:lnTo>
                  <a:lnTo>
                    <a:pt x="195" y="171"/>
                  </a:lnTo>
                  <a:lnTo>
                    <a:pt x="215" y="154"/>
                  </a:lnTo>
                  <a:lnTo>
                    <a:pt x="177" y="123"/>
                  </a:lnTo>
                  <a:lnTo>
                    <a:pt x="167" y="28"/>
                  </a:lnTo>
                  <a:lnTo>
                    <a:pt x="212" y="0"/>
                  </a:lnTo>
                  <a:lnTo>
                    <a:pt x="284" y="50"/>
                  </a:lnTo>
                  <a:lnTo>
                    <a:pt x="333" y="31"/>
                  </a:lnTo>
                  <a:lnTo>
                    <a:pt x="363" y="48"/>
                  </a:lnTo>
                  <a:lnTo>
                    <a:pt x="321" y="99"/>
                  </a:lnTo>
                  <a:lnTo>
                    <a:pt x="341" y="142"/>
                  </a:lnTo>
                  <a:lnTo>
                    <a:pt x="311" y="148"/>
                  </a:lnTo>
                  <a:lnTo>
                    <a:pt x="324" y="201"/>
                  </a:lnTo>
                  <a:lnTo>
                    <a:pt x="387" y="223"/>
                  </a:lnTo>
                  <a:lnTo>
                    <a:pt x="357" y="272"/>
                  </a:lnTo>
                  <a:lnTo>
                    <a:pt x="436" y="319"/>
                  </a:lnTo>
                  <a:lnTo>
                    <a:pt x="593" y="348"/>
                  </a:lnTo>
                  <a:lnTo>
                    <a:pt x="595" y="302"/>
                  </a:lnTo>
                  <a:lnTo>
                    <a:pt x="614" y="297"/>
                  </a:lnTo>
                  <a:lnTo>
                    <a:pt x="618" y="320"/>
                  </a:lnTo>
                  <a:lnTo>
                    <a:pt x="631" y="340"/>
                  </a:lnTo>
                  <a:lnTo>
                    <a:pt x="712" y="331"/>
                  </a:lnTo>
                  <a:lnTo>
                    <a:pt x="705" y="303"/>
                  </a:lnTo>
                  <a:lnTo>
                    <a:pt x="831" y="248"/>
                  </a:lnTo>
                  <a:lnTo>
                    <a:pt x="841" y="281"/>
                  </a:lnTo>
                  <a:lnTo>
                    <a:pt x="871" y="293"/>
                  </a:lnTo>
                  <a:lnTo>
                    <a:pt x="860" y="326"/>
                  </a:lnTo>
                  <a:lnTo>
                    <a:pt x="807" y="346"/>
                  </a:lnTo>
                  <a:lnTo>
                    <a:pt x="729" y="492"/>
                  </a:lnTo>
                  <a:lnTo>
                    <a:pt x="716" y="434"/>
                  </a:lnTo>
                  <a:lnTo>
                    <a:pt x="702" y="456"/>
                  </a:lnTo>
                  <a:lnTo>
                    <a:pt x="683" y="427"/>
                  </a:lnTo>
                  <a:lnTo>
                    <a:pt x="717" y="391"/>
                  </a:lnTo>
                  <a:lnTo>
                    <a:pt x="651" y="386"/>
                  </a:lnTo>
                  <a:lnTo>
                    <a:pt x="606" y="345"/>
                  </a:lnTo>
                  <a:lnTo>
                    <a:pt x="594" y="367"/>
                  </a:lnTo>
                  <a:lnTo>
                    <a:pt x="608" y="386"/>
                  </a:lnTo>
                  <a:lnTo>
                    <a:pt x="589" y="398"/>
                  </a:lnTo>
                  <a:lnTo>
                    <a:pt x="607" y="417"/>
                  </a:lnTo>
                  <a:lnTo>
                    <a:pt x="618" y="500"/>
                  </a:lnTo>
                  <a:lnTo>
                    <a:pt x="594" y="487"/>
                  </a:lnTo>
                  <a:lnTo>
                    <a:pt x="544" y="554"/>
                  </a:lnTo>
                  <a:lnTo>
                    <a:pt x="362" y="687"/>
                  </a:lnTo>
                  <a:lnTo>
                    <a:pt x="349" y="853"/>
                  </a:lnTo>
                  <a:lnTo>
                    <a:pt x="276" y="919"/>
                  </a:lnTo>
                  <a:lnTo>
                    <a:pt x="207" y="791"/>
                  </a:lnTo>
                  <a:lnTo>
                    <a:pt x="181" y="690"/>
                  </a:lnTo>
                  <a:lnTo>
                    <a:pt x="156" y="666"/>
                  </a:lnTo>
                  <a:lnTo>
                    <a:pt x="139" y="482"/>
                  </a:lnTo>
                  <a:lnTo>
                    <a:pt x="121" y="476"/>
                  </a:lnTo>
                  <a:lnTo>
                    <a:pt x="111" y="516"/>
                  </a:lnTo>
                  <a:lnTo>
                    <a:pt x="70" y="527"/>
                  </a:lnTo>
                  <a:lnTo>
                    <a:pt x="27" y="478"/>
                  </a:lnTo>
                  <a:lnTo>
                    <a:pt x="68" y="454"/>
                  </a:lnTo>
                  <a:lnTo>
                    <a:pt x="27" y="463"/>
                  </a:lnTo>
                  <a:lnTo>
                    <a:pt x="0" y="435"/>
                  </a:lnTo>
                  <a:close/>
                </a:path>
              </a:pathLst>
            </a:custGeom>
            <a:solidFill>
              <a:srgbClr val="FF6AFF"/>
            </a:solidFill>
            <a:ln w="1588">
              <a:solidFill>
                <a:srgbClr val="000000"/>
              </a:solidFill>
              <a:round/>
              <a:headEnd/>
              <a:tailEnd/>
            </a:ln>
          </p:spPr>
          <p:txBody>
            <a:bodyPr/>
            <a:lstStyle/>
            <a:p>
              <a:pPr algn="r" eaLnBrk="0" hangingPunct="0"/>
              <a:endParaRPr lang="en-US">
                <a:latin typeface="Calibri" charset="0"/>
              </a:endParaRPr>
            </a:p>
          </p:txBody>
        </p:sp>
        <p:sp>
          <p:nvSpPr>
            <p:cNvPr id="40039" name="Freeform 81"/>
            <p:cNvSpPr>
              <a:spLocks noChangeAspect="1"/>
            </p:cNvSpPr>
            <p:nvPr/>
          </p:nvSpPr>
          <p:spPr bwMode="auto">
            <a:xfrm>
              <a:off x="4105" y="2733"/>
              <a:ext cx="162" cy="172"/>
            </a:xfrm>
            <a:custGeom>
              <a:avLst/>
              <a:gdLst>
                <a:gd name="T0" fmla="*/ 0 w 323"/>
                <a:gd name="T1" fmla="*/ 0 h 343"/>
                <a:gd name="T2" fmla="*/ 1 w 323"/>
                <a:gd name="T3" fmla="*/ 1 h 343"/>
                <a:gd name="T4" fmla="*/ 1 w 323"/>
                <a:gd name="T5" fmla="*/ 1 h 343"/>
                <a:gd name="T6" fmla="*/ 1 w 323"/>
                <a:gd name="T7" fmla="*/ 1 h 343"/>
                <a:gd name="T8" fmla="*/ 1 w 323"/>
                <a:gd name="T9" fmla="*/ 1 h 343"/>
                <a:gd name="T10" fmla="*/ 1 w 323"/>
                <a:gd name="T11" fmla="*/ 1 h 343"/>
                <a:gd name="T12" fmla="*/ 1 w 323"/>
                <a:gd name="T13" fmla="*/ 1 h 343"/>
                <a:gd name="T14" fmla="*/ 1 w 323"/>
                <a:gd name="T15" fmla="*/ 1 h 343"/>
                <a:gd name="T16" fmla="*/ 1 w 323"/>
                <a:gd name="T17" fmla="*/ 1 h 343"/>
                <a:gd name="T18" fmla="*/ 1 w 323"/>
                <a:gd name="T19" fmla="*/ 1 h 343"/>
                <a:gd name="T20" fmla="*/ 1 w 323"/>
                <a:gd name="T21" fmla="*/ 1 h 343"/>
                <a:gd name="T22" fmla="*/ 1 w 323"/>
                <a:gd name="T23" fmla="*/ 1 h 343"/>
                <a:gd name="T24" fmla="*/ 0 w 323"/>
                <a:gd name="T25" fmla="*/ 0 h 3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3"/>
                <a:gd name="T40" fmla="*/ 0 h 343"/>
                <a:gd name="T41" fmla="*/ 323 w 323"/>
                <a:gd name="T42" fmla="*/ 343 h 3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3" h="343">
                  <a:moveTo>
                    <a:pt x="0" y="0"/>
                  </a:moveTo>
                  <a:lnTo>
                    <a:pt x="71" y="12"/>
                  </a:lnTo>
                  <a:lnTo>
                    <a:pt x="163" y="103"/>
                  </a:lnTo>
                  <a:lnTo>
                    <a:pt x="236" y="135"/>
                  </a:lnTo>
                  <a:lnTo>
                    <a:pt x="227" y="160"/>
                  </a:lnTo>
                  <a:lnTo>
                    <a:pt x="253" y="158"/>
                  </a:lnTo>
                  <a:lnTo>
                    <a:pt x="250" y="192"/>
                  </a:lnTo>
                  <a:lnTo>
                    <a:pt x="323" y="256"/>
                  </a:lnTo>
                  <a:lnTo>
                    <a:pt x="315" y="342"/>
                  </a:lnTo>
                  <a:lnTo>
                    <a:pt x="284" y="343"/>
                  </a:lnTo>
                  <a:lnTo>
                    <a:pt x="218" y="293"/>
                  </a:lnTo>
                  <a:lnTo>
                    <a:pt x="111" y="120"/>
                  </a:lnTo>
                  <a:lnTo>
                    <a:pt x="0" y="0"/>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40" name="Freeform 82"/>
            <p:cNvSpPr>
              <a:spLocks noChangeAspect="1"/>
            </p:cNvSpPr>
            <p:nvPr/>
          </p:nvSpPr>
          <p:spPr bwMode="auto">
            <a:xfrm>
              <a:off x="4257" y="2907"/>
              <a:ext cx="136" cy="43"/>
            </a:xfrm>
            <a:custGeom>
              <a:avLst/>
              <a:gdLst>
                <a:gd name="T0" fmla="*/ 0 w 272"/>
                <a:gd name="T1" fmla="*/ 1 h 86"/>
                <a:gd name="T2" fmla="*/ 1 w 272"/>
                <a:gd name="T3" fmla="*/ 0 h 86"/>
                <a:gd name="T4" fmla="*/ 1 w 272"/>
                <a:gd name="T5" fmla="*/ 1 h 86"/>
                <a:gd name="T6" fmla="*/ 1 w 272"/>
                <a:gd name="T7" fmla="*/ 1 h 86"/>
                <a:gd name="T8" fmla="*/ 1 w 272"/>
                <a:gd name="T9" fmla="*/ 1 h 86"/>
                <a:gd name="T10" fmla="*/ 1 w 272"/>
                <a:gd name="T11" fmla="*/ 1 h 86"/>
                <a:gd name="T12" fmla="*/ 1 w 272"/>
                <a:gd name="T13" fmla="*/ 1 h 86"/>
                <a:gd name="T14" fmla="*/ 0 w 272"/>
                <a:gd name="T15" fmla="*/ 1 h 86"/>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86"/>
                <a:gd name="T26" fmla="*/ 272 w 272"/>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86">
                  <a:moveTo>
                    <a:pt x="0" y="24"/>
                  </a:moveTo>
                  <a:lnTo>
                    <a:pt x="19" y="0"/>
                  </a:lnTo>
                  <a:lnTo>
                    <a:pt x="209" y="27"/>
                  </a:lnTo>
                  <a:lnTo>
                    <a:pt x="229" y="48"/>
                  </a:lnTo>
                  <a:lnTo>
                    <a:pt x="267" y="56"/>
                  </a:lnTo>
                  <a:lnTo>
                    <a:pt x="272" y="86"/>
                  </a:lnTo>
                  <a:lnTo>
                    <a:pt x="51" y="44"/>
                  </a:lnTo>
                  <a:lnTo>
                    <a:pt x="0" y="24"/>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41" name="Freeform 83"/>
            <p:cNvSpPr>
              <a:spLocks noChangeAspect="1"/>
            </p:cNvSpPr>
            <p:nvPr/>
          </p:nvSpPr>
          <p:spPr bwMode="auto">
            <a:xfrm>
              <a:off x="4312" y="2752"/>
              <a:ext cx="146" cy="127"/>
            </a:xfrm>
            <a:custGeom>
              <a:avLst/>
              <a:gdLst>
                <a:gd name="T0" fmla="*/ 0 w 292"/>
                <a:gd name="T1" fmla="*/ 0 h 255"/>
                <a:gd name="T2" fmla="*/ 1 w 292"/>
                <a:gd name="T3" fmla="*/ 0 h 255"/>
                <a:gd name="T4" fmla="*/ 1 w 292"/>
                <a:gd name="T5" fmla="*/ 0 h 255"/>
                <a:gd name="T6" fmla="*/ 1 w 292"/>
                <a:gd name="T7" fmla="*/ 0 h 255"/>
                <a:gd name="T8" fmla="*/ 1 w 292"/>
                <a:gd name="T9" fmla="*/ 0 h 255"/>
                <a:gd name="T10" fmla="*/ 1 w 292"/>
                <a:gd name="T11" fmla="*/ 0 h 255"/>
                <a:gd name="T12" fmla="*/ 1 w 292"/>
                <a:gd name="T13" fmla="*/ 0 h 255"/>
                <a:gd name="T14" fmla="*/ 1 w 292"/>
                <a:gd name="T15" fmla="*/ 0 h 255"/>
                <a:gd name="T16" fmla="*/ 1 w 292"/>
                <a:gd name="T17" fmla="*/ 0 h 255"/>
                <a:gd name="T18" fmla="*/ 1 w 292"/>
                <a:gd name="T19" fmla="*/ 0 h 255"/>
                <a:gd name="T20" fmla="*/ 1 w 292"/>
                <a:gd name="T21" fmla="*/ 0 h 255"/>
                <a:gd name="T22" fmla="*/ 1 w 292"/>
                <a:gd name="T23" fmla="*/ 0 h 255"/>
                <a:gd name="T24" fmla="*/ 1 w 292"/>
                <a:gd name="T25" fmla="*/ 0 h 255"/>
                <a:gd name="T26" fmla="*/ 1 w 292"/>
                <a:gd name="T27" fmla="*/ 0 h 255"/>
                <a:gd name="T28" fmla="*/ 1 w 292"/>
                <a:gd name="T29" fmla="*/ 0 h 255"/>
                <a:gd name="T30" fmla="*/ 1 w 292"/>
                <a:gd name="T31" fmla="*/ 0 h 255"/>
                <a:gd name="T32" fmla="*/ 1 w 292"/>
                <a:gd name="T33" fmla="*/ 0 h 255"/>
                <a:gd name="T34" fmla="*/ 0 w 292"/>
                <a:gd name="T35" fmla="*/ 0 h 2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2"/>
                <a:gd name="T55" fmla="*/ 0 h 255"/>
                <a:gd name="T56" fmla="*/ 292 w 292"/>
                <a:gd name="T57" fmla="*/ 255 h 2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2" h="255">
                  <a:moveTo>
                    <a:pt x="0" y="114"/>
                  </a:moveTo>
                  <a:lnTo>
                    <a:pt x="18" y="82"/>
                  </a:lnTo>
                  <a:lnTo>
                    <a:pt x="44" y="102"/>
                  </a:lnTo>
                  <a:lnTo>
                    <a:pt x="132" y="94"/>
                  </a:lnTo>
                  <a:lnTo>
                    <a:pt x="162" y="84"/>
                  </a:lnTo>
                  <a:lnTo>
                    <a:pt x="202" y="0"/>
                  </a:lnTo>
                  <a:lnTo>
                    <a:pt x="253" y="3"/>
                  </a:lnTo>
                  <a:lnTo>
                    <a:pt x="240" y="25"/>
                  </a:lnTo>
                  <a:lnTo>
                    <a:pt x="292" y="102"/>
                  </a:lnTo>
                  <a:lnTo>
                    <a:pt x="264" y="96"/>
                  </a:lnTo>
                  <a:lnTo>
                    <a:pt x="214" y="184"/>
                  </a:lnTo>
                  <a:lnTo>
                    <a:pt x="206" y="238"/>
                  </a:lnTo>
                  <a:lnTo>
                    <a:pt x="173" y="255"/>
                  </a:lnTo>
                  <a:lnTo>
                    <a:pt x="119" y="223"/>
                  </a:lnTo>
                  <a:lnTo>
                    <a:pt x="84" y="237"/>
                  </a:lnTo>
                  <a:lnTo>
                    <a:pt x="80" y="212"/>
                  </a:lnTo>
                  <a:lnTo>
                    <a:pt x="34" y="217"/>
                  </a:lnTo>
                  <a:lnTo>
                    <a:pt x="0" y="114"/>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42" name="Freeform 84"/>
            <p:cNvSpPr>
              <a:spLocks noChangeAspect="1"/>
            </p:cNvSpPr>
            <p:nvPr/>
          </p:nvSpPr>
          <p:spPr bwMode="auto">
            <a:xfrm>
              <a:off x="4427" y="2944"/>
              <a:ext cx="35" cy="10"/>
            </a:xfrm>
            <a:custGeom>
              <a:avLst/>
              <a:gdLst>
                <a:gd name="T0" fmla="*/ 0 w 71"/>
                <a:gd name="T1" fmla="*/ 1 h 19"/>
                <a:gd name="T2" fmla="*/ 0 w 71"/>
                <a:gd name="T3" fmla="*/ 1 h 19"/>
                <a:gd name="T4" fmla="*/ 0 w 71"/>
                <a:gd name="T5" fmla="*/ 1 h 19"/>
                <a:gd name="T6" fmla="*/ 0 w 71"/>
                <a:gd name="T7" fmla="*/ 0 h 19"/>
                <a:gd name="T8" fmla="*/ 0 w 71"/>
                <a:gd name="T9" fmla="*/ 1 h 19"/>
                <a:gd name="T10" fmla="*/ 0 60000 65536"/>
                <a:gd name="T11" fmla="*/ 0 60000 65536"/>
                <a:gd name="T12" fmla="*/ 0 60000 65536"/>
                <a:gd name="T13" fmla="*/ 0 60000 65536"/>
                <a:gd name="T14" fmla="*/ 0 60000 65536"/>
                <a:gd name="T15" fmla="*/ 0 w 71"/>
                <a:gd name="T16" fmla="*/ 0 h 19"/>
                <a:gd name="T17" fmla="*/ 71 w 71"/>
                <a:gd name="T18" fmla="*/ 19 h 19"/>
              </a:gdLst>
              <a:ahLst/>
              <a:cxnLst>
                <a:cxn ang="T10">
                  <a:pos x="T0" y="T1"/>
                </a:cxn>
                <a:cxn ang="T11">
                  <a:pos x="T2" y="T3"/>
                </a:cxn>
                <a:cxn ang="T12">
                  <a:pos x="T4" y="T5"/>
                </a:cxn>
                <a:cxn ang="T13">
                  <a:pos x="T6" y="T7"/>
                </a:cxn>
                <a:cxn ang="T14">
                  <a:pos x="T8" y="T9"/>
                </a:cxn>
              </a:cxnLst>
              <a:rect l="T15" t="T16" r="T17" b="T18"/>
              <a:pathLst>
                <a:path w="71" h="19">
                  <a:moveTo>
                    <a:pt x="0" y="4"/>
                  </a:moveTo>
                  <a:lnTo>
                    <a:pt x="9" y="19"/>
                  </a:lnTo>
                  <a:lnTo>
                    <a:pt x="71" y="6"/>
                  </a:lnTo>
                  <a:lnTo>
                    <a:pt x="23" y="0"/>
                  </a:lnTo>
                  <a:lnTo>
                    <a:pt x="0" y="4"/>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43" name="Freeform 85"/>
            <p:cNvSpPr>
              <a:spLocks noChangeAspect="1"/>
            </p:cNvSpPr>
            <p:nvPr/>
          </p:nvSpPr>
          <p:spPr bwMode="auto">
            <a:xfrm>
              <a:off x="4458" y="2790"/>
              <a:ext cx="92" cy="111"/>
            </a:xfrm>
            <a:custGeom>
              <a:avLst/>
              <a:gdLst>
                <a:gd name="T0" fmla="*/ 0 w 183"/>
                <a:gd name="T1" fmla="*/ 1 h 222"/>
                <a:gd name="T2" fmla="*/ 1 w 183"/>
                <a:gd name="T3" fmla="*/ 1 h 222"/>
                <a:gd name="T4" fmla="*/ 1 w 183"/>
                <a:gd name="T5" fmla="*/ 1 h 222"/>
                <a:gd name="T6" fmla="*/ 1 w 183"/>
                <a:gd name="T7" fmla="*/ 1 h 222"/>
                <a:gd name="T8" fmla="*/ 1 w 183"/>
                <a:gd name="T9" fmla="*/ 1 h 222"/>
                <a:gd name="T10" fmla="*/ 1 w 183"/>
                <a:gd name="T11" fmla="*/ 1 h 222"/>
                <a:gd name="T12" fmla="*/ 1 w 183"/>
                <a:gd name="T13" fmla="*/ 1 h 222"/>
                <a:gd name="T14" fmla="*/ 1 w 183"/>
                <a:gd name="T15" fmla="*/ 1 h 222"/>
                <a:gd name="T16" fmla="*/ 1 w 183"/>
                <a:gd name="T17" fmla="*/ 1 h 222"/>
                <a:gd name="T18" fmla="*/ 1 w 183"/>
                <a:gd name="T19" fmla="*/ 1 h 222"/>
                <a:gd name="T20" fmla="*/ 1 w 183"/>
                <a:gd name="T21" fmla="*/ 1 h 222"/>
                <a:gd name="T22" fmla="*/ 1 w 183"/>
                <a:gd name="T23" fmla="*/ 1 h 222"/>
                <a:gd name="T24" fmla="*/ 1 w 183"/>
                <a:gd name="T25" fmla="*/ 1 h 222"/>
                <a:gd name="T26" fmla="*/ 1 w 183"/>
                <a:gd name="T27" fmla="*/ 1 h 222"/>
                <a:gd name="T28" fmla="*/ 1 w 183"/>
                <a:gd name="T29" fmla="*/ 0 h 222"/>
                <a:gd name="T30" fmla="*/ 1 w 183"/>
                <a:gd name="T31" fmla="*/ 1 h 222"/>
                <a:gd name="T32" fmla="*/ 1 w 183"/>
                <a:gd name="T33" fmla="*/ 1 h 222"/>
                <a:gd name="T34" fmla="*/ 1 w 183"/>
                <a:gd name="T35" fmla="*/ 1 h 222"/>
                <a:gd name="T36" fmla="*/ 0 w 183"/>
                <a:gd name="T37" fmla="*/ 1 h 2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3"/>
                <a:gd name="T58" fmla="*/ 0 h 222"/>
                <a:gd name="T59" fmla="*/ 183 w 183"/>
                <a:gd name="T60" fmla="*/ 222 h 2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3" h="222">
                  <a:moveTo>
                    <a:pt x="0" y="132"/>
                  </a:moveTo>
                  <a:lnTo>
                    <a:pt x="24" y="173"/>
                  </a:lnTo>
                  <a:lnTo>
                    <a:pt x="15" y="213"/>
                  </a:lnTo>
                  <a:lnTo>
                    <a:pt x="46" y="222"/>
                  </a:lnTo>
                  <a:lnTo>
                    <a:pt x="43" y="140"/>
                  </a:lnTo>
                  <a:lnTo>
                    <a:pt x="62" y="132"/>
                  </a:lnTo>
                  <a:lnTo>
                    <a:pt x="65" y="163"/>
                  </a:lnTo>
                  <a:lnTo>
                    <a:pt x="81" y="199"/>
                  </a:lnTo>
                  <a:lnTo>
                    <a:pt x="114" y="183"/>
                  </a:lnTo>
                  <a:lnTo>
                    <a:pt x="73" y="107"/>
                  </a:lnTo>
                  <a:lnTo>
                    <a:pt x="135" y="73"/>
                  </a:lnTo>
                  <a:lnTo>
                    <a:pt x="53" y="94"/>
                  </a:lnTo>
                  <a:lnTo>
                    <a:pt x="42" y="45"/>
                  </a:lnTo>
                  <a:lnTo>
                    <a:pt x="163" y="40"/>
                  </a:lnTo>
                  <a:lnTo>
                    <a:pt x="183" y="0"/>
                  </a:lnTo>
                  <a:lnTo>
                    <a:pt x="148" y="25"/>
                  </a:lnTo>
                  <a:lnTo>
                    <a:pt x="62" y="12"/>
                  </a:lnTo>
                  <a:lnTo>
                    <a:pt x="33" y="30"/>
                  </a:lnTo>
                  <a:lnTo>
                    <a:pt x="0" y="132"/>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44" name="Freeform 86"/>
            <p:cNvSpPr>
              <a:spLocks noChangeAspect="1"/>
            </p:cNvSpPr>
            <p:nvPr/>
          </p:nvSpPr>
          <p:spPr bwMode="auto">
            <a:xfrm>
              <a:off x="4531" y="2945"/>
              <a:ext cx="50" cy="29"/>
            </a:xfrm>
            <a:custGeom>
              <a:avLst/>
              <a:gdLst>
                <a:gd name="T0" fmla="*/ 0 w 102"/>
                <a:gd name="T1" fmla="*/ 1 h 58"/>
                <a:gd name="T2" fmla="*/ 0 w 102"/>
                <a:gd name="T3" fmla="*/ 1 h 58"/>
                <a:gd name="T4" fmla="*/ 0 w 102"/>
                <a:gd name="T5" fmla="*/ 0 h 58"/>
                <a:gd name="T6" fmla="*/ 0 w 102"/>
                <a:gd name="T7" fmla="*/ 1 h 58"/>
                <a:gd name="T8" fmla="*/ 0 w 102"/>
                <a:gd name="T9" fmla="*/ 1 h 58"/>
                <a:gd name="T10" fmla="*/ 0 60000 65536"/>
                <a:gd name="T11" fmla="*/ 0 60000 65536"/>
                <a:gd name="T12" fmla="*/ 0 60000 65536"/>
                <a:gd name="T13" fmla="*/ 0 60000 65536"/>
                <a:gd name="T14" fmla="*/ 0 60000 65536"/>
                <a:gd name="T15" fmla="*/ 0 w 102"/>
                <a:gd name="T16" fmla="*/ 0 h 58"/>
                <a:gd name="T17" fmla="*/ 102 w 102"/>
                <a:gd name="T18" fmla="*/ 58 h 58"/>
              </a:gdLst>
              <a:ahLst/>
              <a:cxnLst>
                <a:cxn ang="T10">
                  <a:pos x="T0" y="T1"/>
                </a:cxn>
                <a:cxn ang="T11">
                  <a:pos x="T2" y="T3"/>
                </a:cxn>
                <a:cxn ang="T12">
                  <a:pos x="T4" y="T5"/>
                </a:cxn>
                <a:cxn ang="T13">
                  <a:pos x="T6" y="T7"/>
                </a:cxn>
                <a:cxn ang="T14">
                  <a:pos x="T8" y="T9"/>
                </a:cxn>
              </a:cxnLst>
              <a:rect l="T15" t="T16" r="T17" b="T18"/>
              <a:pathLst>
                <a:path w="102" h="58">
                  <a:moveTo>
                    <a:pt x="0" y="34"/>
                  </a:moveTo>
                  <a:lnTo>
                    <a:pt x="4" y="58"/>
                  </a:lnTo>
                  <a:lnTo>
                    <a:pt x="102" y="0"/>
                  </a:lnTo>
                  <a:lnTo>
                    <a:pt x="30" y="18"/>
                  </a:lnTo>
                  <a:lnTo>
                    <a:pt x="0" y="34"/>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45" name="Freeform 87"/>
            <p:cNvSpPr>
              <a:spLocks noChangeAspect="1"/>
            </p:cNvSpPr>
            <p:nvPr/>
          </p:nvSpPr>
          <p:spPr bwMode="auto">
            <a:xfrm>
              <a:off x="4584" y="2785"/>
              <a:ext cx="19" cy="44"/>
            </a:xfrm>
            <a:custGeom>
              <a:avLst/>
              <a:gdLst>
                <a:gd name="T0" fmla="*/ 0 w 37"/>
                <a:gd name="T1" fmla="*/ 0 h 90"/>
                <a:gd name="T2" fmla="*/ 1 w 37"/>
                <a:gd name="T3" fmla="*/ 0 h 90"/>
                <a:gd name="T4" fmla="*/ 1 w 37"/>
                <a:gd name="T5" fmla="*/ 0 h 90"/>
                <a:gd name="T6" fmla="*/ 1 w 37"/>
                <a:gd name="T7" fmla="*/ 0 h 90"/>
                <a:gd name="T8" fmla="*/ 1 w 37"/>
                <a:gd name="T9" fmla="*/ 0 h 90"/>
                <a:gd name="T10" fmla="*/ 1 w 37"/>
                <a:gd name="T11" fmla="*/ 0 h 90"/>
                <a:gd name="T12" fmla="*/ 1 w 37"/>
                <a:gd name="T13" fmla="*/ 0 h 90"/>
                <a:gd name="T14" fmla="*/ 1 w 37"/>
                <a:gd name="T15" fmla="*/ 0 h 90"/>
                <a:gd name="T16" fmla="*/ 0 w 37"/>
                <a:gd name="T17" fmla="*/ 0 h 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90"/>
                <a:gd name="T29" fmla="*/ 37 w 37"/>
                <a:gd name="T30" fmla="*/ 90 h 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90">
                  <a:moveTo>
                    <a:pt x="0" y="31"/>
                  </a:moveTo>
                  <a:lnTo>
                    <a:pt x="9" y="72"/>
                  </a:lnTo>
                  <a:lnTo>
                    <a:pt x="29" y="90"/>
                  </a:lnTo>
                  <a:lnTo>
                    <a:pt x="15" y="52"/>
                  </a:lnTo>
                  <a:lnTo>
                    <a:pt x="37" y="47"/>
                  </a:lnTo>
                  <a:lnTo>
                    <a:pt x="34" y="19"/>
                  </a:lnTo>
                  <a:lnTo>
                    <a:pt x="9" y="37"/>
                  </a:lnTo>
                  <a:lnTo>
                    <a:pt x="19" y="0"/>
                  </a:lnTo>
                  <a:lnTo>
                    <a:pt x="0" y="31"/>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46" name="Freeform 88"/>
            <p:cNvSpPr>
              <a:spLocks noChangeAspect="1"/>
            </p:cNvSpPr>
            <p:nvPr/>
          </p:nvSpPr>
          <p:spPr bwMode="auto">
            <a:xfrm>
              <a:off x="4592" y="2858"/>
              <a:ext cx="42" cy="14"/>
            </a:xfrm>
            <a:custGeom>
              <a:avLst/>
              <a:gdLst>
                <a:gd name="T0" fmla="*/ 0 w 85"/>
                <a:gd name="T1" fmla="*/ 1 h 28"/>
                <a:gd name="T2" fmla="*/ 0 w 85"/>
                <a:gd name="T3" fmla="*/ 0 h 28"/>
                <a:gd name="T4" fmla="*/ 0 w 85"/>
                <a:gd name="T5" fmla="*/ 1 h 28"/>
                <a:gd name="T6" fmla="*/ 0 w 85"/>
                <a:gd name="T7" fmla="*/ 1 h 28"/>
                <a:gd name="T8" fmla="*/ 0 60000 65536"/>
                <a:gd name="T9" fmla="*/ 0 60000 65536"/>
                <a:gd name="T10" fmla="*/ 0 60000 65536"/>
                <a:gd name="T11" fmla="*/ 0 60000 65536"/>
                <a:gd name="T12" fmla="*/ 0 w 85"/>
                <a:gd name="T13" fmla="*/ 0 h 28"/>
                <a:gd name="T14" fmla="*/ 85 w 85"/>
                <a:gd name="T15" fmla="*/ 28 h 28"/>
              </a:gdLst>
              <a:ahLst/>
              <a:cxnLst>
                <a:cxn ang="T8">
                  <a:pos x="T0" y="T1"/>
                </a:cxn>
                <a:cxn ang="T9">
                  <a:pos x="T2" y="T3"/>
                </a:cxn>
                <a:cxn ang="T10">
                  <a:pos x="T4" y="T5"/>
                </a:cxn>
                <a:cxn ang="T11">
                  <a:pos x="T6" y="T7"/>
                </a:cxn>
              </a:cxnLst>
              <a:rect l="T12" t="T13" r="T14" b="T15"/>
              <a:pathLst>
                <a:path w="85" h="28">
                  <a:moveTo>
                    <a:pt x="0" y="10"/>
                  </a:moveTo>
                  <a:lnTo>
                    <a:pt x="47" y="0"/>
                  </a:lnTo>
                  <a:lnTo>
                    <a:pt x="85" y="28"/>
                  </a:lnTo>
                  <a:lnTo>
                    <a:pt x="0" y="10"/>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47" name="Freeform 89"/>
            <p:cNvSpPr>
              <a:spLocks noChangeAspect="1"/>
            </p:cNvSpPr>
            <p:nvPr/>
          </p:nvSpPr>
          <p:spPr bwMode="auto">
            <a:xfrm>
              <a:off x="4635" y="2822"/>
              <a:ext cx="156" cy="132"/>
            </a:xfrm>
            <a:custGeom>
              <a:avLst/>
              <a:gdLst>
                <a:gd name="T0" fmla="*/ 0 w 312"/>
                <a:gd name="T1" fmla="*/ 1 h 263"/>
                <a:gd name="T2" fmla="*/ 1 w 312"/>
                <a:gd name="T3" fmla="*/ 1 h 263"/>
                <a:gd name="T4" fmla="*/ 1 w 312"/>
                <a:gd name="T5" fmla="*/ 1 h 263"/>
                <a:gd name="T6" fmla="*/ 1 w 312"/>
                <a:gd name="T7" fmla="*/ 1 h 263"/>
                <a:gd name="T8" fmla="*/ 1 w 312"/>
                <a:gd name="T9" fmla="*/ 1 h 263"/>
                <a:gd name="T10" fmla="*/ 1 w 312"/>
                <a:gd name="T11" fmla="*/ 1 h 263"/>
                <a:gd name="T12" fmla="*/ 1 w 312"/>
                <a:gd name="T13" fmla="*/ 1 h 263"/>
                <a:gd name="T14" fmla="*/ 1 w 312"/>
                <a:gd name="T15" fmla="*/ 1 h 263"/>
                <a:gd name="T16" fmla="*/ 1 w 312"/>
                <a:gd name="T17" fmla="*/ 1 h 263"/>
                <a:gd name="T18" fmla="*/ 1 w 312"/>
                <a:gd name="T19" fmla="*/ 1 h 263"/>
                <a:gd name="T20" fmla="*/ 1 w 312"/>
                <a:gd name="T21" fmla="*/ 1 h 263"/>
                <a:gd name="T22" fmla="*/ 1 w 312"/>
                <a:gd name="T23" fmla="*/ 1 h 263"/>
                <a:gd name="T24" fmla="*/ 1 w 312"/>
                <a:gd name="T25" fmla="*/ 1 h 263"/>
                <a:gd name="T26" fmla="*/ 1 w 312"/>
                <a:gd name="T27" fmla="*/ 1 h 263"/>
                <a:gd name="T28" fmla="*/ 1 w 312"/>
                <a:gd name="T29" fmla="*/ 1 h 263"/>
                <a:gd name="T30" fmla="*/ 1 w 312"/>
                <a:gd name="T31" fmla="*/ 1 h 263"/>
                <a:gd name="T32" fmla="*/ 1 w 312"/>
                <a:gd name="T33" fmla="*/ 1 h 263"/>
                <a:gd name="T34" fmla="*/ 1 w 312"/>
                <a:gd name="T35" fmla="*/ 1 h 263"/>
                <a:gd name="T36" fmla="*/ 1 w 312"/>
                <a:gd name="T37" fmla="*/ 0 h 263"/>
                <a:gd name="T38" fmla="*/ 0 w 312"/>
                <a:gd name="T39" fmla="*/ 1 h 2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2"/>
                <a:gd name="T61" fmla="*/ 0 h 263"/>
                <a:gd name="T62" fmla="*/ 312 w 312"/>
                <a:gd name="T63" fmla="*/ 263 h 26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2" h="263">
                  <a:moveTo>
                    <a:pt x="0" y="33"/>
                  </a:moveTo>
                  <a:lnTo>
                    <a:pt x="48" y="58"/>
                  </a:lnTo>
                  <a:lnTo>
                    <a:pt x="92" y="52"/>
                  </a:lnTo>
                  <a:lnTo>
                    <a:pt x="33" y="71"/>
                  </a:lnTo>
                  <a:lnTo>
                    <a:pt x="63" y="112"/>
                  </a:lnTo>
                  <a:lnTo>
                    <a:pt x="90" y="77"/>
                  </a:lnTo>
                  <a:lnTo>
                    <a:pt x="109" y="112"/>
                  </a:lnTo>
                  <a:lnTo>
                    <a:pt x="220" y="153"/>
                  </a:lnTo>
                  <a:lnTo>
                    <a:pt x="245" y="216"/>
                  </a:lnTo>
                  <a:lnTo>
                    <a:pt x="225" y="213"/>
                  </a:lnTo>
                  <a:lnTo>
                    <a:pt x="207" y="244"/>
                  </a:lnTo>
                  <a:lnTo>
                    <a:pt x="274" y="230"/>
                  </a:lnTo>
                  <a:lnTo>
                    <a:pt x="312" y="263"/>
                  </a:lnTo>
                  <a:lnTo>
                    <a:pt x="307" y="67"/>
                  </a:lnTo>
                  <a:lnTo>
                    <a:pt x="211" y="33"/>
                  </a:lnTo>
                  <a:lnTo>
                    <a:pt x="134" y="90"/>
                  </a:lnTo>
                  <a:lnTo>
                    <a:pt x="104" y="61"/>
                  </a:lnTo>
                  <a:lnTo>
                    <a:pt x="94" y="13"/>
                  </a:lnTo>
                  <a:lnTo>
                    <a:pt x="48" y="0"/>
                  </a:lnTo>
                  <a:lnTo>
                    <a:pt x="0" y="33"/>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48" name="Freeform 90"/>
            <p:cNvSpPr>
              <a:spLocks noChangeAspect="1"/>
            </p:cNvSpPr>
            <p:nvPr/>
          </p:nvSpPr>
          <p:spPr bwMode="auto">
            <a:xfrm>
              <a:off x="4641" y="2925"/>
              <a:ext cx="7" cy="11"/>
            </a:xfrm>
            <a:custGeom>
              <a:avLst/>
              <a:gdLst>
                <a:gd name="T0" fmla="*/ 0 w 14"/>
                <a:gd name="T1" fmla="*/ 1 h 21"/>
                <a:gd name="T2" fmla="*/ 1 w 14"/>
                <a:gd name="T3" fmla="*/ 0 h 21"/>
                <a:gd name="T4" fmla="*/ 1 w 14"/>
                <a:gd name="T5" fmla="*/ 1 h 21"/>
                <a:gd name="T6" fmla="*/ 0 w 14"/>
                <a:gd name="T7" fmla="*/ 1 h 21"/>
                <a:gd name="T8" fmla="*/ 0 60000 65536"/>
                <a:gd name="T9" fmla="*/ 0 60000 65536"/>
                <a:gd name="T10" fmla="*/ 0 60000 65536"/>
                <a:gd name="T11" fmla="*/ 0 60000 65536"/>
                <a:gd name="T12" fmla="*/ 0 w 14"/>
                <a:gd name="T13" fmla="*/ 0 h 21"/>
                <a:gd name="T14" fmla="*/ 14 w 14"/>
                <a:gd name="T15" fmla="*/ 21 h 21"/>
              </a:gdLst>
              <a:ahLst/>
              <a:cxnLst>
                <a:cxn ang="T8">
                  <a:pos x="T0" y="T1"/>
                </a:cxn>
                <a:cxn ang="T9">
                  <a:pos x="T2" y="T3"/>
                </a:cxn>
                <a:cxn ang="T10">
                  <a:pos x="T4" y="T5"/>
                </a:cxn>
                <a:cxn ang="T11">
                  <a:pos x="T6" y="T7"/>
                </a:cxn>
              </a:cxnLst>
              <a:rect l="T12" t="T13" r="T14" b="T15"/>
              <a:pathLst>
                <a:path w="14" h="21">
                  <a:moveTo>
                    <a:pt x="0" y="21"/>
                  </a:moveTo>
                  <a:lnTo>
                    <a:pt x="9" y="0"/>
                  </a:lnTo>
                  <a:lnTo>
                    <a:pt x="14" y="11"/>
                  </a:lnTo>
                  <a:lnTo>
                    <a:pt x="0" y="21"/>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49" name="Freeform 91"/>
            <p:cNvSpPr>
              <a:spLocks noChangeAspect="1"/>
            </p:cNvSpPr>
            <p:nvPr/>
          </p:nvSpPr>
          <p:spPr bwMode="auto">
            <a:xfrm>
              <a:off x="3345" y="2181"/>
              <a:ext cx="284" cy="249"/>
            </a:xfrm>
            <a:custGeom>
              <a:avLst/>
              <a:gdLst>
                <a:gd name="T0" fmla="*/ 0 w 569"/>
                <a:gd name="T1" fmla="*/ 1 h 496"/>
                <a:gd name="T2" fmla="*/ 0 w 569"/>
                <a:gd name="T3" fmla="*/ 0 h 496"/>
                <a:gd name="T4" fmla="*/ 0 w 569"/>
                <a:gd name="T5" fmla="*/ 1 h 496"/>
                <a:gd name="T6" fmla="*/ 0 w 569"/>
                <a:gd name="T7" fmla="*/ 1 h 496"/>
                <a:gd name="T8" fmla="*/ 0 w 569"/>
                <a:gd name="T9" fmla="*/ 1 h 496"/>
                <a:gd name="T10" fmla="*/ 0 w 569"/>
                <a:gd name="T11" fmla="*/ 1 h 496"/>
                <a:gd name="T12" fmla="*/ 0 w 569"/>
                <a:gd name="T13" fmla="*/ 1 h 496"/>
                <a:gd name="T14" fmla="*/ 0 w 569"/>
                <a:gd name="T15" fmla="*/ 1 h 496"/>
                <a:gd name="T16" fmla="*/ 0 w 569"/>
                <a:gd name="T17" fmla="*/ 1 h 496"/>
                <a:gd name="T18" fmla="*/ 0 w 569"/>
                <a:gd name="T19" fmla="*/ 1 h 496"/>
                <a:gd name="T20" fmla="*/ 0 w 569"/>
                <a:gd name="T21" fmla="*/ 1 h 496"/>
                <a:gd name="T22" fmla="*/ 0 w 569"/>
                <a:gd name="T23" fmla="*/ 1 h 496"/>
                <a:gd name="T24" fmla="*/ 0 w 569"/>
                <a:gd name="T25" fmla="*/ 1 h 496"/>
                <a:gd name="T26" fmla="*/ 0 w 569"/>
                <a:gd name="T27" fmla="*/ 1 h 496"/>
                <a:gd name="T28" fmla="*/ 0 w 569"/>
                <a:gd name="T29" fmla="*/ 1 h 496"/>
                <a:gd name="T30" fmla="*/ 0 w 569"/>
                <a:gd name="T31" fmla="*/ 1 h 496"/>
                <a:gd name="T32" fmla="*/ 0 w 569"/>
                <a:gd name="T33" fmla="*/ 1 h 496"/>
                <a:gd name="T34" fmla="*/ 0 w 569"/>
                <a:gd name="T35" fmla="*/ 1 h 496"/>
                <a:gd name="T36" fmla="*/ 0 w 569"/>
                <a:gd name="T37" fmla="*/ 1 h 496"/>
                <a:gd name="T38" fmla="*/ 0 w 569"/>
                <a:gd name="T39" fmla="*/ 1 h 496"/>
                <a:gd name="T40" fmla="*/ 0 w 569"/>
                <a:gd name="T41" fmla="*/ 1 h 496"/>
                <a:gd name="T42" fmla="*/ 0 w 569"/>
                <a:gd name="T43" fmla="*/ 1 h 496"/>
                <a:gd name="T44" fmla="*/ 0 w 569"/>
                <a:gd name="T45" fmla="*/ 1 h 496"/>
                <a:gd name="T46" fmla="*/ 0 w 569"/>
                <a:gd name="T47" fmla="*/ 1 h 496"/>
                <a:gd name="T48" fmla="*/ 0 w 569"/>
                <a:gd name="T49" fmla="*/ 1 h 496"/>
                <a:gd name="T50" fmla="*/ 0 w 569"/>
                <a:gd name="T51" fmla="*/ 1 h 496"/>
                <a:gd name="T52" fmla="*/ 0 w 569"/>
                <a:gd name="T53" fmla="*/ 1 h 496"/>
                <a:gd name="T54" fmla="*/ 0 w 569"/>
                <a:gd name="T55" fmla="*/ 1 h 496"/>
                <a:gd name="T56" fmla="*/ 0 w 569"/>
                <a:gd name="T57" fmla="*/ 1 h 496"/>
                <a:gd name="T58" fmla="*/ 0 w 569"/>
                <a:gd name="T59" fmla="*/ 1 h 496"/>
                <a:gd name="T60" fmla="*/ 0 w 569"/>
                <a:gd name="T61" fmla="*/ 1 h 496"/>
                <a:gd name="T62" fmla="*/ 0 w 569"/>
                <a:gd name="T63" fmla="*/ 1 h 4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69"/>
                <a:gd name="T97" fmla="*/ 0 h 496"/>
                <a:gd name="T98" fmla="*/ 569 w 569"/>
                <a:gd name="T99" fmla="*/ 496 h 4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69" h="496">
                  <a:moveTo>
                    <a:pt x="0" y="16"/>
                  </a:moveTo>
                  <a:lnTo>
                    <a:pt x="15" y="0"/>
                  </a:lnTo>
                  <a:lnTo>
                    <a:pt x="58" y="38"/>
                  </a:lnTo>
                  <a:lnTo>
                    <a:pt x="113" y="7"/>
                  </a:lnTo>
                  <a:lnTo>
                    <a:pt x="119" y="37"/>
                  </a:lnTo>
                  <a:lnTo>
                    <a:pt x="143" y="47"/>
                  </a:lnTo>
                  <a:lnTo>
                    <a:pt x="149" y="78"/>
                  </a:lnTo>
                  <a:lnTo>
                    <a:pt x="226" y="114"/>
                  </a:lnTo>
                  <a:lnTo>
                    <a:pt x="298" y="103"/>
                  </a:lnTo>
                  <a:lnTo>
                    <a:pt x="292" y="85"/>
                  </a:lnTo>
                  <a:lnTo>
                    <a:pt x="387" y="53"/>
                  </a:lnTo>
                  <a:lnTo>
                    <a:pt x="508" y="109"/>
                  </a:lnTo>
                  <a:lnTo>
                    <a:pt x="511" y="140"/>
                  </a:lnTo>
                  <a:lnTo>
                    <a:pt x="489" y="197"/>
                  </a:lnTo>
                  <a:lnTo>
                    <a:pt x="494" y="278"/>
                  </a:lnTo>
                  <a:lnTo>
                    <a:pt x="523" y="302"/>
                  </a:lnTo>
                  <a:lnTo>
                    <a:pt x="501" y="342"/>
                  </a:lnTo>
                  <a:lnTo>
                    <a:pt x="569" y="433"/>
                  </a:lnTo>
                  <a:lnTo>
                    <a:pt x="522" y="496"/>
                  </a:lnTo>
                  <a:lnTo>
                    <a:pt x="397" y="475"/>
                  </a:lnTo>
                  <a:lnTo>
                    <a:pt x="368" y="434"/>
                  </a:lnTo>
                  <a:lnTo>
                    <a:pt x="281" y="448"/>
                  </a:lnTo>
                  <a:lnTo>
                    <a:pt x="218" y="409"/>
                  </a:lnTo>
                  <a:lnTo>
                    <a:pt x="173" y="332"/>
                  </a:lnTo>
                  <a:lnTo>
                    <a:pt x="142" y="321"/>
                  </a:lnTo>
                  <a:lnTo>
                    <a:pt x="133" y="336"/>
                  </a:lnTo>
                  <a:lnTo>
                    <a:pt x="94" y="259"/>
                  </a:lnTo>
                  <a:lnTo>
                    <a:pt x="38" y="212"/>
                  </a:lnTo>
                  <a:lnTo>
                    <a:pt x="63" y="140"/>
                  </a:lnTo>
                  <a:lnTo>
                    <a:pt x="41" y="131"/>
                  </a:lnTo>
                  <a:lnTo>
                    <a:pt x="20" y="92"/>
                  </a:lnTo>
                  <a:lnTo>
                    <a:pt x="0" y="16"/>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050" name="Freeform 92"/>
            <p:cNvSpPr>
              <a:spLocks noChangeAspect="1"/>
            </p:cNvSpPr>
            <p:nvPr/>
          </p:nvSpPr>
          <p:spPr bwMode="auto">
            <a:xfrm>
              <a:off x="3264" y="2228"/>
              <a:ext cx="147" cy="137"/>
            </a:xfrm>
            <a:custGeom>
              <a:avLst/>
              <a:gdLst>
                <a:gd name="T0" fmla="*/ 0 w 296"/>
                <a:gd name="T1" fmla="*/ 0 h 275"/>
                <a:gd name="T2" fmla="*/ 0 w 296"/>
                <a:gd name="T3" fmla="*/ 0 h 275"/>
                <a:gd name="T4" fmla="*/ 0 w 296"/>
                <a:gd name="T5" fmla="*/ 0 h 275"/>
                <a:gd name="T6" fmla="*/ 0 w 296"/>
                <a:gd name="T7" fmla="*/ 0 h 275"/>
                <a:gd name="T8" fmla="*/ 0 w 296"/>
                <a:gd name="T9" fmla="*/ 0 h 275"/>
                <a:gd name="T10" fmla="*/ 0 w 296"/>
                <a:gd name="T11" fmla="*/ 0 h 275"/>
                <a:gd name="T12" fmla="*/ 0 w 296"/>
                <a:gd name="T13" fmla="*/ 0 h 275"/>
                <a:gd name="T14" fmla="*/ 0 w 296"/>
                <a:gd name="T15" fmla="*/ 0 h 275"/>
                <a:gd name="T16" fmla="*/ 0 w 296"/>
                <a:gd name="T17" fmla="*/ 0 h 275"/>
                <a:gd name="T18" fmla="*/ 0 w 296"/>
                <a:gd name="T19" fmla="*/ 0 h 275"/>
                <a:gd name="T20" fmla="*/ 0 w 296"/>
                <a:gd name="T21" fmla="*/ 0 h 275"/>
                <a:gd name="T22" fmla="*/ 0 w 296"/>
                <a:gd name="T23" fmla="*/ 0 h 275"/>
                <a:gd name="T24" fmla="*/ 0 w 296"/>
                <a:gd name="T25" fmla="*/ 0 h 275"/>
                <a:gd name="T26" fmla="*/ 0 w 296"/>
                <a:gd name="T27" fmla="*/ 0 h 275"/>
                <a:gd name="T28" fmla="*/ 0 w 296"/>
                <a:gd name="T29" fmla="*/ 0 h 275"/>
                <a:gd name="T30" fmla="*/ 0 w 296"/>
                <a:gd name="T31" fmla="*/ 0 h 275"/>
                <a:gd name="T32" fmla="*/ 0 w 296"/>
                <a:gd name="T33" fmla="*/ 0 h 2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6"/>
                <a:gd name="T52" fmla="*/ 0 h 275"/>
                <a:gd name="T53" fmla="*/ 296 w 296"/>
                <a:gd name="T54" fmla="*/ 275 h 27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6" h="275">
                  <a:moveTo>
                    <a:pt x="0" y="134"/>
                  </a:moveTo>
                  <a:lnTo>
                    <a:pt x="15" y="173"/>
                  </a:lnTo>
                  <a:lnTo>
                    <a:pt x="149" y="234"/>
                  </a:lnTo>
                  <a:lnTo>
                    <a:pt x="151" y="257"/>
                  </a:lnTo>
                  <a:lnTo>
                    <a:pt x="182" y="272"/>
                  </a:lnTo>
                  <a:lnTo>
                    <a:pt x="236" y="275"/>
                  </a:lnTo>
                  <a:lnTo>
                    <a:pt x="281" y="246"/>
                  </a:lnTo>
                  <a:lnTo>
                    <a:pt x="296" y="244"/>
                  </a:lnTo>
                  <a:lnTo>
                    <a:pt x="257" y="167"/>
                  </a:lnTo>
                  <a:lnTo>
                    <a:pt x="201" y="120"/>
                  </a:lnTo>
                  <a:lnTo>
                    <a:pt x="226" y="48"/>
                  </a:lnTo>
                  <a:lnTo>
                    <a:pt x="204" y="39"/>
                  </a:lnTo>
                  <a:lnTo>
                    <a:pt x="183" y="0"/>
                  </a:lnTo>
                  <a:lnTo>
                    <a:pt x="118" y="3"/>
                  </a:lnTo>
                  <a:lnTo>
                    <a:pt x="85" y="28"/>
                  </a:lnTo>
                  <a:lnTo>
                    <a:pt x="73" y="95"/>
                  </a:lnTo>
                  <a:lnTo>
                    <a:pt x="0" y="134"/>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051" name="Freeform 93"/>
            <p:cNvSpPr>
              <a:spLocks noChangeAspect="1"/>
            </p:cNvSpPr>
            <p:nvPr/>
          </p:nvSpPr>
          <p:spPr bwMode="auto">
            <a:xfrm>
              <a:off x="2789" y="2049"/>
              <a:ext cx="174" cy="167"/>
            </a:xfrm>
            <a:custGeom>
              <a:avLst/>
              <a:gdLst>
                <a:gd name="T0" fmla="*/ 0 w 349"/>
                <a:gd name="T1" fmla="*/ 1 h 333"/>
                <a:gd name="T2" fmla="*/ 0 w 349"/>
                <a:gd name="T3" fmla="*/ 1 h 333"/>
                <a:gd name="T4" fmla="*/ 0 w 349"/>
                <a:gd name="T5" fmla="*/ 1 h 333"/>
                <a:gd name="T6" fmla="*/ 0 w 349"/>
                <a:gd name="T7" fmla="*/ 1 h 333"/>
                <a:gd name="T8" fmla="*/ 0 w 349"/>
                <a:gd name="T9" fmla="*/ 1 h 333"/>
                <a:gd name="T10" fmla="*/ 0 w 349"/>
                <a:gd name="T11" fmla="*/ 0 h 333"/>
                <a:gd name="T12" fmla="*/ 0 w 349"/>
                <a:gd name="T13" fmla="*/ 1 h 333"/>
                <a:gd name="T14" fmla="*/ 0 w 349"/>
                <a:gd name="T15" fmla="*/ 1 h 333"/>
                <a:gd name="T16" fmla="*/ 0 w 349"/>
                <a:gd name="T17" fmla="*/ 1 h 333"/>
                <a:gd name="T18" fmla="*/ 0 w 349"/>
                <a:gd name="T19" fmla="*/ 1 h 333"/>
                <a:gd name="T20" fmla="*/ 0 w 349"/>
                <a:gd name="T21" fmla="*/ 1 h 333"/>
                <a:gd name="T22" fmla="*/ 0 w 349"/>
                <a:gd name="T23" fmla="*/ 1 h 333"/>
                <a:gd name="T24" fmla="*/ 0 w 349"/>
                <a:gd name="T25" fmla="*/ 1 h 333"/>
                <a:gd name="T26" fmla="*/ 0 w 349"/>
                <a:gd name="T27" fmla="*/ 1 h 333"/>
                <a:gd name="T28" fmla="*/ 0 w 349"/>
                <a:gd name="T29" fmla="*/ 1 h 333"/>
                <a:gd name="T30" fmla="*/ 0 w 349"/>
                <a:gd name="T31" fmla="*/ 1 h 333"/>
                <a:gd name="T32" fmla="*/ 0 w 349"/>
                <a:gd name="T33" fmla="*/ 1 h 333"/>
                <a:gd name="T34" fmla="*/ 0 w 349"/>
                <a:gd name="T35" fmla="*/ 1 h 333"/>
                <a:gd name="T36" fmla="*/ 0 w 349"/>
                <a:gd name="T37" fmla="*/ 1 h 333"/>
                <a:gd name="T38" fmla="*/ 0 w 349"/>
                <a:gd name="T39" fmla="*/ 1 h 333"/>
                <a:gd name="T40" fmla="*/ 0 w 349"/>
                <a:gd name="T41" fmla="*/ 1 h 333"/>
                <a:gd name="T42" fmla="*/ 0 w 349"/>
                <a:gd name="T43" fmla="*/ 1 h 333"/>
                <a:gd name="T44" fmla="*/ 0 w 349"/>
                <a:gd name="T45" fmla="*/ 1 h 33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49"/>
                <a:gd name="T70" fmla="*/ 0 h 333"/>
                <a:gd name="T71" fmla="*/ 349 w 349"/>
                <a:gd name="T72" fmla="*/ 333 h 33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49" h="333">
                  <a:moveTo>
                    <a:pt x="0" y="83"/>
                  </a:moveTo>
                  <a:lnTo>
                    <a:pt x="9" y="45"/>
                  </a:lnTo>
                  <a:lnTo>
                    <a:pt x="50" y="26"/>
                  </a:lnTo>
                  <a:lnTo>
                    <a:pt x="68" y="44"/>
                  </a:lnTo>
                  <a:lnTo>
                    <a:pt x="110" y="8"/>
                  </a:lnTo>
                  <a:lnTo>
                    <a:pt x="155" y="0"/>
                  </a:lnTo>
                  <a:lnTo>
                    <a:pt x="207" y="24"/>
                  </a:lnTo>
                  <a:lnTo>
                    <a:pt x="207" y="60"/>
                  </a:lnTo>
                  <a:lnTo>
                    <a:pt x="168" y="67"/>
                  </a:lnTo>
                  <a:lnTo>
                    <a:pt x="172" y="111"/>
                  </a:lnTo>
                  <a:lnTo>
                    <a:pt x="237" y="187"/>
                  </a:lnTo>
                  <a:lnTo>
                    <a:pt x="278" y="192"/>
                  </a:lnTo>
                  <a:lnTo>
                    <a:pt x="274" y="207"/>
                  </a:lnTo>
                  <a:lnTo>
                    <a:pt x="349" y="256"/>
                  </a:lnTo>
                  <a:lnTo>
                    <a:pt x="297" y="248"/>
                  </a:lnTo>
                  <a:lnTo>
                    <a:pt x="308" y="296"/>
                  </a:lnTo>
                  <a:lnTo>
                    <a:pt x="278" y="333"/>
                  </a:lnTo>
                  <a:lnTo>
                    <a:pt x="263" y="257"/>
                  </a:lnTo>
                  <a:lnTo>
                    <a:pt x="133" y="174"/>
                  </a:lnTo>
                  <a:lnTo>
                    <a:pt x="102" y="118"/>
                  </a:lnTo>
                  <a:lnTo>
                    <a:pt x="61" y="99"/>
                  </a:lnTo>
                  <a:lnTo>
                    <a:pt x="21" y="123"/>
                  </a:lnTo>
                  <a:lnTo>
                    <a:pt x="0" y="83"/>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52" name="Freeform 94"/>
            <p:cNvSpPr>
              <a:spLocks noChangeAspect="1"/>
            </p:cNvSpPr>
            <p:nvPr/>
          </p:nvSpPr>
          <p:spPr bwMode="auto">
            <a:xfrm>
              <a:off x="2812" y="2156"/>
              <a:ext cx="21" cy="41"/>
            </a:xfrm>
            <a:custGeom>
              <a:avLst/>
              <a:gdLst>
                <a:gd name="T0" fmla="*/ 0 w 42"/>
                <a:gd name="T1" fmla="*/ 1 h 82"/>
                <a:gd name="T2" fmla="*/ 1 w 42"/>
                <a:gd name="T3" fmla="*/ 1 h 82"/>
                <a:gd name="T4" fmla="*/ 1 w 42"/>
                <a:gd name="T5" fmla="*/ 1 h 82"/>
                <a:gd name="T6" fmla="*/ 1 w 42"/>
                <a:gd name="T7" fmla="*/ 1 h 82"/>
                <a:gd name="T8" fmla="*/ 1 w 42"/>
                <a:gd name="T9" fmla="*/ 0 h 82"/>
                <a:gd name="T10" fmla="*/ 0 w 42"/>
                <a:gd name="T11" fmla="*/ 1 h 82"/>
                <a:gd name="T12" fmla="*/ 0 60000 65536"/>
                <a:gd name="T13" fmla="*/ 0 60000 65536"/>
                <a:gd name="T14" fmla="*/ 0 60000 65536"/>
                <a:gd name="T15" fmla="*/ 0 60000 65536"/>
                <a:gd name="T16" fmla="*/ 0 60000 65536"/>
                <a:gd name="T17" fmla="*/ 0 60000 65536"/>
                <a:gd name="T18" fmla="*/ 0 w 42"/>
                <a:gd name="T19" fmla="*/ 0 h 82"/>
                <a:gd name="T20" fmla="*/ 42 w 42"/>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42" h="82">
                  <a:moveTo>
                    <a:pt x="0" y="13"/>
                  </a:moveTo>
                  <a:lnTo>
                    <a:pt x="7" y="76"/>
                  </a:lnTo>
                  <a:lnTo>
                    <a:pt x="26" y="82"/>
                  </a:lnTo>
                  <a:lnTo>
                    <a:pt x="42" y="33"/>
                  </a:lnTo>
                  <a:lnTo>
                    <a:pt x="27" y="0"/>
                  </a:lnTo>
                  <a:lnTo>
                    <a:pt x="0" y="13"/>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53" name="Freeform 95"/>
            <p:cNvSpPr>
              <a:spLocks noChangeAspect="1"/>
            </p:cNvSpPr>
            <p:nvPr/>
          </p:nvSpPr>
          <p:spPr bwMode="auto">
            <a:xfrm>
              <a:off x="2876" y="2211"/>
              <a:ext cx="44" cy="26"/>
            </a:xfrm>
            <a:custGeom>
              <a:avLst/>
              <a:gdLst>
                <a:gd name="T0" fmla="*/ 0 w 90"/>
                <a:gd name="T1" fmla="*/ 0 h 53"/>
                <a:gd name="T2" fmla="*/ 0 w 90"/>
                <a:gd name="T3" fmla="*/ 0 h 53"/>
                <a:gd name="T4" fmla="*/ 0 w 90"/>
                <a:gd name="T5" fmla="*/ 0 h 53"/>
                <a:gd name="T6" fmla="*/ 0 w 90"/>
                <a:gd name="T7" fmla="*/ 0 h 53"/>
                <a:gd name="T8" fmla="*/ 0 60000 65536"/>
                <a:gd name="T9" fmla="*/ 0 60000 65536"/>
                <a:gd name="T10" fmla="*/ 0 60000 65536"/>
                <a:gd name="T11" fmla="*/ 0 60000 65536"/>
                <a:gd name="T12" fmla="*/ 0 w 90"/>
                <a:gd name="T13" fmla="*/ 0 h 53"/>
                <a:gd name="T14" fmla="*/ 90 w 90"/>
                <a:gd name="T15" fmla="*/ 53 h 53"/>
              </a:gdLst>
              <a:ahLst/>
              <a:cxnLst>
                <a:cxn ang="T8">
                  <a:pos x="T0" y="T1"/>
                </a:cxn>
                <a:cxn ang="T9">
                  <a:pos x="T2" y="T3"/>
                </a:cxn>
                <a:cxn ang="T10">
                  <a:pos x="T4" y="T5"/>
                </a:cxn>
                <a:cxn ang="T11">
                  <a:pos x="T6" y="T7"/>
                </a:cxn>
              </a:cxnLst>
              <a:rect l="T12" t="T13" r="T14" b="T15"/>
              <a:pathLst>
                <a:path w="90" h="53">
                  <a:moveTo>
                    <a:pt x="0" y="11"/>
                  </a:moveTo>
                  <a:lnTo>
                    <a:pt x="75" y="53"/>
                  </a:lnTo>
                  <a:lnTo>
                    <a:pt x="90" y="0"/>
                  </a:lnTo>
                  <a:lnTo>
                    <a:pt x="0" y="11"/>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54" name="Freeform 96"/>
            <p:cNvSpPr>
              <a:spLocks noChangeAspect="1"/>
            </p:cNvSpPr>
            <p:nvPr/>
          </p:nvSpPr>
          <p:spPr bwMode="auto">
            <a:xfrm>
              <a:off x="4618" y="2287"/>
              <a:ext cx="35" cy="42"/>
            </a:xfrm>
            <a:custGeom>
              <a:avLst/>
              <a:gdLst>
                <a:gd name="T0" fmla="*/ 0 w 69"/>
                <a:gd name="T1" fmla="*/ 1 h 84"/>
                <a:gd name="T2" fmla="*/ 1 w 69"/>
                <a:gd name="T3" fmla="*/ 1 h 84"/>
                <a:gd name="T4" fmla="*/ 1 w 69"/>
                <a:gd name="T5" fmla="*/ 1 h 84"/>
                <a:gd name="T6" fmla="*/ 1 w 69"/>
                <a:gd name="T7" fmla="*/ 1 h 84"/>
                <a:gd name="T8" fmla="*/ 1 w 69"/>
                <a:gd name="T9" fmla="*/ 1 h 84"/>
                <a:gd name="T10" fmla="*/ 1 w 69"/>
                <a:gd name="T11" fmla="*/ 1 h 84"/>
                <a:gd name="T12" fmla="*/ 1 w 69"/>
                <a:gd name="T13" fmla="*/ 1 h 84"/>
                <a:gd name="T14" fmla="*/ 1 w 69"/>
                <a:gd name="T15" fmla="*/ 1 h 84"/>
                <a:gd name="T16" fmla="*/ 1 w 69"/>
                <a:gd name="T17" fmla="*/ 0 h 84"/>
                <a:gd name="T18" fmla="*/ 0 w 69"/>
                <a:gd name="T19" fmla="*/ 1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84"/>
                <a:gd name="T32" fmla="*/ 69 w 69"/>
                <a:gd name="T33" fmla="*/ 84 h 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84">
                  <a:moveTo>
                    <a:pt x="0" y="23"/>
                  </a:moveTo>
                  <a:lnTo>
                    <a:pt x="2" y="44"/>
                  </a:lnTo>
                  <a:lnTo>
                    <a:pt x="20" y="23"/>
                  </a:lnTo>
                  <a:lnTo>
                    <a:pt x="26" y="35"/>
                  </a:lnTo>
                  <a:lnTo>
                    <a:pt x="19" y="84"/>
                  </a:lnTo>
                  <a:lnTo>
                    <a:pt x="50" y="83"/>
                  </a:lnTo>
                  <a:lnTo>
                    <a:pt x="69" y="33"/>
                  </a:lnTo>
                  <a:lnTo>
                    <a:pt x="59" y="4"/>
                  </a:lnTo>
                  <a:lnTo>
                    <a:pt x="28" y="0"/>
                  </a:lnTo>
                  <a:lnTo>
                    <a:pt x="0" y="23"/>
                  </a:lnTo>
                  <a:close/>
                </a:path>
              </a:pathLst>
            </a:custGeom>
            <a:solidFill>
              <a:srgbClr val="941CAC"/>
            </a:solidFill>
            <a:ln w="1588">
              <a:solidFill>
                <a:srgbClr val="000000"/>
              </a:solidFill>
              <a:round/>
              <a:headEnd/>
              <a:tailEnd/>
            </a:ln>
          </p:spPr>
          <p:txBody>
            <a:bodyPr/>
            <a:lstStyle/>
            <a:p>
              <a:pPr algn="r" eaLnBrk="0" hangingPunct="0"/>
              <a:endParaRPr lang="en-US">
                <a:latin typeface="Calibri" charset="0"/>
              </a:endParaRPr>
            </a:p>
          </p:txBody>
        </p:sp>
        <p:sp>
          <p:nvSpPr>
            <p:cNvPr id="40055" name="Freeform 97"/>
            <p:cNvSpPr>
              <a:spLocks noChangeAspect="1"/>
            </p:cNvSpPr>
            <p:nvPr/>
          </p:nvSpPr>
          <p:spPr bwMode="auto">
            <a:xfrm>
              <a:off x="4636" y="2155"/>
              <a:ext cx="168" cy="138"/>
            </a:xfrm>
            <a:custGeom>
              <a:avLst/>
              <a:gdLst>
                <a:gd name="T0" fmla="*/ 0 w 338"/>
                <a:gd name="T1" fmla="*/ 1 h 275"/>
                <a:gd name="T2" fmla="*/ 0 w 338"/>
                <a:gd name="T3" fmla="*/ 1 h 275"/>
                <a:gd name="T4" fmla="*/ 0 w 338"/>
                <a:gd name="T5" fmla="*/ 1 h 275"/>
                <a:gd name="T6" fmla="*/ 0 w 338"/>
                <a:gd name="T7" fmla="*/ 1 h 275"/>
                <a:gd name="T8" fmla="*/ 0 w 338"/>
                <a:gd name="T9" fmla="*/ 1 h 275"/>
                <a:gd name="T10" fmla="*/ 0 w 338"/>
                <a:gd name="T11" fmla="*/ 1 h 275"/>
                <a:gd name="T12" fmla="*/ 0 w 338"/>
                <a:gd name="T13" fmla="*/ 1 h 275"/>
                <a:gd name="T14" fmla="*/ 0 w 338"/>
                <a:gd name="T15" fmla="*/ 1 h 275"/>
                <a:gd name="T16" fmla="*/ 0 w 338"/>
                <a:gd name="T17" fmla="*/ 1 h 275"/>
                <a:gd name="T18" fmla="*/ 0 w 338"/>
                <a:gd name="T19" fmla="*/ 1 h 275"/>
                <a:gd name="T20" fmla="*/ 0 w 338"/>
                <a:gd name="T21" fmla="*/ 0 h 275"/>
                <a:gd name="T22" fmla="*/ 0 w 338"/>
                <a:gd name="T23" fmla="*/ 1 h 275"/>
                <a:gd name="T24" fmla="*/ 0 w 338"/>
                <a:gd name="T25" fmla="*/ 1 h 275"/>
                <a:gd name="T26" fmla="*/ 0 w 338"/>
                <a:gd name="T27" fmla="*/ 1 h 275"/>
                <a:gd name="T28" fmla="*/ 0 w 338"/>
                <a:gd name="T29" fmla="*/ 1 h 275"/>
                <a:gd name="T30" fmla="*/ 0 w 338"/>
                <a:gd name="T31" fmla="*/ 1 h 275"/>
                <a:gd name="T32" fmla="*/ 0 w 338"/>
                <a:gd name="T33" fmla="*/ 1 h 275"/>
                <a:gd name="T34" fmla="*/ 0 w 338"/>
                <a:gd name="T35" fmla="*/ 1 h 275"/>
                <a:gd name="T36" fmla="*/ 0 w 338"/>
                <a:gd name="T37" fmla="*/ 1 h 275"/>
                <a:gd name="T38" fmla="*/ 0 w 338"/>
                <a:gd name="T39" fmla="*/ 1 h 275"/>
                <a:gd name="T40" fmla="*/ 0 w 338"/>
                <a:gd name="T41" fmla="*/ 1 h 275"/>
                <a:gd name="T42" fmla="*/ 0 w 338"/>
                <a:gd name="T43" fmla="*/ 1 h 275"/>
                <a:gd name="T44" fmla="*/ 0 w 338"/>
                <a:gd name="T45" fmla="*/ 1 h 275"/>
                <a:gd name="T46" fmla="*/ 0 w 338"/>
                <a:gd name="T47" fmla="*/ 1 h 2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8"/>
                <a:gd name="T73" fmla="*/ 0 h 275"/>
                <a:gd name="T74" fmla="*/ 338 w 338"/>
                <a:gd name="T75" fmla="*/ 275 h 2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8" h="275">
                  <a:moveTo>
                    <a:pt x="0" y="259"/>
                  </a:moveTo>
                  <a:lnTo>
                    <a:pt x="62" y="208"/>
                  </a:lnTo>
                  <a:lnTo>
                    <a:pt x="147" y="208"/>
                  </a:lnTo>
                  <a:lnTo>
                    <a:pt x="181" y="145"/>
                  </a:lnTo>
                  <a:lnTo>
                    <a:pt x="195" y="140"/>
                  </a:lnTo>
                  <a:lnTo>
                    <a:pt x="196" y="164"/>
                  </a:lnTo>
                  <a:lnTo>
                    <a:pt x="233" y="140"/>
                  </a:lnTo>
                  <a:lnTo>
                    <a:pt x="267" y="93"/>
                  </a:lnTo>
                  <a:lnTo>
                    <a:pt x="281" y="14"/>
                  </a:lnTo>
                  <a:lnTo>
                    <a:pt x="307" y="18"/>
                  </a:lnTo>
                  <a:lnTo>
                    <a:pt x="300" y="0"/>
                  </a:lnTo>
                  <a:lnTo>
                    <a:pt x="316" y="1"/>
                  </a:lnTo>
                  <a:lnTo>
                    <a:pt x="338" y="67"/>
                  </a:lnTo>
                  <a:lnTo>
                    <a:pt x="307" y="114"/>
                  </a:lnTo>
                  <a:lnTo>
                    <a:pt x="307" y="155"/>
                  </a:lnTo>
                  <a:lnTo>
                    <a:pt x="286" y="218"/>
                  </a:lnTo>
                  <a:lnTo>
                    <a:pt x="271" y="227"/>
                  </a:lnTo>
                  <a:lnTo>
                    <a:pt x="270" y="203"/>
                  </a:lnTo>
                  <a:lnTo>
                    <a:pt x="223" y="239"/>
                  </a:lnTo>
                  <a:lnTo>
                    <a:pt x="181" y="223"/>
                  </a:lnTo>
                  <a:lnTo>
                    <a:pt x="184" y="251"/>
                  </a:lnTo>
                  <a:lnTo>
                    <a:pt x="147" y="275"/>
                  </a:lnTo>
                  <a:lnTo>
                    <a:pt x="138" y="236"/>
                  </a:lnTo>
                  <a:lnTo>
                    <a:pt x="0" y="259"/>
                  </a:lnTo>
                  <a:close/>
                </a:path>
              </a:pathLst>
            </a:custGeom>
            <a:solidFill>
              <a:srgbClr val="941CAC"/>
            </a:solidFill>
            <a:ln w="1588">
              <a:solidFill>
                <a:srgbClr val="000000"/>
              </a:solidFill>
              <a:round/>
              <a:headEnd/>
              <a:tailEnd/>
            </a:ln>
          </p:spPr>
          <p:txBody>
            <a:bodyPr/>
            <a:lstStyle/>
            <a:p>
              <a:pPr algn="r" eaLnBrk="0" hangingPunct="0"/>
              <a:endParaRPr lang="en-US">
                <a:latin typeface="Calibri" charset="0"/>
              </a:endParaRPr>
            </a:p>
          </p:txBody>
        </p:sp>
        <p:sp>
          <p:nvSpPr>
            <p:cNvPr id="40056" name="Freeform 98"/>
            <p:cNvSpPr>
              <a:spLocks noChangeAspect="1"/>
            </p:cNvSpPr>
            <p:nvPr/>
          </p:nvSpPr>
          <p:spPr bwMode="auto">
            <a:xfrm>
              <a:off x="4656" y="2281"/>
              <a:ext cx="34" cy="25"/>
            </a:xfrm>
            <a:custGeom>
              <a:avLst/>
              <a:gdLst>
                <a:gd name="T0" fmla="*/ 0 w 68"/>
                <a:gd name="T1" fmla="*/ 0 h 51"/>
                <a:gd name="T2" fmla="*/ 1 w 68"/>
                <a:gd name="T3" fmla="*/ 0 h 51"/>
                <a:gd name="T4" fmla="*/ 1 w 68"/>
                <a:gd name="T5" fmla="*/ 0 h 51"/>
                <a:gd name="T6" fmla="*/ 1 w 68"/>
                <a:gd name="T7" fmla="*/ 0 h 51"/>
                <a:gd name="T8" fmla="*/ 0 w 68"/>
                <a:gd name="T9" fmla="*/ 0 h 51"/>
                <a:gd name="T10" fmla="*/ 0 60000 65536"/>
                <a:gd name="T11" fmla="*/ 0 60000 65536"/>
                <a:gd name="T12" fmla="*/ 0 60000 65536"/>
                <a:gd name="T13" fmla="*/ 0 60000 65536"/>
                <a:gd name="T14" fmla="*/ 0 60000 65536"/>
                <a:gd name="T15" fmla="*/ 0 w 68"/>
                <a:gd name="T16" fmla="*/ 0 h 51"/>
                <a:gd name="T17" fmla="*/ 68 w 68"/>
                <a:gd name="T18" fmla="*/ 51 h 51"/>
              </a:gdLst>
              <a:ahLst/>
              <a:cxnLst>
                <a:cxn ang="T10">
                  <a:pos x="T0" y="T1"/>
                </a:cxn>
                <a:cxn ang="T11">
                  <a:pos x="T2" y="T3"/>
                </a:cxn>
                <a:cxn ang="T12">
                  <a:pos x="T4" y="T5"/>
                </a:cxn>
                <a:cxn ang="T13">
                  <a:pos x="T6" y="T7"/>
                </a:cxn>
                <a:cxn ang="T14">
                  <a:pos x="T8" y="T9"/>
                </a:cxn>
              </a:cxnLst>
              <a:rect l="T15" t="T16" r="T17" b="T18"/>
              <a:pathLst>
                <a:path w="68" h="51">
                  <a:moveTo>
                    <a:pt x="0" y="27"/>
                  </a:moveTo>
                  <a:lnTo>
                    <a:pt x="25" y="51"/>
                  </a:lnTo>
                  <a:lnTo>
                    <a:pt x="64" y="32"/>
                  </a:lnTo>
                  <a:lnTo>
                    <a:pt x="68" y="0"/>
                  </a:lnTo>
                  <a:lnTo>
                    <a:pt x="0" y="27"/>
                  </a:lnTo>
                  <a:close/>
                </a:path>
              </a:pathLst>
            </a:custGeom>
            <a:solidFill>
              <a:srgbClr val="941CAC"/>
            </a:solidFill>
            <a:ln w="1588">
              <a:solidFill>
                <a:srgbClr val="000000"/>
              </a:solidFill>
              <a:round/>
              <a:headEnd/>
              <a:tailEnd/>
            </a:ln>
          </p:spPr>
          <p:txBody>
            <a:bodyPr/>
            <a:lstStyle/>
            <a:p>
              <a:pPr algn="r" eaLnBrk="0" hangingPunct="0"/>
              <a:endParaRPr lang="en-US">
                <a:latin typeface="Calibri" charset="0"/>
              </a:endParaRPr>
            </a:p>
          </p:txBody>
        </p:sp>
        <p:sp>
          <p:nvSpPr>
            <p:cNvPr id="40057" name="Freeform 99"/>
            <p:cNvSpPr>
              <a:spLocks noChangeAspect="1"/>
            </p:cNvSpPr>
            <p:nvPr/>
          </p:nvSpPr>
          <p:spPr bwMode="auto">
            <a:xfrm>
              <a:off x="4770" y="2082"/>
              <a:ext cx="88" cy="73"/>
            </a:xfrm>
            <a:custGeom>
              <a:avLst/>
              <a:gdLst>
                <a:gd name="T0" fmla="*/ 0 w 175"/>
                <a:gd name="T1" fmla="*/ 0 h 147"/>
                <a:gd name="T2" fmla="*/ 1 w 175"/>
                <a:gd name="T3" fmla="*/ 0 h 147"/>
                <a:gd name="T4" fmla="*/ 1 w 175"/>
                <a:gd name="T5" fmla="*/ 0 h 147"/>
                <a:gd name="T6" fmla="*/ 1 w 175"/>
                <a:gd name="T7" fmla="*/ 0 h 147"/>
                <a:gd name="T8" fmla="*/ 1 w 175"/>
                <a:gd name="T9" fmla="*/ 0 h 147"/>
                <a:gd name="T10" fmla="*/ 1 w 175"/>
                <a:gd name="T11" fmla="*/ 0 h 147"/>
                <a:gd name="T12" fmla="*/ 1 w 175"/>
                <a:gd name="T13" fmla="*/ 0 h 147"/>
                <a:gd name="T14" fmla="*/ 1 w 175"/>
                <a:gd name="T15" fmla="*/ 0 h 147"/>
                <a:gd name="T16" fmla="*/ 1 w 175"/>
                <a:gd name="T17" fmla="*/ 0 h 147"/>
                <a:gd name="T18" fmla="*/ 1 w 175"/>
                <a:gd name="T19" fmla="*/ 0 h 147"/>
                <a:gd name="T20" fmla="*/ 1 w 175"/>
                <a:gd name="T21" fmla="*/ 0 h 147"/>
                <a:gd name="T22" fmla="*/ 1 w 175"/>
                <a:gd name="T23" fmla="*/ 0 h 147"/>
                <a:gd name="T24" fmla="*/ 1 w 175"/>
                <a:gd name="T25" fmla="*/ 0 h 147"/>
                <a:gd name="T26" fmla="*/ 0 w 175"/>
                <a:gd name="T27" fmla="*/ 0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5"/>
                <a:gd name="T43" fmla="*/ 0 h 147"/>
                <a:gd name="T44" fmla="*/ 175 w 175"/>
                <a:gd name="T45" fmla="*/ 147 h 1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5" h="147">
                  <a:moveTo>
                    <a:pt x="0" y="105"/>
                  </a:moveTo>
                  <a:lnTo>
                    <a:pt x="7" y="147"/>
                  </a:lnTo>
                  <a:lnTo>
                    <a:pt x="39" y="132"/>
                  </a:lnTo>
                  <a:lnTo>
                    <a:pt x="17" y="106"/>
                  </a:lnTo>
                  <a:lnTo>
                    <a:pt x="102" y="129"/>
                  </a:lnTo>
                  <a:lnTo>
                    <a:pt x="122" y="94"/>
                  </a:lnTo>
                  <a:lnTo>
                    <a:pt x="175" y="82"/>
                  </a:lnTo>
                  <a:lnTo>
                    <a:pt x="156" y="60"/>
                  </a:lnTo>
                  <a:lnTo>
                    <a:pt x="163" y="39"/>
                  </a:lnTo>
                  <a:lnTo>
                    <a:pt x="116" y="43"/>
                  </a:lnTo>
                  <a:lnTo>
                    <a:pt x="61" y="0"/>
                  </a:lnTo>
                  <a:lnTo>
                    <a:pt x="41" y="84"/>
                  </a:lnTo>
                  <a:lnTo>
                    <a:pt x="16" y="79"/>
                  </a:lnTo>
                  <a:lnTo>
                    <a:pt x="0" y="105"/>
                  </a:lnTo>
                  <a:close/>
                </a:path>
              </a:pathLst>
            </a:custGeom>
            <a:solidFill>
              <a:srgbClr val="941CAC"/>
            </a:solidFill>
            <a:ln w="1588">
              <a:solidFill>
                <a:srgbClr val="000000"/>
              </a:solidFill>
              <a:round/>
              <a:headEnd/>
              <a:tailEnd/>
            </a:ln>
          </p:spPr>
          <p:txBody>
            <a:bodyPr/>
            <a:lstStyle/>
            <a:p>
              <a:pPr algn="r" eaLnBrk="0" hangingPunct="0"/>
              <a:endParaRPr lang="en-US">
                <a:latin typeface="Calibri" charset="0"/>
              </a:endParaRPr>
            </a:p>
          </p:txBody>
        </p:sp>
        <p:sp>
          <p:nvSpPr>
            <p:cNvPr id="40058" name="Freeform 100"/>
            <p:cNvSpPr>
              <a:spLocks noChangeAspect="1"/>
            </p:cNvSpPr>
            <p:nvPr/>
          </p:nvSpPr>
          <p:spPr bwMode="auto">
            <a:xfrm>
              <a:off x="4540" y="2128"/>
              <a:ext cx="92" cy="93"/>
            </a:xfrm>
            <a:custGeom>
              <a:avLst/>
              <a:gdLst>
                <a:gd name="T0" fmla="*/ 0 w 186"/>
                <a:gd name="T1" fmla="*/ 1 h 184"/>
                <a:gd name="T2" fmla="*/ 0 w 186"/>
                <a:gd name="T3" fmla="*/ 1 h 184"/>
                <a:gd name="T4" fmla="*/ 0 w 186"/>
                <a:gd name="T5" fmla="*/ 1 h 184"/>
                <a:gd name="T6" fmla="*/ 0 w 186"/>
                <a:gd name="T7" fmla="*/ 1 h 184"/>
                <a:gd name="T8" fmla="*/ 0 w 186"/>
                <a:gd name="T9" fmla="*/ 1 h 184"/>
                <a:gd name="T10" fmla="*/ 0 w 186"/>
                <a:gd name="T11" fmla="*/ 1 h 184"/>
                <a:gd name="T12" fmla="*/ 0 w 186"/>
                <a:gd name="T13" fmla="*/ 1 h 184"/>
                <a:gd name="T14" fmla="*/ 0 w 186"/>
                <a:gd name="T15" fmla="*/ 1 h 184"/>
                <a:gd name="T16" fmla="*/ 0 w 186"/>
                <a:gd name="T17" fmla="*/ 1 h 184"/>
                <a:gd name="T18" fmla="*/ 0 w 186"/>
                <a:gd name="T19" fmla="*/ 0 h 184"/>
                <a:gd name="T20" fmla="*/ 0 w 186"/>
                <a:gd name="T21" fmla="*/ 1 h 184"/>
                <a:gd name="T22" fmla="*/ 0 w 186"/>
                <a:gd name="T23" fmla="*/ 1 h 184"/>
                <a:gd name="T24" fmla="*/ 0 w 186"/>
                <a:gd name="T25" fmla="*/ 1 h 184"/>
                <a:gd name="T26" fmla="*/ 0 w 186"/>
                <a:gd name="T27" fmla="*/ 1 h 1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6"/>
                <a:gd name="T43" fmla="*/ 0 h 184"/>
                <a:gd name="T44" fmla="*/ 186 w 186"/>
                <a:gd name="T45" fmla="*/ 184 h 1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6" h="184">
                  <a:moveTo>
                    <a:pt x="0" y="105"/>
                  </a:moveTo>
                  <a:lnTo>
                    <a:pt x="33" y="120"/>
                  </a:lnTo>
                  <a:lnTo>
                    <a:pt x="12" y="173"/>
                  </a:lnTo>
                  <a:lnTo>
                    <a:pt x="66" y="184"/>
                  </a:lnTo>
                  <a:lnTo>
                    <a:pt x="120" y="154"/>
                  </a:lnTo>
                  <a:lnTo>
                    <a:pt x="94" y="110"/>
                  </a:lnTo>
                  <a:lnTo>
                    <a:pt x="157" y="71"/>
                  </a:lnTo>
                  <a:lnTo>
                    <a:pt x="186" y="17"/>
                  </a:lnTo>
                  <a:lnTo>
                    <a:pt x="183" y="10"/>
                  </a:lnTo>
                  <a:lnTo>
                    <a:pt x="172" y="0"/>
                  </a:lnTo>
                  <a:lnTo>
                    <a:pt x="115" y="35"/>
                  </a:lnTo>
                  <a:lnTo>
                    <a:pt x="115" y="54"/>
                  </a:lnTo>
                  <a:lnTo>
                    <a:pt x="73" y="48"/>
                  </a:lnTo>
                  <a:lnTo>
                    <a:pt x="0" y="105"/>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59" name="Freeform 101"/>
            <p:cNvSpPr>
              <a:spLocks noChangeAspect="1"/>
            </p:cNvSpPr>
            <p:nvPr/>
          </p:nvSpPr>
          <p:spPr bwMode="auto">
            <a:xfrm>
              <a:off x="4567" y="2205"/>
              <a:ext cx="50" cy="73"/>
            </a:xfrm>
            <a:custGeom>
              <a:avLst/>
              <a:gdLst>
                <a:gd name="T0" fmla="*/ 0 w 101"/>
                <a:gd name="T1" fmla="*/ 1 h 145"/>
                <a:gd name="T2" fmla="*/ 0 w 101"/>
                <a:gd name="T3" fmla="*/ 1 h 145"/>
                <a:gd name="T4" fmla="*/ 0 w 101"/>
                <a:gd name="T5" fmla="*/ 0 h 145"/>
                <a:gd name="T6" fmla="*/ 0 w 101"/>
                <a:gd name="T7" fmla="*/ 1 h 145"/>
                <a:gd name="T8" fmla="*/ 0 w 101"/>
                <a:gd name="T9" fmla="*/ 1 h 145"/>
                <a:gd name="T10" fmla="*/ 0 w 101"/>
                <a:gd name="T11" fmla="*/ 1 h 145"/>
                <a:gd name="T12" fmla="*/ 0 60000 65536"/>
                <a:gd name="T13" fmla="*/ 0 60000 65536"/>
                <a:gd name="T14" fmla="*/ 0 60000 65536"/>
                <a:gd name="T15" fmla="*/ 0 60000 65536"/>
                <a:gd name="T16" fmla="*/ 0 60000 65536"/>
                <a:gd name="T17" fmla="*/ 0 60000 65536"/>
                <a:gd name="T18" fmla="*/ 0 w 101"/>
                <a:gd name="T19" fmla="*/ 0 h 145"/>
                <a:gd name="T20" fmla="*/ 101 w 101"/>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101" h="145">
                  <a:moveTo>
                    <a:pt x="0" y="145"/>
                  </a:moveTo>
                  <a:lnTo>
                    <a:pt x="11" y="30"/>
                  </a:lnTo>
                  <a:lnTo>
                    <a:pt x="65" y="0"/>
                  </a:lnTo>
                  <a:lnTo>
                    <a:pt x="101" y="88"/>
                  </a:lnTo>
                  <a:lnTo>
                    <a:pt x="64" y="130"/>
                  </a:lnTo>
                  <a:lnTo>
                    <a:pt x="0" y="145"/>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60" name="Freeform 102"/>
            <p:cNvSpPr>
              <a:spLocks noChangeAspect="1"/>
            </p:cNvSpPr>
            <p:nvPr/>
          </p:nvSpPr>
          <p:spPr bwMode="auto">
            <a:xfrm>
              <a:off x="4181" y="2473"/>
              <a:ext cx="107" cy="127"/>
            </a:xfrm>
            <a:custGeom>
              <a:avLst/>
              <a:gdLst>
                <a:gd name="T0" fmla="*/ 0 w 215"/>
                <a:gd name="T1" fmla="*/ 1 h 254"/>
                <a:gd name="T2" fmla="*/ 0 w 215"/>
                <a:gd name="T3" fmla="*/ 1 h 254"/>
                <a:gd name="T4" fmla="*/ 0 w 215"/>
                <a:gd name="T5" fmla="*/ 1 h 254"/>
                <a:gd name="T6" fmla="*/ 0 w 215"/>
                <a:gd name="T7" fmla="*/ 1 h 254"/>
                <a:gd name="T8" fmla="*/ 0 w 215"/>
                <a:gd name="T9" fmla="*/ 1 h 254"/>
                <a:gd name="T10" fmla="*/ 0 w 215"/>
                <a:gd name="T11" fmla="*/ 1 h 254"/>
                <a:gd name="T12" fmla="*/ 0 w 215"/>
                <a:gd name="T13" fmla="*/ 1 h 254"/>
                <a:gd name="T14" fmla="*/ 0 w 215"/>
                <a:gd name="T15" fmla="*/ 1 h 254"/>
                <a:gd name="T16" fmla="*/ 0 w 215"/>
                <a:gd name="T17" fmla="*/ 1 h 254"/>
                <a:gd name="T18" fmla="*/ 0 w 215"/>
                <a:gd name="T19" fmla="*/ 1 h 254"/>
                <a:gd name="T20" fmla="*/ 0 w 215"/>
                <a:gd name="T21" fmla="*/ 1 h 254"/>
                <a:gd name="T22" fmla="*/ 0 w 215"/>
                <a:gd name="T23" fmla="*/ 1 h 254"/>
                <a:gd name="T24" fmla="*/ 0 w 215"/>
                <a:gd name="T25" fmla="*/ 0 h 254"/>
                <a:gd name="T26" fmla="*/ 0 w 215"/>
                <a:gd name="T27" fmla="*/ 1 h 254"/>
                <a:gd name="T28" fmla="*/ 0 w 215"/>
                <a:gd name="T29" fmla="*/ 1 h 254"/>
                <a:gd name="T30" fmla="*/ 0 w 215"/>
                <a:gd name="T31" fmla="*/ 1 h 254"/>
                <a:gd name="T32" fmla="*/ 0 w 215"/>
                <a:gd name="T33" fmla="*/ 1 h 2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254"/>
                <a:gd name="T53" fmla="*/ 215 w 215"/>
                <a:gd name="T54" fmla="*/ 254 h 2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254">
                  <a:moveTo>
                    <a:pt x="0" y="55"/>
                  </a:moveTo>
                  <a:lnTo>
                    <a:pt x="29" y="91"/>
                  </a:lnTo>
                  <a:lnTo>
                    <a:pt x="20" y="153"/>
                  </a:lnTo>
                  <a:lnTo>
                    <a:pt x="96" y="127"/>
                  </a:lnTo>
                  <a:lnTo>
                    <a:pt x="127" y="153"/>
                  </a:lnTo>
                  <a:lnTo>
                    <a:pt x="154" y="215"/>
                  </a:lnTo>
                  <a:lnTo>
                    <a:pt x="147" y="254"/>
                  </a:lnTo>
                  <a:lnTo>
                    <a:pt x="215" y="243"/>
                  </a:lnTo>
                  <a:lnTo>
                    <a:pt x="181" y="161"/>
                  </a:lnTo>
                  <a:lnTo>
                    <a:pt x="109" y="101"/>
                  </a:lnTo>
                  <a:lnTo>
                    <a:pt x="129" y="66"/>
                  </a:lnTo>
                  <a:lnTo>
                    <a:pt x="87" y="47"/>
                  </a:lnTo>
                  <a:lnTo>
                    <a:pt x="57" y="0"/>
                  </a:lnTo>
                  <a:lnTo>
                    <a:pt x="39" y="1"/>
                  </a:lnTo>
                  <a:lnTo>
                    <a:pt x="42" y="34"/>
                  </a:lnTo>
                  <a:lnTo>
                    <a:pt x="29" y="25"/>
                  </a:lnTo>
                  <a:lnTo>
                    <a:pt x="0" y="55"/>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61" name="Freeform 103"/>
            <p:cNvSpPr>
              <a:spLocks noChangeAspect="1"/>
            </p:cNvSpPr>
            <p:nvPr/>
          </p:nvSpPr>
          <p:spPr bwMode="auto">
            <a:xfrm>
              <a:off x="2774" y="1990"/>
              <a:ext cx="7" cy="13"/>
            </a:xfrm>
            <a:custGeom>
              <a:avLst/>
              <a:gdLst>
                <a:gd name="T0" fmla="*/ 0 w 14"/>
                <a:gd name="T1" fmla="*/ 1 h 25"/>
                <a:gd name="T2" fmla="*/ 1 w 14"/>
                <a:gd name="T3" fmla="*/ 0 h 25"/>
                <a:gd name="T4" fmla="*/ 1 w 14"/>
                <a:gd name="T5" fmla="*/ 1 h 25"/>
                <a:gd name="T6" fmla="*/ 0 w 14"/>
                <a:gd name="T7" fmla="*/ 1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0" y="20"/>
                  </a:moveTo>
                  <a:lnTo>
                    <a:pt x="10" y="0"/>
                  </a:lnTo>
                  <a:lnTo>
                    <a:pt x="14" y="25"/>
                  </a:lnTo>
                  <a:lnTo>
                    <a:pt x="0" y="20"/>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62" name="Freeform 104"/>
            <p:cNvSpPr>
              <a:spLocks noChangeAspect="1"/>
            </p:cNvSpPr>
            <p:nvPr/>
          </p:nvSpPr>
          <p:spPr bwMode="auto">
            <a:xfrm>
              <a:off x="4181" y="2718"/>
              <a:ext cx="55" cy="76"/>
            </a:xfrm>
            <a:custGeom>
              <a:avLst/>
              <a:gdLst>
                <a:gd name="T0" fmla="*/ 0 w 110"/>
                <a:gd name="T1" fmla="*/ 0 h 151"/>
                <a:gd name="T2" fmla="*/ 1 w 110"/>
                <a:gd name="T3" fmla="*/ 0 h 151"/>
                <a:gd name="T4" fmla="*/ 1 w 110"/>
                <a:gd name="T5" fmla="*/ 1 h 151"/>
                <a:gd name="T6" fmla="*/ 1 w 110"/>
                <a:gd name="T7" fmla="*/ 1 h 151"/>
                <a:gd name="T8" fmla="*/ 1 w 110"/>
                <a:gd name="T9" fmla="*/ 1 h 151"/>
                <a:gd name="T10" fmla="*/ 1 w 110"/>
                <a:gd name="T11" fmla="*/ 1 h 151"/>
                <a:gd name="T12" fmla="*/ 1 w 110"/>
                <a:gd name="T13" fmla="*/ 1 h 151"/>
                <a:gd name="T14" fmla="*/ 1 w 110"/>
                <a:gd name="T15" fmla="*/ 1 h 151"/>
                <a:gd name="T16" fmla="*/ 0 w 110"/>
                <a:gd name="T17" fmla="*/ 0 h 1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
                <a:gd name="T28" fmla="*/ 0 h 151"/>
                <a:gd name="T29" fmla="*/ 110 w 110"/>
                <a:gd name="T30" fmla="*/ 151 h 1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 h="151">
                  <a:moveTo>
                    <a:pt x="0" y="0"/>
                  </a:moveTo>
                  <a:lnTo>
                    <a:pt x="23" y="0"/>
                  </a:lnTo>
                  <a:lnTo>
                    <a:pt x="30" y="27"/>
                  </a:lnTo>
                  <a:lnTo>
                    <a:pt x="57" y="10"/>
                  </a:lnTo>
                  <a:lnTo>
                    <a:pt x="95" y="44"/>
                  </a:lnTo>
                  <a:lnTo>
                    <a:pt x="110" y="151"/>
                  </a:lnTo>
                  <a:lnTo>
                    <a:pt x="109" y="151"/>
                  </a:lnTo>
                  <a:lnTo>
                    <a:pt x="35" y="106"/>
                  </a:lnTo>
                  <a:lnTo>
                    <a:pt x="0" y="0"/>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63" name="Freeform 105"/>
            <p:cNvSpPr>
              <a:spLocks noChangeAspect="1"/>
            </p:cNvSpPr>
            <p:nvPr/>
          </p:nvSpPr>
          <p:spPr bwMode="auto">
            <a:xfrm>
              <a:off x="4321" y="2713"/>
              <a:ext cx="142" cy="90"/>
            </a:xfrm>
            <a:custGeom>
              <a:avLst/>
              <a:gdLst>
                <a:gd name="T0" fmla="*/ 0 w 284"/>
                <a:gd name="T1" fmla="*/ 0 h 181"/>
                <a:gd name="T2" fmla="*/ 1 w 284"/>
                <a:gd name="T3" fmla="*/ 0 h 181"/>
                <a:gd name="T4" fmla="*/ 1 w 284"/>
                <a:gd name="T5" fmla="*/ 0 h 181"/>
                <a:gd name="T6" fmla="*/ 1 w 284"/>
                <a:gd name="T7" fmla="*/ 0 h 181"/>
                <a:gd name="T8" fmla="*/ 1 w 284"/>
                <a:gd name="T9" fmla="*/ 0 h 181"/>
                <a:gd name="T10" fmla="*/ 1 w 284"/>
                <a:gd name="T11" fmla="*/ 0 h 181"/>
                <a:gd name="T12" fmla="*/ 1 w 284"/>
                <a:gd name="T13" fmla="*/ 0 h 181"/>
                <a:gd name="T14" fmla="*/ 1 w 284"/>
                <a:gd name="T15" fmla="*/ 0 h 181"/>
                <a:gd name="T16" fmla="*/ 1 w 284"/>
                <a:gd name="T17" fmla="*/ 0 h 181"/>
                <a:gd name="T18" fmla="*/ 1 w 284"/>
                <a:gd name="T19" fmla="*/ 0 h 181"/>
                <a:gd name="T20" fmla="*/ 1 w 284"/>
                <a:gd name="T21" fmla="*/ 0 h 181"/>
                <a:gd name="T22" fmla="*/ 1 w 284"/>
                <a:gd name="T23" fmla="*/ 0 h 181"/>
                <a:gd name="T24" fmla="*/ 1 w 284"/>
                <a:gd name="T25" fmla="*/ 0 h 181"/>
                <a:gd name="T26" fmla="*/ 1 w 284"/>
                <a:gd name="T27" fmla="*/ 0 h 181"/>
                <a:gd name="T28" fmla="*/ 1 w 284"/>
                <a:gd name="T29" fmla="*/ 0 h 181"/>
                <a:gd name="T30" fmla="*/ 0 w 284"/>
                <a:gd name="T31" fmla="*/ 0 h 1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4"/>
                <a:gd name="T49" fmla="*/ 0 h 181"/>
                <a:gd name="T50" fmla="*/ 284 w 284"/>
                <a:gd name="T51" fmla="*/ 181 h 1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4" h="181">
                  <a:moveTo>
                    <a:pt x="0" y="161"/>
                  </a:moveTo>
                  <a:lnTo>
                    <a:pt x="26" y="181"/>
                  </a:lnTo>
                  <a:lnTo>
                    <a:pt x="114" y="173"/>
                  </a:lnTo>
                  <a:lnTo>
                    <a:pt x="144" y="163"/>
                  </a:lnTo>
                  <a:lnTo>
                    <a:pt x="184" y="79"/>
                  </a:lnTo>
                  <a:lnTo>
                    <a:pt x="235" y="82"/>
                  </a:lnTo>
                  <a:lnTo>
                    <a:pt x="284" y="53"/>
                  </a:lnTo>
                  <a:lnTo>
                    <a:pt x="237" y="31"/>
                  </a:lnTo>
                  <a:lnTo>
                    <a:pt x="222" y="0"/>
                  </a:lnTo>
                  <a:lnTo>
                    <a:pt x="164" y="56"/>
                  </a:lnTo>
                  <a:lnTo>
                    <a:pt x="145" y="87"/>
                  </a:lnTo>
                  <a:lnTo>
                    <a:pt x="127" y="70"/>
                  </a:lnTo>
                  <a:lnTo>
                    <a:pt x="95" y="115"/>
                  </a:lnTo>
                  <a:lnTo>
                    <a:pt x="57" y="121"/>
                  </a:lnTo>
                  <a:lnTo>
                    <a:pt x="44" y="163"/>
                  </a:lnTo>
                  <a:lnTo>
                    <a:pt x="0" y="161"/>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64" name="Freeform 106"/>
            <p:cNvSpPr>
              <a:spLocks noChangeAspect="1"/>
            </p:cNvSpPr>
            <p:nvPr/>
          </p:nvSpPr>
          <p:spPr bwMode="auto">
            <a:xfrm>
              <a:off x="948" y="2307"/>
              <a:ext cx="449" cy="289"/>
            </a:xfrm>
            <a:custGeom>
              <a:avLst/>
              <a:gdLst>
                <a:gd name="T0" fmla="*/ 0 w 897"/>
                <a:gd name="T1" fmla="*/ 0 h 580"/>
                <a:gd name="T2" fmla="*/ 1 w 897"/>
                <a:gd name="T3" fmla="*/ 0 h 580"/>
                <a:gd name="T4" fmla="*/ 1 w 897"/>
                <a:gd name="T5" fmla="*/ 0 h 580"/>
                <a:gd name="T6" fmla="*/ 1 w 897"/>
                <a:gd name="T7" fmla="*/ 0 h 580"/>
                <a:gd name="T8" fmla="*/ 1 w 897"/>
                <a:gd name="T9" fmla="*/ 0 h 580"/>
                <a:gd name="T10" fmla="*/ 1 w 897"/>
                <a:gd name="T11" fmla="*/ 0 h 580"/>
                <a:gd name="T12" fmla="*/ 1 w 897"/>
                <a:gd name="T13" fmla="*/ 0 h 580"/>
                <a:gd name="T14" fmla="*/ 1 w 897"/>
                <a:gd name="T15" fmla="*/ 0 h 580"/>
                <a:gd name="T16" fmla="*/ 1 w 897"/>
                <a:gd name="T17" fmla="*/ 0 h 580"/>
                <a:gd name="T18" fmla="*/ 1 w 897"/>
                <a:gd name="T19" fmla="*/ 0 h 580"/>
                <a:gd name="T20" fmla="*/ 1 w 897"/>
                <a:gd name="T21" fmla="*/ 0 h 580"/>
                <a:gd name="T22" fmla="*/ 1 w 897"/>
                <a:gd name="T23" fmla="*/ 0 h 580"/>
                <a:gd name="T24" fmla="*/ 1 w 897"/>
                <a:gd name="T25" fmla="*/ 0 h 580"/>
                <a:gd name="T26" fmla="*/ 1 w 897"/>
                <a:gd name="T27" fmla="*/ 0 h 580"/>
                <a:gd name="T28" fmla="*/ 1 w 897"/>
                <a:gd name="T29" fmla="*/ 0 h 580"/>
                <a:gd name="T30" fmla="*/ 1 w 897"/>
                <a:gd name="T31" fmla="*/ 0 h 580"/>
                <a:gd name="T32" fmla="*/ 1 w 897"/>
                <a:gd name="T33" fmla="*/ 0 h 580"/>
                <a:gd name="T34" fmla="*/ 1 w 897"/>
                <a:gd name="T35" fmla="*/ 0 h 580"/>
                <a:gd name="T36" fmla="*/ 1 w 897"/>
                <a:gd name="T37" fmla="*/ 0 h 580"/>
                <a:gd name="T38" fmla="*/ 1 w 897"/>
                <a:gd name="T39" fmla="*/ 0 h 580"/>
                <a:gd name="T40" fmla="*/ 1 w 897"/>
                <a:gd name="T41" fmla="*/ 0 h 580"/>
                <a:gd name="T42" fmla="*/ 1 w 897"/>
                <a:gd name="T43" fmla="*/ 0 h 580"/>
                <a:gd name="T44" fmla="*/ 1 w 897"/>
                <a:gd name="T45" fmla="*/ 0 h 580"/>
                <a:gd name="T46" fmla="*/ 1 w 897"/>
                <a:gd name="T47" fmla="*/ 0 h 580"/>
                <a:gd name="T48" fmla="*/ 1 w 897"/>
                <a:gd name="T49" fmla="*/ 0 h 580"/>
                <a:gd name="T50" fmla="*/ 1 w 897"/>
                <a:gd name="T51" fmla="*/ 0 h 580"/>
                <a:gd name="T52" fmla="*/ 1 w 897"/>
                <a:gd name="T53" fmla="*/ 0 h 580"/>
                <a:gd name="T54" fmla="*/ 1 w 897"/>
                <a:gd name="T55" fmla="*/ 0 h 580"/>
                <a:gd name="T56" fmla="*/ 1 w 897"/>
                <a:gd name="T57" fmla="*/ 0 h 580"/>
                <a:gd name="T58" fmla="*/ 1 w 897"/>
                <a:gd name="T59" fmla="*/ 0 h 580"/>
                <a:gd name="T60" fmla="*/ 1 w 897"/>
                <a:gd name="T61" fmla="*/ 0 h 580"/>
                <a:gd name="T62" fmla="*/ 1 w 897"/>
                <a:gd name="T63" fmla="*/ 0 h 580"/>
                <a:gd name="T64" fmla="*/ 1 w 897"/>
                <a:gd name="T65" fmla="*/ 0 h 580"/>
                <a:gd name="T66" fmla="*/ 1 w 897"/>
                <a:gd name="T67" fmla="*/ 0 h 580"/>
                <a:gd name="T68" fmla="*/ 1 w 897"/>
                <a:gd name="T69" fmla="*/ 0 h 580"/>
                <a:gd name="T70" fmla="*/ 1 w 897"/>
                <a:gd name="T71" fmla="*/ 0 h 580"/>
                <a:gd name="T72" fmla="*/ 1 w 897"/>
                <a:gd name="T73" fmla="*/ 0 h 580"/>
                <a:gd name="T74" fmla="*/ 1 w 897"/>
                <a:gd name="T75" fmla="*/ 0 h 580"/>
                <a:gd name="T76" fmla="*/ 1 w 897"/>
                <a:gd name="T77" fmla="*/ 0 h 580"/>
                <a:gd name="T78" fmla="*/ 1 w 897"/>
                <a:gd name="T79" fmla="*/ 0 h 580"/>
                <a:gd name="T80" fmla="*/ 1 w 897"/>
                <a:gd name="T81" fmla="*/ 0 h 580"/>
                <a:gd name="T82" fmla="*/ 1 w 897"/>
                <a:gd name="T83" fmla="*/ 0 h 580"/>
                <a:gd name="T84" fmla="*/ 1 w 897"/>
                <a:gd name="T85" fmla="*/ 0 h 580"/>
                <a:gd name="T86" fmla="*/ 1 w 897"/>
                <a:gd name="T87" fmla="*/ 0 h 580"/>
                <a:gd name="T88" fmla="*/ 1 w 897"/>
                <a:gd name="T89" fmla="*/ 0 h 580"/>
                <a:gd name="T90" fmla="*/ 0 w 897"/>
                <a:gd name="T91" fmla="*/ 0 h 5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7"/>
                <a:gd name="T139" fmla="*/ 0 h 580"/>
                <a:gd name="T140" fmla="*/ 897 w 897"/>
                <a:gd name="T141" fmla="*/ 580 h 5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7" h="580">
                  <a:moveTo>
                    <a:pt x="0" y="6"/>
                  </a:moveTo>
                  <a:lnTo>
                    <a:pt x="43" y="96"/>
                  </a:lnTo>
                  <a:lnTo>
                    <a:pt x="92" y="138"/>
                  </a:lnTo>
                  <a:lnTo>
                    <a:pt x="88" y="163"/>
                  </a:lnTo>
                  <a:lnTo>
                    <a:pt x="63" y="168"/>
                  </a:lnTo>
                  <a:lnTo>
                    <a:pt x="120" y="188"/>
                  </a:lnTo>
                  <a:lnTo>
                    <a:pt x="149" y="229"/>
                  </a:lnTo>
                  <a:lnTo>
                    <a:pt x="148" y="263"/>
                  </a:lnTo>
                  <a:lnTo>
                    <a:pt x="212" y="320"/>
                  </a:lnTo>
                  <a:lnTo>
                    <a:pt x="226" y="301"/>
                  </a:lnTo>
                  <a:lnTo>
                    <a:pt x="77" y="82"/>
                  </a:lnTo>
                  <a:lnTo>
                    <a:pt x="67" y="24"/>
                  </a:lnTo>
                  <a:lnTo>
                    <a:pt x="100" y="39"/>
                  </a:lnTo>
                  <a:lnTo>
                    <a:pt x="154" y="134"/>
                  </a:lnTo>
                  <a:lnTo>
                    <a:pt x="234" y="205"/>
                  </a:lnTo>
                  <a:lnTo>
                    <a:pt x="231" y="232"/>
                  </a:lnTo>
                  <a:lnTo>
                    <a:pt x="342" y="331"/>
                  </a:lnTo>
                  <a:lnTo>
                    <a:pt x="356" y="371"/>
                  </a:lnTo>
                  <a:lnTo>
                    <a:pt x="342" y="399"/>
                  </a:lnTo>
                  <a:lnTo>
                    <a:pt x="369" y="437"/>
                  </a:lnTo>
                  <a:lnTo>
                    <a:pt x="582" y="538"/>
                  </a:lnTo>
                  <a:lnTo>
                    <a:pt x="673" y="531"/>
                  </a:lnTo>
                  <a:lnTo>
                    <a:pt x="734" y="580"/>
                  </a:lnTo>
                  <a:lnTo>
                    <a:pt x="761" y="532"/>
                  </a:lnTo>
                  <a:lnTo>
                    <a:pt x="791" y="531"/>
                  </a:lnTo>
                  <a:lnTo>
                    <a:pt x="759" y="490"/>
                  </a:lnTo>
                  <a:lnTo>
                    <a:pt x="829" y="474"/>
                  </a:lnTo>
                  <a:lnTo>
                    <a:pt x="853" y="457"/>
                  </a:lnTo>
                  <a:lnTo>
                    <a:pt x="861" y="447"/>
                  </a:lnTo>
                  <a:lnTo>
                    <a:pt x="868" y="469"/>
                  </a:lnTo>
                  <a:lnTo>
                    <a:pt x="897" y="373"/>
                  </a:lnTo>
                  <a:lnTo>
                    <a:pt x="859" y="357"/>
                  </a:lnTo>
                  <a:lnTo>
                    <a:pt x="792" y="373"/>
                  </a:lnTo>
                  <a:lnTo>
                    <a:pt x="757" y="457"/>
                  </a:lnTo>
                  <a:lnTo>
                    <a:pt x="668" y="465"/>
                  </a:lnTo>
                  <a:lnTo>
                    <a:pt x="634" y="445"/>
                  </a:lnTo>
                  <a:lnTo>
                    <a:pt x="576" y="341"/>
                  </a:lnTo>
                  <a:lnTo>
                    <a:pt x="575" y="263"/>
                  </a:lnTo>
                  <a:lnTo>
                    <a:pt x="595" y="224"/>
                  </a:lnTo>
                  <a:lnTo>
                    <a:pt x="536" y="205"/>
                  </a:lnTo>
                  <a:lnTo>
                    <a:pt x="460" y="95"/>
                  </a:lnTo>
                  <a:lnTo>
                    <a:pt x="398" y="119"/>
                  </a:lnTo>
                  <a:lnTo>
                    <a:pt x="317" y="29"/>
                  </a:lnTo>
                  <a:lnTo>
                    <a:pt x="182" y="48"/>
                  </a:lnTo>
                  <a:lnTo>
                    <a:pt x="69" y="0"/>
                  </a:lnTo>
                  <a:lnTo>
                    <a:pt x="0" y="6"/>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65" name="Freeform 107"/>
            <p:cNvSpPr>
              <a:spLocks noChangeAspect="1"/>
            </p:cNvSpPr>
            <p:nvPr/>
          </p:nvSpPr>
          <p:spPr bwMode="auto">
            <a:xfrm>
              <a:off x="3995" y="1950"/>
              <a:ext cx="471" cy="201"/>
            </a:xfrm>
            <a:custGeom>
              <a:avLst/>
              <a:gdLst>
                <a:gd name="T0" fmla="*/ 0 w 942"/>
                <a:gd name="T1" fmla="*/ 0 h 403"/>
                <a:gd name="T2" fmla="*/ 1 w 942"/>
                <a:gd name="T3" fmla="*/ 0 h 403"/>
                <a:gd name="T4" fmla="*/ 1 w 942"/>
                <a:gd name="T5" fmla="*/ 0 h 403"/>
                <a:gd name="T6" fmla="*/ 1 w 942"/>
                <a:gd name="T7" fmla="*/ 0 h 403"/>
                <a:gd name="T8" fmla="*/ 1 w 942"/>
                <a:gd name="T9" fmla="*/ 0 h 403"/>
                <a:gd name="T10" fmla="*/ 1 w 942"/>
                <a:gd name="T11" fmla="*/ 0 h 403"/>
                <a:gd name="T12" fmla="*/ 1 w 942"/>
                <a:gd name="T13" fmla="*/ 0 h 403"/>
                <a:gd name="T14" fmla="*/ 1 w 942"/>
                <a:gd name="T15" fmla="*/ 0 h 403"/>
                <a:gd name="T16" fmla="*/ 1 w 942"/>
                <a:gd name="T17" fmla="*/ 0 h 403"/>
                <a:gd name="T18" fmla="*/ 1 w 942"/>
                <a:gd name="T19" fmla="*/ 0 h 403"/>
                <a:gd name="T20" fmla="*/ 1 w 942"/>
                <a:gd name="T21" fmla="*/ 0 h 403"/>
                <a:gd name="T22" fmla="*/ 1 w 942"/>
                <a:gd name="T23" fmla="*/ 0 h 403"/>
                <a:gd name="T24" fmla="*/ 1 w 942"/>
                <a:gd name="T25" fmla="*/ 0 h 403"/>
                <a:gd name="T26" fmla="*/ 1 w 942"/>
                <a:gd name="T27" fmla="*/ 0 h 403"/>
                <a:gd name="T28" fmla="*/ 1 w 942"/>
                <a:gd name="T29" fmla="*/ 0 h 403"/>
                <a:gd name="T30" fmla="*/ 1 w 942"/>
                <a:gd name="T31" fmla="*/ 0 h 403"/>
                <a:gd name="T32" fmla="*/ 1 w 942"/>
                <a:gd name="T33" fmla="*/ 0 h 403"/>
                <a:gd name="T34" fmla="*/ 1 w 942"/>
                <a:gd name="T35" fmla="*/ 0 h 403"/>
                <a:gd name="T36" fmla="*/ 1 w 942"/>
                <a:gd name="T37" fmla="*/ 0 h 403"/>
                <a:gd name="T38" fmla="*/ 1 w 942"/>
                <a:gd name="T39" fmla="*/ 0 h 403"/>
                <a:gd name="T40" fmla="*/ 1 w 942"/>
                <a:gd name="T41" fmla="*/ 0 h 403"/>
                <a:gd name="T42" fmla="*/ 1 w 942"/>
                <a:gd name="T43" fmla="*/ 0 h 403"/>
                <a:gd name="T44" fmla="*/ 1 w 942"/>
                <a:gd name="T45" fmla="*/ 0 h 403"/>
                <a:gd name="T46" fmla="*/ 1 w 942"/>
                <a:gd name="T47" fmla="*/ 0 h 403"/>
                <a:gd name="T48" fmla="*/ 1 w 942"/>
                <a:gd name="T49" fmla="*/ 0 h 403"/>
                <a:gd name="T50" fmla="*/ 1 w 942"/>
                <a:gd name="T51" fmla="*/ 0 h 403"/>
                <a:gd name="T52" fmla="*/ 1 w 942"/>
                <a:gd name="T53" fmla="*/ 0 h 403"/>
                <a:gd name="T54" fmla="*/ 0 w 942"/>
                <a:gd name="T55" fmla="*/ 0 h 4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2"/>
                <a:gd name="T85" fmla="*/ 0 h 403"/>
                <a:gd name="T86" fmla="*/ 942 w 942"/>
                <a:gd name="T87" fmla="*/ 403 h 40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2" h="403">
                  <a:moveTo>
                    <a:pt x="0" y="127"/>
                  </a:moveTo>
                  <a:lnTo>
                    <a:pt x="29" y="167"/>
                  </a:lnTo>
                  <a:lnTo>
                    <a:pt x="72" y="182"/>
                  </a:lnTo>
                  <a:lnTo>
                    <a:pt x="88" y="268"/>
                  </a:lnTo>
                  <a:lnTo>
                    <a:pt x="219" y="302"/>
                  </a:lnTo>
                  <a:lnTo>
                    <a:pt x="274" y="362"/>
                  </a:lnTo>
                  <a:lnTo>
                    <a:pt x="383" y="358"/>
                  </a:lnTo>
                  <a:lnTo>
                    <a:pt x="505" y="403"/>
                  </a:lnTo>
                  <a:lnTo>
                    <a:pt x="667" y="362"/>
                  </a:lnTo>
                  <a:lnTo>
                    <a:pt x="717" y="327"/>
                  </a:lnTo>
                  <a:lnTo>
                    <a:pt x="717" y="281"/>
                  </a:lnTo>
                  <a:lnTo>
                    <a:pt x="762" y="286"/>
                  </a:lnTo>
                  <a:lnTo>
                    <a:pt x="863" y="219"/>
                  </a:lnTo>
                  <a:lnTo>
                    <a:pt x="942" y="215"/>
                  </a:lnTo>
                  <a:lnTo>
                    <a:pt x="905" y="163"/>
                  </a:lnTo>
                  <a:lnTo>
                    <a:pt x="829" y="177"/>
                  </a:lnTo>
                  <a:lnTo>
                    <a:pt x="828" y="120"/>
                  </a:lnTo>
                  <a:lnTo>
                    <a:pt x="847" y="89"/>
                  </a:lnTo>
                  <a:lnTo>
                    <a:pt x="792" y="80"/>
                  </a:lnTo>
                  <a:lnTo>
                    <a:pt x="651" y="115"/>
                  </a:lnTo>
                  <a:lnTo>
                    <a:pt x="527" y="63"/>
                  </a:lnTo>
                  <a:lnTo>
                    <a:pt x="449" y="71"/>
                  </a:lnTo>
                  <a:lnTo>
                    <a:pt x="418" y="28"/>
                  </a:lnTo>
                  <a:lnTo>
                    <a:pt x="341" y="0"/>
                  </a:lnTo>
                  <a:lnTo>
                    <a:pt x="299" y="29"/>
                  </a:lnTo>
                  <a:lnTo>
                    <a:pt x="297" y="87"/>
                  </a:lnTo>
                  <a:lnTo>
                    <a:pt x="119" y="62"/>
                  </a:lnTo>
                  <a:lnTo>
                    <a:pt x="0" y="12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66" name="Freeform 108"/>
            <p:cNvSpPr>
              <a:spLocks noChangeAspect="1"/>
            </p:cNvSpPr>
            <p:nvPr/>
          </p:nvSpPr>
          <p:spPr bwMode="auto">
            <a:xfrm>
              <a:off x="3463" y="2433"/>
              <a:ext cx="114" cy="132"/>
            </a:xfrm>
            <a:custGeom>
              <a:avLst/>
              <a:gdLst>
                <a:gd name="T0" fmla="*/ 0 w 229"/>
                <a:gd name="T1" fmla="*/ 1 h 263"/>
                <a:gd name="T2" fmla="*/ 0 w 229"/>
                <a:gd name="T3" fmla="*/ 1 h 263"/>
                <a:gd name="T4" fmla="*/ 0 w 229"/>
                <a:gd name="T5" fmla="*/ 1 h 263"/>
                <a:gd name="T6" fmla="*/ 0 w 229"/>
                <a:gd name="T7" fmla="*/ 1 h 263"/>
                <a:gd name="T8" fmla="*/ 0 w 229"/>
                <a:gd name="T9" fmla="*/ 1 h 263"/>
                <a:gd name="T10" fmla="*/ 0 w 229"/>
                <a:gd name="T11" fmla="*/ 1 h 263"/>
                <a:gd name="T12" fmla="*/ 0 w 229"/>
                <a:gd name="T13" fmla="*/ 1 h 263"/>
                <a:gd name="T14" fmla="*/ 0 w 229"/>
                <a:gd name="T15" fmla="*/ 1 h 263"/>
                <a:gd name="T16" fmla="*/ 0 w 229"/>
                <a:gd name="T17" fmla="*/ 0 h 263"/>
                <a:gd name="T18" fmla="*/ 0 w 229"/>
                <a:gd name="T19" fmla="*/ 1 h 263"/>
                <a:gd name="T20" fmla="*/ 0 w 229"/>
                <a:gd name="T21" fmla="*/ 1 h 263"/>
                <a:gd name="T22" fmla="*/ 0 w 229"/>
                <a:gd name="T23" fmla="*/ 1 h 263"/>
                <a:gd name="T24" fmla="*/ 0 w 229"/>
                <a:gd name="T25" fmla="*/ 1 h 263"/>
                <a:gd name="T26" fmla="*/ 0 w 229"/>
                <a:gd name="T27" fmla="*/ 1 h 263"/>
                <a:gd name="T28" fmla="*/ 0 w 229"/>
                <a:gd name="T29" fmla="*/ 1 h 2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9"/>
                <a:gd name="T46" fmla="*/ 0 h 263"/>
                <a:gd name="T47" fmla="*/ 229 w 229"/>
                <a:gd name="T48" fmla="*/ 263 h 2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9" h="263">
                  <a:moveTo>
                    <a:pt x="0" y="187"/>
                  </a:moveTo>
                  <a:lnTo>
                    <a:pt x="32" y="263"/>
                  </a:lnTo>
                  <a:lnTo>
                    <a:pt x="85" y="250"/>
                  </a:lnTo>
                  <a:lnTo>
                    <a:pt x="171" y="186"/>
                  </a:lnTo>
                  <a:lnTo>
                    <a:pt x="170" y="154"/>
                  </a:lnTo>
                  <a:lnTo>
                    <a:pt x="225" y="96"/>
                  </a:lnTo>
                  <a:lnTo>
                    <a:pt x="229" y="78"/>
                  </a:lnTo>
                  <a:lnTo>
                    <a:pt x="199" y="44"/>
                  </a:lnTo>
                  <a:lnTo>
                    <a:pt x="128" y="0"/>
                  </a:lnTo>
                  <a:lnTo>
                    <a:pt x="110" y="1"/>
                  </a:lnTo>
                  <a:lnTo>
                    <a:pt x="119" y="25"/>
                  </a:lnTo>
                  <a:lnTo>
                    <a:pt x="96" y="71"/>
                  </a:lnTo>
                  <a:lnTo>
                    <a:pt x="110" y="92"/>
                  </a:lnTo>
                  <a:lnTo>
                    <a:pt x="88" y="155"/>
                  </a:lnTo>
                  <a:lnTo>
                    <a:pt x="0" y="187"/>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067" name="Freeform 109"/>
            <p:cNvSpPr>
              <a:spLocks noChangeAspect="1"/>
            </p:cNvSpPr>
            <p:nvPr/>
          </p:nvSpPr>
          <p:spPr bwMode="auto">
            <a:xfrm>
              <a:off x="3880" y="2346"/>
              <a:ext cx="119" cy="63"/>
            </a:xfrm>
            <a:custGeom>
              <a:avLst/>
              <a:gdLst>
                <a:gd name="T0" fmla="*/ 0 w 238"/>
                <a:gd name="T1" fmla="*/ 1 h 125"/>
                <a:gd name="T2" fmla="*/ 1 w 238"/>
                <a:gd name="T3" fmla="*/ 0 h 125"/>
                <a:gd name="T4" fmla="*/ 1 w 238"/>
                <a:gd name="T5" fmla="*/ 1 h 125"/>
                <a:gd name="T6" fmla="*/ 1 w 238"/>
                <a:gd name="T7" fmla="*/ 1 h 125"/>
                <a:gd name="T8" fmla="*/ 1 w 238"/>
                <a:gd name="T9" fmla="*/ 1 h 125"/>
                <a:gd name="T10" fmla="*/ 1 w 238"/>
                <a:gd name="T11" fmla="*/ 1 h 125"/>
                <a:gd name="T12" fmla="*/ 1 w 238"/>
                <a:gd name="T13" fmla="*/ 1 h 125"/>
                <a:gd name="T14" fmla="*/ 0 w 238"/>
                <a:gd name="T15" fmla="*/ 1 h 125"/>
                <a:gd name="T16" fmla="*/ 0 60000 65536"/>
                <a:gd name="T17" fmla="*/ 0 60000 65536"/>
                <a:gd name="T18" fmla="*/ 0 60000 65536"/>
                <a:gd name="T19" fmla="*/ 0 60000 65536"/>
                <a:gd name="T20" fmla="*/ 0 60000 65536"/>
                <a:gd name="T21" fmla="*/ 0 60000 65536"/>
                <a:gd name="T22" fmla="*/ 0 60000 65536"/>
                <a:gd name="T23" fmla="*/ 0 60000 65536"/>
                <a:gd name="T24" fmla="*/ 0 w 238"/>
                <a:gd name="T25" fmla="*/ 0 h 125"/>
                <a:gd name="T26" fmla="*/ 238 w 238"/>
                <a:gd name="T27" fmla="*/ 125 h 1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8" h="125">
                  <a:moveTo>
                    <a:pt x="0" y="49"/>
                  </a:moveTo>
                  <a:lnTo>
                    <a:pt x="30" y="0"/>
                  </a:lnTo>
                  <a:lnTo>
                    <a:pt x="123" y="31"/>
                  </a:lnTo>
                  <a:lnTo>
                    <a:pt x="174" y="79"/>
                  </a:lnTo>
                  <a:lnTo>
                    <a:pt x="238" y="79"/>
                  </a:lnTo>
                  <a:lnTo>
                    <a:pt x="236" y="125"/>
                  </a:lnTo>
                  <a:lnTo>
                    <a:pt x="79" y="96"/>
                  </a:lnTo>
                  <a:lnTo>
                    <a:pt x="0" y="49"/>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68" name="Freeform 110"/>
            <p:cNvSpPr>
              <a:spLocks noChangeAspect="1"/>
            </p:cNvSpPr>
            <p:nvPr/>
          </p:nvSpPr>
          <p:spPr bwMode="auto">
            <a:xfrm>
              <a:off x="2742" y="1928"/>
              <a:ext cx="53" cy="51"/>
            </a:xfrm>
            <a:custGeom>
              <a:avLst/>
              <a:gdLst>
                <a:gd name="T0" fmla="*/ 0 w 107"/>
                <a:gd name="T1" fmla="*/ 1 h 101"/>
                <a:gd name="T2" fmla="*/ 0 w 107"/>
                <a:gd name="T3" fmla="*/ 1 h 101"/>
                <a:gd name="T4" fmla="*/ 0 w 107"/>
                <a:gd name="T5" fmla="*/ 1 h 101"/>
                <a:gd name="T6" fmla="*/ 0 w 107"/>
                <a:gd name="T7" fmla="*/ 1 h 101"/>
                <a:gd name="T8" fmla="*/ 0 w 107"/>
                <a:gd name="T9" fmla="*/ 1 h 101"/>
                <a:gd name="T10" fmla="*/ 0 w 107"/>
                <a:gd name="T11" fmla="*/ 0 h 101"/>
                <a:gd name="T12" fmla="*/ 0 w 107"/>
                <a:gd name="T13" fmla="*/ 0 h 101"/>
                <a:gd name="T14" fmla="*/ 0 w 107"/>
                <a:gd name="T15" fmla="*/ 1 h 101"/>
                <a:gd name="T16" fmla="*/ 0 w 107"/>
                <a:gd name="T17" fmla="*/ 1 h 101"/>
                <a:gd name="T18" fmla="*/ 0 w 107"/>
                <a:gd name="T19" fmla="*/ 1 h 101"/>
                <a:gd name="T20" fmla="*/ 0 w 107"/>
                <a:gd name="T21" fmla="*/ 1 h 101"/>
                <a:gd name="T22" fmla="*/ 0 w 107"/>
                <a:gd name="T23" fmla="*/ 1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
                <a:gd name="T37" fmla="*/ 0 h 101"/>
                <a:gd name="T38" fmla="*/ 107 w 107"/>
                <a:gd name="T39" fmla="*/ 101 h 1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 h="101">
                  <a:moveTo>
                    <a:pt x="0" y="76"/>
                  </a:moveTo>
                  <a:lnTo>
                    <a:pt x="43" y="64"/>
                  </a:lnTo>
                  <a:lnTo>
                    <a:pt x="22" y="52"/>
                  </a:lnTo>
                  <a:lnTo>
                    <a:pt x="42" y="17"/>
                  </a:lnTo>
                  <a:lnTo>
                    <a:pt x="58" y="40"/>
                  </a:lnTo>
                  <a:lnTo>
                    <a:pt x="59" y="0"/>
                  </a:lnTo>
                  <a:lnTo>
                    <a:pt x="107" y="0"/>
                  </a:lnTo>
                  <a:lnTo>
                    <a:pt x="104" y="40"/>
                  </a:lnTo>
                  <a:lnTo>
                    <a:pt x="72" y="53"/>
                  </a:lnTo>
                  <a:lnTo>
                    <a:pt x="73" y="101"/>
                  </a:lnTo>
                  <a:lnTo>
                    <a:pt x="44" y="72"/>
                  </a:lnTo>
                  <a:lnTo>
                    <a:pt x="0" y="76"/>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69" name="Freeform 111"/>
            <p:cNvSpPr>
              <a:spLocks noChangeAspect="1"/>
            </p:cNvSpPr>
            <p:nvPr/>
          </p:nvSpPr>
          <p:spPr bwMode="auto">
            <a:xfrm>
              <a:off x="5165" y="3466"/>
              <a:ext cx="116" cy="111"/>
            </a:xfrm>
            <a:custGeom>
              <a:avLst/>
              <a:gdLst>
                <a:gd name="T0" fmla="*/ 0 w 231"/>
                <a:gd name="T1" fmla="*/ 1 h 221"/>
                <a:gd name="T2" fmla="*/ 1 w 231"/>
                <a:gd name="T3" fmla="*/ 1 h 221"/>
                <a:gd name="T4" fmla="*/ 1 w 231"/>
                <a:gd name="T5" fmla="*/ 1 h 221"/>
                <a:gd name="T6" fmla="*/ 1 w 231"/>
                <a:gd name="T7" fmla="*/ 0 h 221"/>
                <a:gd name="T8" fmla="*/ 1 w 231"/>
                <a:gd name="T9" fmla="*/ 1 h 221"/>
                <a:gd name="T10" fmla="*/ 1 w 231"/>
                <a:gd name="T11" fmla="*/ 1 h 221"/>
                <a:gd name="T12" fmla="*/ 1 w 231"/>
                <a:gd name="T13" fmla="*/ 1 h 221"/>
                <a:gd name="T14" fmla="*/ 1 w 231"/>
                <a:gd name="T15" fmla="*/ 1 h 221"/>
                <a:gd name="T16" fmla="*/ 1 w 231"/>
                <a:gd name="T17" fmla="*/ 1 h 221"/>
                <a:gd name="T18" fmla="*/ 1 w 231"/>
                <a:gd name="T19" fmla="*/ 1 h 221"/>
                <a:gd name="T20" fmla="*/ 1 w 231"/>
                <a:gd name="T21" fmla="*/ 1 h 221"/>
                <a:gd name="T22" fmla="*/ 1 w 231"/>
                <a:gd name="T23" fmla="*/ 1 h 221"/>
                <a:gd name="T24" fmla="*/ 0 w 231"/>
                <a:gd name="T25" fmla="*/ 1 h 2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1"/>
                <a:gd name="T40" fmla="*/ 0 h 221"/>
                <a:gd name="T41" fmla="*/ 231 w 231"/>
                <a:gd name="T42" fmla="*/ 221 h 2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1" h="221">
                  <a:moveTo>
                    <a:pt x="0" y="193"/>
                  </a:moveTo>
                  <a:lnTo>
                    <a:pt x="49" y="125"/>
                  </a:lnTo>
                  <a:lnTo>
                    <a:pt x="132" y="76"/>
                  </a:lnTo>
                  <a:lnTo>
                    <a:pt x="173" y="0"/>
                  </a:lnTo>
                  <a:lnTo>
                    <a:pt x="198" y="23"/>
                  </a:lnTo>
                  <a:lnTo>
                    <a:pt x="228" y="13"/>
                  </a:lnTo>
                  <a:lnTo>
                    <a:pt x="231" y="39"/>
                  </a:lnTo>
                  <a:lnTo>
                    <a:pt x="188" y="92"/>
                  </a:lnTo>
                  <a:lnTo>
                    <a:pt x="195" y="115"/>
                  </a:lnTo>
                  <a:lnTo>
                    <a:pt x="147" y="124"/>
                  </a:lnTo>
                  <a:lnTo>
                    <a:pt x="125" y="198"/>
                  </a:lnTo>
                  <a:lnTo>
                    <a:pt x="74" y="221"/>
                  </a:lnTo>
                  <a:lnTo>
                    <a:pt x="0" y="193"/>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40070" name="Freeform 112"/>
            <p:cNvSpPr>
              <a:spLocks noChangeAspect="1"/>
            </p:cNvSpPr>
            <p:nvPr/>
          </p:nvSpPr>
          <p:spPr bwMode="auto">
            <a:xfrm>
              <a:off x="5256" y="3358"/>
              <a:ext cx="87" cy="121"/>
            </a:xfrm>
            <a:custGeom>
              <a:avLst/>
              <a:gdLst>
                <a:gd name="T0" fmla="*/ 0 w 173"/>
                <a:gd name="T1" fmla="*/ 0 h 243"/>
                <a:gd name="T2" fmla="*/ 1 w 173"/>
                <a:gd name="T3" fmla="*/ 0 h 243"/>
                <a:gd name="T4" fmla="*/ 1 w 173"/>
                <a:gd name="T5" fmla="*/ 0 h 243"/>
                <a:gd name="T6" fmla="*/ 1 w 173"/>
                <a:gd name="T7" fmla="*/ 0 h 243"/>
                <a:gd name="T8" fmla="*/ 1 w 173"/>
                <a:gd name="T9" fmla="*/ 0 h 243"/>
                <a:gd name="T10" fmla="*/ 1 w 173"/>
                <a:gd name="T11" fmla="*/ 0 h 243"/>
                <a:gd name="T12" fmla="*/ 1 w 173"/>
                <a:gd name="T13" fmla="*/ 0 h 243"/>
                <a:gd name="T14" fmla="*/ 1 w 173"/>
                <a:gd name="T15" fmla="*/ 0 h 243"/>
                <a:gd name="T16" fmla="*/ 1 w 173"/>
                <a:gd name="T17" fmla="*/ 0 h 243"/>
                <a:gd name="T18" fmla="*/ 1 w 173"/>
                <a:gd name="T19" fmla="*/ 0 h 243"/>
                <a:gd name="T20" fmla="*/ 1 w 173"/>
                <a:gd name="T21" fmla="*/ 0 h 243"/>
                <a:gd name="T22" fmla="*/ 1 w 173"/>
                <a:gd name="T23" fmla="*/ 0 h 243"/>
                <a:gd name="T24" fmla="*/ 1 w 173"/>
                <a:gd name="T25" fmla="*/ 0 h 243"/>
                <a:gd name="T26" fmla="*/ 1 w 173"/>
                <a:gd name="T27" fmla="*/ 0 h 243"/>
                <a:gd name="T28" fmla="*/ 1 w 173"/>
                <a:gd name="T29" fmla="*/ 0 h 243"/>
                <a:gd name="T30" fmla="*/ 0 w 173"/>
                <a:gd name="T31" fmla="*/ 0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243"/>
                <a:gd name="T50" fmla="*/ 173 w 173"/>
                <a:gd name="T51" fmla="*/ 243 h 2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243">
                  <a:moveTo>
                    <a:pt x="0" y="0"/>
                  </a:moveTo>
                  <a:lnTo>
                    <a:pt x="49" y="28"/>
                  </a:lnTo>
                  <a:lnTo>
                    <a:pt x="59" y="81"/>
                  </a:lnTo>
                  <a:lnTo>
                    <a:pt x="82" y="96"/>
                  </a:lnTo>
                  <a:lnTo>
                    <a:pt x="93" y="73"/>
                  </a:lnTo>
                  <a:lnTo>
                    <a:pt x="103" y="110"/>
                  </a:lnTo>
                  <a:lnTo>
                    <a:pt x="173" y="110"/>
                  </a:lnTo>
                  <a:lnTo>
                    <a:pt x="159" y="164"/>
                  </a:lnTo>
                  <a:lnTo>
                    <a:pt x="125" y="172"/>
                  </a:lnTo>
                  <a:lnTo>
                    <a:pt x="94" y="241"/>
                  </a:lnTo>
                  <a:lnTo>
                    <a:pt x="60" y="243"/>
                  </a:lnTo>
                  <a:lnTo>
                    <a:pt x="75" y="217"/>
                  </a:lnTo>
                  <a:lnTo>
                    <a:pt x="32" y="168"/>
                  </a:lnTo>
                  <a:lnTo>
                    <a:pt x="67" y="124"/>
                  </a:lnTo>
                  <a:lnTo>
                    <a:pt x="60" y="87"/>
                  </a:lnTo>
                  <a:lnTo>
                    <a:pt x="0" y="0"/>
                  </a:lnTo>
                  <a:close/>
                </a:path>
              </a:pathLst>
            </a:custGeom>
            <a:solidFill>
              <a:srgbClr val="74FFFF"/>
            </a:solidFill>
            <a:ln w="1588">
              <a:solidFill>
                <a:srgbClr val="000000"/>
              </a:solidFill>
              <a:round/>
              <a:headEnd/>
              <a:tailEnd/>
            </a:ln>
          </p:spPr>
          <p:txBody>
            <a:bodyPr/>
            <a:lstStyle/>
            <a:p>
              <a:pPr algn="r" eaLnBrk="0" hangingPunct="0"/>
              <a:endParaRPr lang="en-US">
                <a:latin typeface="Calibri" charset="0"/>
              </a:endParaRPr>
            </a:p>
          </p:txBody>
        </p:sp>
        <p:sp>
          <p:nvSpPr>
            <p:cNvPr id="40071" name="Freeform 113"/>
            <p:cNvSpPr>
              <a:spLocks noChangeAspect="1"/>
            </p:cNvSpPr>
            <p:nvPr/>
          </p:nvSpPr>
          <p:spPr bwMode="auto">
            <a:xfrm>
              <a:off x="1390" y="2589"/>
              <a:ext cx="60" cy="63"/>
            </a:xfrm>
            <a:custGeom>
              <a:avLst/>
              <a:gdLst>
                <a:gd name="T0" fmla="*/ 0 w 118"/>
                <a:gd name="T1" fmla="*/ 1 h 126"/>
                <a:gd name="T2" fmla="*/ 1 w 118"/>
                <a:gd name="T3" fmla="*/ 1 h 126"/>
                <a:gd name="T4" fmla="*/ 1 w 118"/>
                <a:gd name="T5" fmla="*/ 1 h 126"/>
                <a:gd name="T6" fmla="*/ 1 w 118"/>
                <a:gd name="T7" fmla="*/ 0 h 126"/>
                <a:gd name="T8" fmla="*/ 1 w 118"/>
                <a:gd name="T9" fmla="*/ 1 h 126"/>
                <a:gd name="T10" fmla="*/ 0 w 118"/>
                <a:gd name="T11" fmla="*/ 1 h 126"/>
                <a:gd name="T12" fmla="*/ 0 60000 65536"/>
                <a:gd name="T13" fmla="*/ 0 60000 65536"/>
                <a:gd name="T14" fmla="*/ 0 60000 65536"/>
                <a:gd name="T15" fmla="*/ 0 60000 65536"/>
                <a:gd name="T16" fmla="*/ 0 60000 65536"/>
                <a:gd name="T17" fmla="*/ 0 60000 65536"/>
                <a:gd name="T18" fmla="*/ 0 w 118"/>
                <a:gd name="T19" fmla="*/ 0 h 126"/>
                <a:gd name="T20" fmla="*/ 118 w 118"/>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118" h="126">
                  <a:moveTo>
                    <a:pt x="0" y="63"/>
                  </a:moveTo>
                  <a:lnTo>
                    <a:pt x="46" y="123"/>
                  </a:lnTo>
                  <a:lnTo>
                    <a:pt x="108" y="126"/>
                  </a:lnTo>
                  <a:lnTo>
                    <a:pt x="118" y="0"/>
                  </a:lnTo>
                  <a:lnTo>
                    <a:pt x="75" y="6"/>
                  </a:lnTo>
                  <a:lnTo>
                    <a:pt x="0" y="63"/>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72" name="Freeform 114"/>
            <p:cNvSpPr>
              <a:spLocks noChangeAspect="1"/>
            </p:cNvSpPr>
            <p:nvPr/>
          </p:nvSpPr>
          <p:spPr bwMode="auto">
            <a:xfrm>
              <a:off x="2764" y="1508"/>
              <a:ext cx="385" cy="316"/>
            </a:xfrm>
            <a:custGeom>
              <a:avLst/>
              <a:gdLst>
                <a:gd name="T0" fmla="*/ 1 w 769"/>
                <a:gd name="T1" fmla="*/ 1 h 632"/>
                <a:gd name="T2" fmla="*/ 1 w 769"/>
                <a:gd name="T3" fmla="*/ 1 h 632"/>
                <a:gd name="T4" fmla="*/ 1 w 769"/>
                <a:gd name="T5" fmla="*/ 1 h 632"/>
                <a:gd name="T6" fmla="*/ 1 w 769"/>
                <a:gd name="T7" fmla="*/ 1 h 632"/>
                <a:gd name="T8" fmla="*/ 1 w 769"/>
                <a:gd name="T9" fmla="*/ 1 h 632"/>
                <a:gd name="T10" fmla="*/ 1 w 769"/>
                <a:gd name="T11" fmla="*/ 1 h 632"/>
                <a:gd name="T12" fmla="*/ 1 w 769"/>
                <a:gd name="T13" fmla="*/ 1 h 632"/>
                <a:gd name="T14" fmla="*/ 1 w 769"/>
                <a:gd name="T15" fmla="*/ 1 h 632"/>
                <a:gd name="T16" fmla="*/ 1 w 769"/>
                <a:gd name="T17" fmla="*/ 1 h 632"/>
                <a:gd name="T18" fmla="*/ 1 w 769"/>
                <a:gd name="T19" fmla="*/ 1 h 632"/>
                <a:gd name="T20" fmla="*/ 1 w 769"/>
                <a:gd name="T21" fmla="*/ 1 h 632"/>
                <a:gd name="T22" fmla="*/ 1 w 769"/>
                <a:gd name="T23" fmla="*/ 1 h 632"/>
                <a:gd name="T24" fmla="*/ 1 w 769"/>
                <a:gd name="T25" fmla="*/ 1 h 632"/>
                <a:gd name="T26" fmla="*/ 1 w 769"/>
                <a:gd name="T27" fmla="*/ 1 h 632"/>
                <a:gd name="T28" fmla="*/ 1 w 769"/>
                <a:gd name="T29" fmla="*/ 1 h 632"/>
                <a:gd name="T30" fmla="*/ 1 w 769"/>
                <a:gd name="T31" fmla="*/ 1 h 632"/>
                <a:gd name="T32" fmla="*/ 1 w 769"/>
                <a:gd name="T33" fmla="*/ 1 h 632"/>
                <a:gd name="T34" fmla="*/ 1 w 769"/>
                <a:gd name="T35" fmla="*/ 1 h 632"/>
                <a:gd name="T36" fmla="*/ 1 w 769"/>
                <a:gd name="T37" fmla="*/ 1 h 632"/>
                <a:gd name="T38" fmla="*/ 1 w 769"/>
                <a:gd name="T39" fmla="*/ 1 h 632"/>
                <a:gd name="T40" fmla="*/ 1 w 769"/>
                <a:gd name="T41" fmla="*/ 1 h 632"/>
                <a:gd name="T42" fmla="*/ 1 w 769"/>
                <a:gd name="T43" fmla="*/ 1 h 632"/>
                <a:gd name="T44" fmla="*/ 1 w 769"/>
                <a:gd name="T45" fmla="*/ 1 h 632"/>
                <a:gd name="T46" fmla="*/ 1 w 769"/>
                <a:gd name="T47" fmla="*/ 1 h 632"/>
                <a:gd name="T48" fmla="*/ 1 w 769"/>
                <a:gd name="T49" fmla="*/ 1 h 632"/>
                <a:gd name="T50" fmla="*/ 1 w 769"/>
                <a:gd name="T51" fmla="*/ 1 h 632"/>
                <a:gd name="T52" fmla="*/ 1 w 769"/>
                <a:gd name="T53" fmla="*/ 1 h 632"/>
                <a:gd name="T54" fmla="*/ 1 w 769"/>
                <a:gd name="T55" fmla="*/ 1 h 632"/>
                <a:gd name="T56" fmla="*/ 1 w 769"/>
                <a:gd name="T57" fmla="*/ 1 h 632"/>
                <a:gd name="T58" fmla="*/ 1 w 769"/>
                <a:gd name="T59" fmla="*/ 1 h 632"/>
                <a:gd name="T60" fmla="*/ 1 w 769"/>
                <a:gd name="T61" fmla="*/ 1 h 632"/>
                <a:gd name="T62" fmla="*/ 1 w 769"/>
                <a:gd name="T63" fmla="*/ 1 h 632"/>
                <a:gd name="T64" fmla="*/ 1 w 769"/>
                <a:gd name="T65" fmla="*/ 1 h 632"/>
                <a:gd name="T66" fmla="*/ 1 w 769"/>
                <a:gd name="T67" fmla="*/ 1 h 632"/>
                <a:gd name="T68" fmla="*/ 1 w 769"/>
                <a:gd name="T69" fmla="*/ 1 h 632"/>
                <a:gd name="T70" fmla="*/ 1 w 769"/>
                <a:gd name="T71" fmla="*/ 1 h 632"/>
                <a:gd name="T72" fmla="*/ 1 w 769"/>
                <a:gd name="T73" fmla="*/ 1 h 632"/>
                <a:gd name="T74" fmla="*/ 1 w 769"/>
                <a:gd name="T75" fmla="*/ 1 h 632"/>
                <a:gd name="T76" fmla="*/ 1 w 769"/>
                <a:gd name="T77" fmla="*/ 1 h 632"/>
                <a:gd name="T78" fmla="*/ 1 w 769"/>
                <a:gd name="T79" fmla="*/ 1 h 632"/>
                <a:gd name="T80" fmla="*/ 0 w 769"/>
                <a:gd name="T81" fmla="*/ 1 h 6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69"/>
                <a:gd name="T124" fmla="*/ 0 h 632"/>
                <a:gd name="T125" fmla="*/ 769 w 769"/>
                <a:gd name="T126" fmla="*/ 632 h 6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69" h="632">
                  <a:moveTo>
                    <a:pt x="0" y="473"/>
                  </a:moveTo>
                  <a:lnTo>
                    <a:pt x="2" y="499"/>
                  </a:lnTo>
                  <a:lnTo>
                    <a:pt x="70" y="482"/>
                  </a:lnTo>
                  <a:lnTo>
                    <a:pt x="74" y="492"/>
                  </a:lnTo>
                  <a:lnTo>
                    <a:pt x="1" y="509"/>
                  </a:lnTo>
                  <a:lnTo>
                    <a:pt x="20" y="520"/>
                  </a:lnTo>
                  <a:lnTo>
                    <a:pt x="12" y="554"/>
                  </a:lnTo>
                  <a:lnTo>
                    <a:pt x="61" y="525"/>
                  </a:lnTo>
                  <a:lnTo>
                    <a:pt x="8" y="573"/>
                  </a:lnTo>
                  <a:lnTo>
                    <a:pt x="37" y="573"/>
                  </a:lnTo>
                  <a:lnTo>
                    <a:pt x="20" y="614"/>
                  </a:lnTo>
                  <a:lnTo>
                    <a:pt x="93" y="632"/>
                  </a:lnTo>
                  <a:lnTo>
                    <a:pt x="151" y="592"/>
                  </a:lnTo>
                  <a:lnTo>
                    <a:pt x="164" y="555"/>
                  </a:lnTo>
                  <a:lnTo>
                    <a:pt x="182" y="592"/>
                  </a:lnTo>
                  <a:lnTo>
                    <a:pt x="218" y="546"/>
                  </a:lnTo>
                  <a:lnTo>
                    <a:pt x="209" y="506"/>
                  </a:lnTo>
                  <a:lnTo>
                    <a:pt x="227" y="489"/>
                  </a:lnTo>
                  <a:lnTo>
                    <a:pt x="209" y="470"/>
                  </a:lnTo>
                  <a:lnTo>
                    <a:pt x="214" y="379"/>
                  </a:lnTo>
                  <a:lnTo>
                    <a:pt x="268" y="359"/>
                  </a:lnTo>
                  <a:lnTo>
                    <a:pt x="257" y="331"/>
                  </a:lnTo>
                  <a:lnTo>
                    <a:pt x="283" y="262"/>
                  </a:lnTo>
                  <a:lnTo>
                    <a:pt x="333" y="213"/>
                  </a:lnTo>
                  <a:lnTo>
                    <a:pt x="343" y="171"/>
                  </a:lnTo>
                  <a:lnTo>
                    <a:pt x="379" y="163"/>
                  </a:lnTo>
                  <a:lnTo>
                    <a:pt x="391" y="137"/>
                  </a:lnTo>
                  <a:lnTo>
                    <a:pt x="446" y="143"/>
                  </a:lnTo>
                  <a:lnTo>
                    <a:pt x="447" y="110"/>
                  </a:lnTo>
                  <a:lnTo>
                    <a:pt x="461" y="110"/>
                  </a:lnTo>
                  <a:lnTo>
                    <a:pt x="482" y="95"/>
                  </a:lnTo>
                  <a:lnTo>
                    <a:pt x="517" y="124"/>
                  </a:lnTo>
                  <a:lnTo>
                    <a:pt x="578" y="129"/>
                  </a:lnTo>
                  <a:lnTo>
                    <a:pt x="614" y="112"/>
                  </a:lnTo>
                  <a:lnTo>
                    <a:pt x="624" y="70"/>
                  </a:lnTo>
                  <a:lnTo>
                    <a:pt x="682" y="59"/>
                  </a:lnTo>
                  <a:lnTo>
                    <a:pt x="714" y="75"/>
                  </a:lnTo>
                  <a:lnTo>
                    <a:pt x="710" y="110"/>
                  </a:lnTo>
                  <a:lnTo>
                    <a:pt x="767" y="70"/>
                  </a:lnTo>
                  <a:lnTo>
                    <a:pt x="731" y="76"/>
                  </a:lnTo>
                  <a:lnTo>
                    <a:pt x="740" y="66"/>
                  </a:lnTo>
                  <a:lnTo>
                    <a:pt x="700" y="55"/>
                  </a:lnTo>
                  <a:lnTo>
                    <a:pt x="769" y="36"/>
                  </a:lnTo>
                  <a:lnTo>
                    <a:pt x="714" y="12"/>
                  </a:lnTo>
                  <a:lnTo>
                    <a:pt x="678" y="36"/>
                  </a:lnTo>
                  <a:lnTo>
                    <a:pt x="697" y="4"/>
                  </a:lnTo>
                  <a:lnTo>
                    <a:pt x="669" y="0"/>
                  </a:lnTo>
                  <a:lnTo>
                    <a:pt x="651" y="36"/>
                  </a:lnTo>
                  <a:lnTo>
                    <a:pt x="640" y="38"/>
                  </a:lnTo>
                  <a:lnTo>
                    <a:pt x="640" y="8"/>
                  </a:lnTo>
                  <a:lnTo>
                    <a:pt x="592" y="59"/>
                  </a:lnTo>
                  <a:lnTo>
                    <a:pt x="616" y="13"/>
                  </a:lnTo>
                  <a:lnTo>
                    <a:pt x="592" y="5"/>
                  </a:lnTo>
                  <a:lnTo>
                    <a:pt x="539" y="61"/>
                  </a:lnTo>
                  <a:lnTo>
                    <a:pt x="490" y="43"/>
                  </a:lnTo>
                  <a:lnTo>
                    <a:pt x="503" y="75"/>
                  </a:lnTo>
                  <a:lnTo>
                    <a:pt x="482" y="59"/>
                  </a:lnTo>
                  <a:lnTo>
                    <a:pt x="447" y="96"/>
                  </a:lnTo>
                  <a:lnTo>
                    <a:pt x="451" y="65"/>
                  </a:lnTo>
                  <a:lnTo>
                    <a:pt x="432" y="91"/>
                  </a:lnTo>
                  <a:lnTo>
                    <a:pt x="415" y="72"/>
                  </a:lnTo>
                  <a:lnTo>
                    <a:pt x="427" y="100"/>
                  </a:lnTo>
                  <a:lnTo>
                    <a:pt x="388" y="89"/>
                  </a:lnTo>
                  <a:lnTo>
                    <a:pt x="375" y="125"/>
                  </a:lnTo>
                  <a:lnTo>
                    <a:pt x="340" y="139"/>
                  </a:lnTo>
                  <a:lnTo>
                    <a:pt x="374" y="142"/>
                  </a:lnTo>
                  <a:lnTo>
                    <a:pt x="312" y="161"/>
                  </a:lnTo>
                  <a:lnTo>
                    <a:pt x="300" y="187"/>
                  </a:lnTo>
                  <a:lnTo>
                    <a:pt x="321" y="187"/>
                  </a:lnTo>
                  <a:lnTo>
                    <a:pt x="246" y="232"/>
                  </a:lnTo>
                  <a:lnTo>
                    <a:pt x="219" y="306"/>
                  </a:lnTo>
                  <a:lnTo>
                    <a:pt x="136" y="369"/>
                  </a:lnTo>
                  <a:lnTo>
                    <a:pt x="151" y="384"/>
                  </a:lnTo>
                  <a:lnTo>
                    <a:pt x="185" y="373"/>
                  </a:lnTo>
                  <a:lnTo>
                    <a:pt x="103" y="392"/>
                  </a:lnTo>
                  <a:lnTo>
                    <a:pt x="61" y="417"/>
                  </a:lnTo>
                  <a:lnTo>
                    <a:pt x="70" y="431"/>
                  </a:lnTo>
                  <a:lnTo>
                    <a:pt x="40" y="431"/>
                  </a:lnTo>
                  <a:lnTo>
                    <a:pt x="43" y="451"/>
                  </a:lnTo>
                  <a:lnTo>
                    <a:pt x="3" y="451"/>
                  </a:lnTo>
                  <a:lnTo>
                    <a:pt x="40" y="461"/>
                  </a:lnTo>
                  <a:lnTo>
                    <a:pt x="0" y="473"/>
                  </a:lnTo>
                  <a:close/>
                </a:path>
              </a:pathLst>
            </a:custGeom>
            <a:solidFill>
              <a:srgbClr val="FFFF00"/>
            </a:solidFill>
            <a:ln w="1588">
              <a:solidFill>
                <a:srgbClr val="000000"/>
              </a:solidFill>
              <a:round/>
              <a:headEnd/>
              <a:tailEnd/>
            </a:ln>
          </p:spPr>
          <p:txBody>
            <a:bodyPr/>
            <a:lstStyle/>
            <a:p>
              <a:pPr algn="r" eaLnBrk="0" hangingPunct="0"/>
              <a:endParaRPr lang="en-US">
                <a:latin typeface="Calibri" charset="0"/>
              </a:endParaRPr>
            </a:p>
          </p:txBody>
        </p:sp>
        <p:sp>
          <p:nvSpPr>
            <p:cNvPr id="40073" name="Freeform 115"/>
            <p:cNvSpPr>
              <a:spLocks noChangeAspect="1"/>
            </p:cNvSpPr>
            <p:nvPr/>
          </p:nvSpPr>
          <p:spPr bwMode="auto">
            <a:xfrm>
              <a:off x="3595" y="2231"/>
              <a:ext cx="249" cy="221"/>
            </a:xfrm>
            <a:custGeom>
              <a:avLst/>
              <a:gdLst>
                <a:gd name="T0" fmla="*/ 0 w 496"/>
                <a:gd name="T1" fmla="*/ 1 h 442"/>
                <a:gd name="T2" fmla="*/ 1 w 496"/>
                <a:gd name="T3" fmla="*/ 1 h 442"/>
                <a:gd name="T4" fmla="*/ 1 w 496"/>
                <a:gd name="T5" fmla="*/ 1 h 442"/>
                <a:gd name="T6" fmla="*/ 1 w 496"/>
                <a:gd name="T7" fmla="*/ 1 h 442"/>
                <a:gd name="T8" fmla="*/ 1 w 496"/>
                <a:gd name="T9" fmla="*/ 1 h 442"/>
                <a:gd name="T10" fmla="*/ 1 w 496"/>
                <a:gd name="T11" fmla="*/ 1 h 442"/>
                <a:gd name="T12" fmla="*/ 1 w 496"/>
                <a:gd name="T13" fmla="*/ 1 h 442"/>
                <a:gd name="T14" fmla="*/ 1 w 496"/>
                <a:gd name="T15" fmla="*/ 1 h 442"/>
                <a:gd name="T16" fmla="*/ 1 w 496"/>
                <a:gd name="T17" fmla="*/ 1 h 442"/>
                <a:gd name="T18" fmla="*/ 1 w 496"/>
                <a:gd name="T19" fmla="*/ 1 h 442"/>
                <a:gd name="T20" fmla="*/ 1 w 496"/>
                <a:gd name="T21" fmla="*/ 1 h 442"/>
                <a:gd name="T22" fmla="*/ 1 w 496"/>
                <a:gd name="T23" fmla="*/ 0 h 442"/>
                <a:gd name="T24" fmla="*/ 1 w 496"/>
                <a:gd name="T25" fmla="*/ 1 h 442"/>
                <a:gd name="T26" fmla="*/ 1 w 496"/>
                <a:gd name="T27" fmla="*/ 1 h 442"/>
                <a:gd name="T28" fmla="*/ 1 w 496"/>
                <a:gd name="T29" fmla="*/ 1 h 442"/>
                <a:gd name="T30" fmla="*/ 1 w 496"/>
                <a:gd name="T31" fmla="*/ 1 h 442"/>
                <a:gd name="T32" fmla="*/ 1 w 496"/>
                <a:gd name="T33" fmla="*/ 1 h 442"/>
                <a:gd name="T34" fmla="*/ 1 w 496"/>
                <a:gd name="T35" fmla="*/ 1 h 442"/>
                <a:gd name="T36" fmla="*/ 1 w 496"/>
                <a:gd name="T37" fmla="*/ 1 h 442"/>
                <a:gd name="T38" fmla="*/ 1 w 496"/>
                <a:gd name="T39" fmla="*/ 1 h 442"/>
                <a:gd name="T40" fmla="*/ 1 w 496"/>
                <a:gd name="T41" fmla="*/ 1 h 442"/>
                <a:gd name="T42" fmla="*/ 1 w 496"/>
                <a:gd name="T43" fmla="*/ 1 h 442"/>
                <a:gd name="T44" fmla="*/ 1 w 496"/>
                <a:gd name="T45" fmla="*/ 1 h 442"/>
                <a:gd name="T46" fmla="*/ 1 w 496"/>
                <a:gd name="T47" fmla="*/ 1 h 442"/>
                <a:gd name="T48" fmla="*/ 1 w 496"/>
                <a:gd name="T49" fmla="*/ 1 h 442"/>
                <a:gd name="T50" fmla="*/ 1 w 496"/>
                <a:gd name="T51" fmla="*/ 1 h 442"/>
                <a:gd name="T52" fmla="*/ 1 w 496"/>
                <a:gd name="T53" fmla="*/ 1 h 442"/>
                <a:gd name="T54" fmla="*/ 1 w 496"/>
                <a:gd name="T55" fmla="*/ 1 h 442"/>
                <a:gd name="T56" fmla="*/ 0 w 496"/>
                <a:gd name="T57" fmla="*/ 1 h 44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96"/>
                <a:gd name="T88" fmla="*/ 0 h 442"/>
                <a:gd name="T89" fmla="*/ 496 w 496"/>
                <a:gd name="T90" fmla="*/ 442 h 44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96" h="442">
                  <a:moveTo>
                    <a:pt x="0" y="242"/>
                  </a:moveTo>
                  <a:lnTo>
                    <a:pt x="45" y="257"/>
                  </a:lnTo>
                  <a:lnTo>
                    <a:pt x="155" y="242"/>
                  </a:lnTo>
                  <a:lnTo>
                    <a:pt x="175" y="198"/>
                  </a:lnTo>
                  <a:lnTo>
                    <a:pt x="249" y="173"/>
                  </a:lnTo>
                  <a:lnTo>
                    <a:pt x="255" y="135"/>
                  </a:lnTo>
                  <a:lnTo>
                    <a:pt x="282" y="125"/>
                  </a:lnTo>
                  <a:lnTo>
                    <a:pt x="270" y="105"/>
                  </a:lnTo>
                  <a:lnTo>
                    <a:pt x="297" y="103"/>
                  </a:lnTo>
                  <a:lnTo>
                    <a:pt x="316" y="65"/>
                  </a:lnTo>
                  <a:lnTo>
                    <a:pt x="307" y="27"/>
                  </a:lnTo>
                  <a:lnTo>
                    <a:pt x="409" y="0"/>
                  </a:lnTo>
                  <a:lnTo>
                    <a:pt x="496" y="57"/>
                  </a:lnTo>
                  <a:lnTo>
                    <a:pt x="429" y="10"/>
                  </a:lnTo>
                  <a:lnTo>
                    <a:pt x="387" y="30"/>
                  </a:lnTo>
                  <a:lnTo>
                    <a:pt x="389" y="130"/>
                  </a:lnTo>
                  <a:lnTo>
                    <a:pt x="427" y="161"/>
                  </a:lnTo>
                  <a:lnTo>
                    <a:pt x="407" y="178"/>
                  </a:lnTo>
                  <a:lnTo>
                    <a:pt x="412" y="206"/>
                  </a:lnTo>
                  <a:lnTo>
                    <a:pt x="322" y="307"/>
                  </a:lnTo>
                  <a:lnTo>
                    <a:pt x="284" y="304"/>
                  </a:lnTo>
                  <a:lnTo>
                    <a:pt x="255" y="329"/>
                  </a:lnTo>
                  <a:lnTo>
                    <a:pt x="302" y="422"/>
                  </a:lnTo>
                  <a:lnTo>
                    <a:pt x="236" y="422"/>
                  </a:lnTo>
                  <a:lnTo>
                    <a:pt x="212" y="442"/>
                  </a:lnTo>
                  <a:lnTo>
                    <a:pt x="162" y="386"/>
                  </a:lnTo>
                  <a:lnTo>
                    <a:pt x="21" y="396"/>
                  </a:lnTo>
                  <a:lnTo>
                    <a:pt x="68" y="333"/>
                  </a:lnTo>
                  <a:lnTo>
                    <a:pt x="0" y="242"/>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74" name="Freeform 116"/>
            <p:cNvSpPr>
              <a:spLocks noChangeAspect="1"/>
            </p:cNvSpPr>
            <p:nvPr/>
          </p:nvSpPr>
          <p:spPr bwMode="auto">
            <a:xfrm>
              <a:off x="1453" y="2670"/>
              <a:ext cx="84" cy="39"/>
            </a:xfrm>
            <a:custGeom>
              <a:avLst/>
              <a:gdLst>
                <a:gd name="T0" fmla="*/ 0 w 168"/>
                <a:gd name="T1" fmla="*/ 1 h 77"/>
                <a:gd name="T2" fmla="*/ 1 w 168"/>
                <a:gd name="T3" fmla="*/ 0 h 77"/>
                <a:gd name="T4" fmla="*/ 1 w 168"/>
                <a:gd name="T5" fmla="*/ 1 h 77"/>
                <a:gd name="T6" fmla="*/ 1 w 168"/>
                <a:gd name="T7" fmla="*/ 1 h 77"/>
                <a:gd name="T8" fmla="*/ 1 w 168"/>
                <a:gd name="T9" fmla="*/ 1 h 77"/>
                <a:gd name="T10" fmla="*/ 1 w 168"/>
                <a:gd name="T11" fmla="*/ 1 h 77"/>
                <a:gd name="T12" fmla="*/ 1 w 168"/>
                <a:gd name="T13" fmla="*/ 1 h 77"/>
                <a:gd name="T14" fmla="*/ 1 w 168"/>
                <a:gd name="T15" fmla="*/ 1 h 77"/>
                <a:gd name="T16" fmla="*/ 1 w 168"/>
                <a:gd name="T17" fmla="*/ 1 h 77"/>
                <a:gd name="T18" fmla="*/ 1 w 168"/>
                <a:gd name="T19" fmla="*/ 1 h 77"/>
                <a:gd name="T20" fmla="*/ 1 w 168"/>
                <a:gd name="T21" fmla="*/ 1 h 77"/>
                <a:gd name="T22" fmla="*/ 0 w 168"/>
                <a:gd name="T23" fmla="*/ 1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8"/>
                <a:gd name="T37" fmla="*/ 0 h 77"/>
                <a:gd name="T38" fmla="*/ 168 w 168"/>
                <a:gd name="T39" fmla="*/ 77 h 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8" h="77">
                  <a:moveTo>
                    <a:pt x="0" y="41"/>
                  </a:moveTo>
                  <a:lnTo>
                    <a:pt x="14" y="0"/>
                  </a:lnTo>
                  <a:lnTo>
                    <a:pt x="50" y="25"/>
                  </a:lnTo>
                  <a:lnTo>
                    <a:pt x="113" y="1"/>
                  </a:lnTo>
                  <a:lnTo>
                    <a:pt x="168" y="30"/>
                  </a:lnTo>
                  <a:lnTo>
                    <a:pt x="156" y="74"/>
                  </a:lnTo>
                  <a:lnTo>
                    <a:pt x="150" y="37"/>
                  </a:lnTo>
                  <a:lnTo>
                    <a:pt x="113" y="24"/>
                  </a:lnTo>
                  <a:lnTo>
                    <a:pt x="79" y="46"/>
                  </a:lnTo>
                  <a:lnTo>
                    <a:pt x="89" y="67"/>
                  </a:lnTo>
                  <a:lnTo>
                    <a:pt x="74" y="77"/>
                  </a:lnTo>
                  <a:lnTo>
                    <a:pt x="0" y="41"/>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75" name="Freeform 117"/>
            <p:cNvSpPr>
              <a:spLocks noChangeAspect="1"/>
            </p:cNvSpPr>
            <p:nvPr/>
          </p:nvSpPr>
          <p:spPr bwMode="auto">
            <a:xfrm>
              <a:off x="4789" y="2856"/>
              <a:ext cx="147" cy="117"/>
            </a:xfrm>
            <a:custGeom>
              <a:avLst/>
              <a:gdLst>
                <a:gd name="T0" fmla="*/ 0 w 296"/>
                <a:gd name="T1" fmla="*/ 0 h 235"/>
                <a:gd name="T2" fmla="*/ 0 w 296"/>
                <a:gd name="T3" fmla="*/ 0 h 235"/>
                <a:gd name="T4" fmla="*/ 0 w 296"/>
                <a:gd name="T5" fmla="*/ 0 h 235"/>
                <a:gd name="T6" fmla="*/ 0 w 296"/>
                <a:gd name="T7" fmla="*/ 0 h 235"/>
                <a:gd name="T8" fmla="*/ 0 w 296"/>
                <a:gd name="T9" fmla="*/ 0 h 235"/>
                <a:gd name="T10" fmla="*/ 0 w 296"/>
                <a:gd name="T11" fmla="*/ 0 h 235"/>
                <a:gd name="T12" fmla="*/ 0 w 296"/>
                <a:gd name="T13" fmla="*/ 0 h 235"/>
                <a:gd name="T14" fmla="*/ 0 w 296"/>
                <a:gd name="T15" fmla="*/ 0 h 235"/>
                <a:gd name="T16" fmla="*/ 0 w 296"/>
                <a:gd name="T17" fmla="*/ 0 h 235"/>
                <a:gd name="T18" fmla="*/ 0 w 296"/>
                <a:gd name="T19" fmla="*/ 0 h 235"/>
                <a:gd name="T20" fmla="*/ 0 w 296"/>
                <a:gd name="T21" fmla="*/ 0 h 235"/>
                <a:gd name="T22" fmla="*/ 0 w 296"/>
                <a:gd name="T23" fmla="*/ 0 h 2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6"/>
                <a:gd name="T37" fmla="*/ 0 h 235"/>
                <a:gd name="T38" fmla="*/ 296 w 296"/>
                <a:gd name="T39" fmla="*/ 235 h 2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6" h="235">
                  <a:moveTo>
                    <a:pt x="0" y="0"/>
                  </a:moveTo>
                  <a:lnTo>
                    <a:pt x="5" y="196"/>
                  </a:lnTo>
                  <a:lnTo>
                    <a:pt x="53" y="202"/>
                  </a:lnTo>
                  <a:lnTo>
                    <a:pt x="100" y="148"/>
                  </a:lnTo>
                  <a:lnTo>
                    <a:pt x="153" y="172"/>
                  </a:lnTo>
                  <a:lnTo>
                    <a:pt x="202" y="225"/>
                  </a:lnTo>
                  <a:lnTo>
                    <a:pt x="296" y="235"/>
                  </a:lnTo>
                  <a:lnTo>
                    <a:pt x="190" y="146"/>
                  </a:lnTo>
                  <a:lnTo>
                    <a:pt x="196" y="105"/>
                  </a:lnTo>
                  <a:lnTo>
                    <a:pt x="147" y="90"/>
                  </a:lnTo>
                  <a:lnTo>
                    <a:pt x="99" y="35"/>
                  </a:lnTo>
                  <a:lnTo>
                    <a:pt x="0" y="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76" name="Freeform 118"/>
            <p:cNvSpPr>
              <a:spLocks noChangeAspect="1"/>
            </p:cNvSpPr>
            <p:nvPr/>
          </p:nvSpPr>
          <p:spPr bwMode="auto">
            <a:xfrm>
              <a:off x="4896" y="2881"/>
              <a:ext cx="62" cy="31"/>
            </a:xfrm>
            <a:custGeom>
              <a:avLst/>
              <a:gdLst>
                <a:gd name="T0" fmla="*/ 0 w 124"/>
                <a:gd name="T1" fmla="*/ 1 h 62"/>
                <a:gd name="T2" fmla="*/ 1 w 124"/>
                <a:gd name="T3" fmla="*/ 1 h 62"/>
                <a:gd name="T4" fmla="*/ 1 w 124"/>
                <a:gd name="T5" fmla="*/ 1 h 62"/>
                <a:gd name="T6" fmla="*/ 1 w 124"/>
                <a:gd name="T7" fmla="*/ 0 h 62"/>
                <a:gd name="T8" fmla="*/ 1 w 124"/>
                <a:gd name="T9" fmla="*/ 1 h 62"/>
                <a:gd name="T10" fmla="*/ 0 w 124"/>
                <a:gd name="T11" fmla="*/ 1 h 62"/>
                <a:gd name="T12" fmla="*/ 0 60000 65536"/>
                <a:gd name="T13" fmla="*/ 0 60000 65536"/>
                <a:gd name="T14" fmla="*/ 0 60000 65536"/>
                <a:gd name="T15" fmla="*/ 0 60000 65536"/>
                <a:gd name="T16" fmla="*/ 0 60000 65536"/>
                <a:gd name="T17" fmla="*/ 0 60000 65536"/>
                <a:gd name="T18" fmla="*/ 0 w 124"/>
                <a:gd name="T19" fmla="*/ 0 h 62"/>
                <a:gd name="T20" fmla="*/ 124 w 124"/>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24" h="62">
                  <a:moveTo>
                    <a:pt x="0" y="41"/>
                  </a:moveTo>
                  <a:lnTo>
                    <a:pt x="73" y="62"/>
                  </a:lnTo>
                  <a:lnTo>
                    <a:pt x="124" y="19"/>
                  </a:lnTo>
                  <a:lnTo>
                    <a:pt x="104" y="0"/>
                  </a:lnTo>
                  <a:lnTo>
                    <a:pt x="89" y="24"/>
                  </a:lnTo>
                  <a:lnTo>
                    <a:pt x="0" y="41"/>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77" name="Freeform 119"/>
            <p:cNvSpPr>
              <a:spLocks noChangeAspect="1"/>
            </p:cNvSpPr>
            <p:nvPr/>
          </p:nvSpPr>
          <p:spPr bwMode="auto">
            <a:xfrm>
              <a:off x="4934" y="2858"/>
              <a:ext cx="32" cy="30"/>
            </a:xfrm>
            <a:custGeom>
              <a:avLst/>
              <a:gdLst>
                <a:gd name="T0" fmla="*/ 0 w 63"/>
                <a:gd name="T1" fmla="*/ 0 h 59"/>
                <a:gd name="T2" fmla="*/ 1 w 63"/>
                <a:gd name="T3" fmla="*/ 1 h 59"/>
                <a:gd name="T4" fmla="*/ 1 w 63"/>
                <a:gd name="T5" fmla="*/ 1 h 59"/>
                <a:gd name="T6" fmla="*/ 1 w 63"/>
                <a:gd name="T7" fmla="*/ 1 h 59"/>
                <a:gd name="T8" fmla="*/ 0 w 63"/>
                <a:gd name="T9" fmla="*/ 0 h 59"/>
                <a:gd name="T10" fmla="*/ 0 60000 65536"/>
                <a:gd name="T11" fmla="*/ 0 60000 65536"/>
                <a:gd name="T12" fmla="*/ 0 60000 65536"/>
                <a:gd name="T13" fmla="*/ 0 60000 65536"/>
                <a:gd name="T14" fmla="*/ 0 60000 65536"/>
                <a:gd name="T15" fmla="*/ 0 w 63"/>
                <a:gd name="T16" fmla="*/ 0 h 59"/>
                <a:gd name="T17" fmla="*/ 63 w 63"/>
                <a:gd name="T18" fmla="*/ 59 h 59"/>
              </a:gdLst>
              <a:ahLst/>
              <a:cxnLst>
                <a:cxn ang="T10">
                  <a:pos x="T0" y="T1"/>
                </a:cxn>
                <a:cxn ang="T11">
                  <a:pos x="T2" y="T3"/>
                </a:cxn>
                <a:cxn ang="T12">
                  <a:pos x="T4" y="T5"/>
                </a:cxn>
                <a:cxn ang="T13">
                  <a:pos x="T6" y="T7"/>
                </a:cxn>
                <a:cxn ang="T14">
                  <a:pos x="T8" y="T9"/>
                </a:cxn>
              </a:cxnLst>
              <a:rect l="T15" t="T16" r="T17" b="T18"/>
              <a:pathLst>
                <a:path w="63" h="59">
                  <a:moveTo>
                    <a:pt x="0" y="0"/>
                  </a:moveTo>
                  <a:lnTo>
                    <a:pt x="49" y="26"/>
                  </a:lnTo>
                  <a:lnTo>
                    <a:pt x="63" y="59"/>
                  </a:lnTo>
                  <a:lnTo>
                    <a:pt x="62" y="35"/>
                  </a:lnTo>
                  <a:lnTo>
                    <a:pt x="0" y="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078" name="Freeform 120"/>
            <p:cNvSpPr>
              <a:spLocks noChangeAspect="1"/>
            </p:cNvSpPr>
            <p:nvPr/>
          </p:nvSpPr>
          <p:spPr bwMode="auto">
            <a:xfrm>
              <a:off x="1758" y="3110"/>
              <a:ext cx="121" cy="129"/>
            </a:xfrm>
            <a:custGeom>
              <a:avLst/>
              <a:gdLst>
                <a:gd name="T0" fmla="*/ 0 w 243"/>
                <a:gd name="T1" fmla="*/ 1 h 258"/>
                <a:gd name="T2" fmla="*/ 0 w 243"/>
                <a:gd name="T3" fmla="*/ 1 h 258"/>
                <a:gd name="T4" fmla="*/ 0 w 243"/>
                <a:gd name="T5" fmla="*/ 0 h 258"/>
                <a:gd name="T6" fmla="*/ 0 w 243"/>
                <a:gd name="T7" fmla="*/ 1 h 258"/>
                <a:gd name="T8" fmla="*/ 0 w 243"/>
                <a:gd name="T9" fmla="*/ 1 h 258"/>
                <a:gd name="T10" fmla="*/ 0 w 243"/>
                <a:gd name="T11" fmla="*/ 1 h 258"/>
                <a:gd name="T12" fmla="*/ 0 w 243"/>
                <a:gd name="T13" fmla="*/ 1 h 258"/>
                <a:gd name="T14" fmla="*/ 0 w 243"/>
                <a:gd name="T15" fmla="*/ 1 h 258"/>
                <a:gd name="T16" fmla="*/ 0 w 243"/>
                <a:gd name="T17" fmla="*/ 1 h 258"/>
                <a:gd name="T18" fmla="*/ 0 w 243"/>
                <a:gd name="T19" fmla="*/ 1 h 258"/>
                <a:gd name="T20" fmla="*/ 0 w 243"/>
                <a:gd name="T21" fmla="*/ 1 h 258"/>
                <a:gd name="T22" fmla="*/ 0 w 243"/>
                <a:gd name="T23" fmla="*/ 1 h 258"/>
                <a:gd name="T24" fmla="*/ 0 w 243"/>
                <a:gd name="T25" fmla="*/ 1 h 2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3"/>
                <a:gd name="T40" fmla="*/ 0 h 258"/>
                <a:gd name="T41" fmla="*/ 243 w 243"/>
                <a:gd name="T42" fmla="*/ 258 h 2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3" h="258">
                  <a:moveTo>
                    <a:pt x="0" y="96"/>
                  </a:moveTo>
                  <a:lnTo>
                    <a:pt x="17" y="15"/>
                  </a:lnTo>
                  <a:lnTo>
                    <a:pt x="104" y="0"/>
                  </a:lnTo>
                  <a:lnTo>
                    <a:pt x="133" y="26"/>
                  </a:lnTo>
                  <a:lnTo>
                    <a:pt x="139" y="88"/>
                  </a:lnTo>
                  <a:lnTo>
                    <a:pt x="202" y="98"/>
                  </a:lnTo>
                  <a:lnTo>
                    <a:pt x="211" y="141"/>
                  </a:lnTo>
                  <a:lnTo>
                    <a:pt x="243" y="149"/>
                  </a:lnTo>
                  <a:lnTo>
                    <a:pt x="238" y="202"/>
                  </a:lnTo>
                  <a:lnTo>
                    <a:pt x="206" y="258"/>
                  </a:lnTo>
                  <a:lnTo>
                    <a:pt x="125" y="254"/>
                  </a:lnTo>
                  <a:lnTo>
                    <a:pt x="141" y="192"/>
                  </a:lnTo>
                  <a:lnTo>
                    <a:pt x="0" y="96"/>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79" name="Freeform 121"/>
            <p:cNvSpPr>
              <a:spLocks noChangeAspect="1"/>
            </p:cNvSpPr>
            <p:nvPr/>
          </p:nvSpPr>
          <p:spPr bwMode="auto">
            <a:xfrm>
              <a:off x="1479" y="2819"/>
              <a:ext cx="186" cy="274"/>
            </a:xfrm>
            <a:custGeom>
              <a:avLst/>
              <a:gdLst>
                <a:gd name="T0" fmla="*/ 0 w 371"/>
                <a:gd name="T1" fmla="*/ 0 h 550"/>
                <a:gd name="T2" fmla="*/ 1 w 371"/>
                <a:gd name="T3" fmla="*/ 0 h 550"/>
                <a:gd name="T4" fmla="*/ 1 w 371"/>
                <a:gd name="T5" fmla="*/ 0 h 550"/>
                <a:gd name="T6" fmla="*/ 1 w 371"/>
                <a:gd name="T7" fmla="*/ 0 h 550"/>
                <a:gd name="T8" fmla="*/ 1 w 371"/>
                <a:gd name="T9" fmla="*/ 0 h 550"/>
                <a:gd name="T10" fmla="*/ 1 w 371"/>
                <a:gd name="T11" fmla="*/ 0 h 550"/>
                <a:gd name="T12" fmla="*/ 1 w 371"/>
                <a:gd name="T13" fmla="*/ 0 h 550"/>
                <a:gd name="T14" fmla="*/ 1 w 371"/>
                <a:gd name="T15" fmla="*/ 0 h 550"/>
                <a:gd name="T16" fmla="*/ 1 w 371"/>
                <a:gd name="T17" fmla="*/ 0 h 550"/>
                <a:gd name="T18" fmla="*/ 1 w 371"/>
                <a:gd name="T19" fmla="*/ 0 h 550"/>
                <a:gd name="T20" fmla="*/ 1 w 371"/>
                <a:gd name="T21" fmla="*/ 0 h 550"/>
                <a:gd name="T22" fmla="*/ 1 w 371"/>
                <a:gd name="T23" fmla="*/ 0 h 550"/>
                <a:gd name="T24" fmla="*/ 1 w 371"/>
                <a:gd name="T25" fmla="*/ 0 h 550"/>
                <a:gd name="T26" fmla="*/ 1 w 371"/>
                <a:gd name="T27" fmla="*/ 0 h 550"/>
                <a:gd name="T28" fmla="*/ 1 w 371"/>
                <a:gd name="T29" fmla="*/ 0 h 550"/>
                <a:gd name="T30" fmla="*/ 1 w 371"/>
                <a:gd name="T31" fmla="*/ 0 h 550"/>
                <a:gd name="T32" fmla="*/ 1 w 371"/>
                <a:gd name="T33" fmla="*/ 0 h 550"/>
                <a:gd name="T34" fmla="*/ 1 w 371"/>
                <a:gd name="T35" fmla="*/ 0 h 550"/>
                <a:gd name="T36" fmla="*/ 1 w 371"/>
                <a:gd name="T37" fmla="*/ 0 h 550"/>
                <a:gd name="T38" fmla="*/ 1 w 371"/>
                <a:gd name="T39" fmla="*/ 0 h 550"/>
                <a:gd name="T40" fmla="*/ 1 w 371"/>
                <a:gd name="T41" fmla="*/ 0 h 550"/>
                <a:gd name="T42" fmla="*/ 1 w 371"/>
                <a:gd name="T43" fmla="*/ 0 h 550"/>
                <a:gd name="T44" fmla="*/ 1 w 371"/>
                <a:gd name="T45" fmla="*/ 0 h 550"/>
                <a:gd name="T46" fmla="*/ 1 w 371"/>
                <a:gd name="T47" fmla="*/ 0 h 550"/>
                <a:gd name="T48" fmla="*/ 1 w 371"/>
                <a:gd name="T49" fmla="*/ 0 h 550"/>
                <a:gd name="T50" fmla="*/ 1 w 371"/>
                <a:gd name="T51" fmla="*/ 0 h 550"/>
                <a:gd name="T52" fmla="*/ 1 w 371"/>
                <a:gd name="T53" fmla="*/ 0 h 550"/>
                <a:gd name="T54" fmla="*/ 0 w 371"/>
                <a:gd name="T55" fmla="*/ 0 h 5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71"/>
                <a:gd name="T85" fmla="*/ 0 h 550"/>
                <a:gd name="T86" fmla="*/ 371 w 371"/>
                <a:gd name="T87" fmla="*/ 550 h 5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71" h="550">
                  <a:moveTo>
                    <a:pt x="0" y="129"/>
                  </a:moveTo>
                  <a:lnTo>
                    <a:pt x="6" y="173"/>
                  </a:lnTo>
                  <a:lnTo>
                    <a:pt x="73" y="249"/>
                  </a:lnTo>
                  <a:lnTo>
                    <a:pt x="148" y="430"/>
                  </a:lnTo>
                  <a:lnTo>
                    <a:pt x="318" y="550"/>
                  </a:lnTo>
                  <a:lnTo>
                    <a:pt x="347" y="528"/>
                  </a:lnTo>
                  <a:lnTo>
                    <a:pt x="364" y="489"/>
                  </a:lnTo>
                  <a:lnTo>
                    <a:pt x="339" y="477"/>
                  </a:lnTo>
                  <a:lnTo>
                    <a:pt x="354" y="467"/>
                  </a:lnTo>
                  <a:lnTo>
                    <a:pt x="371" y="372"/>
                  </a:lnTo>
                  <a:lnTo>
                    <a:pt x="345" y="329"/>
                  </a:lnTo>
                  <a:lnTo>
                    <a:pt x="320" y="329"/>
                  </a:lnTo>
                  <a:lnTo>
                    <a:pt x="320" y="278"/>
                  </a:lnTo>
                  <a:lnTo>
                    <a:pt x="288" y="300"/>
                  </a:lnTo>
                  <a:lnTo>
                    <a:pt x="248" y="281"/>
                  </a:lnTo>
                  <a:lnTo>
                    <a:pt x="222" y="224"/>
                  </a:lnTo>
                  <a:lnTo>
                    <a:pt x="263" y="155"/>
                  </a:lnTo>
                  <a:lnTo>
                    <a:pt x="339" y="123"/>
                  </a:lnTo>
                  <a:lnTo>
                    <a:pt x="317" y="110"/>
                  </a:lnTo>
                  <a:lnTo>
                    <a:pt x="330" y="75"/>
                  </a:lnTo>
                  <a:lnTo>
                    <a:pt x="245" y="69"/>
                  </a:lnTo>
                  <a:lnTo>
                    <a:pt x="179" y="0"/>
                  </a:lnTo>
                  <a:lnTo>
                    <a:pt x="165" y="51"/>
                  </a:lnTo>
                  <a:lnTo>
                    <a:pt x="98" y="91"/>
                  </a:lnTo>
                  <a:lnTo>
                    <a:pt x="63" y="144"/>
                  </a:lnTo>
                  <a:lnTo>
                    <a:pt x="25" y="136"/>
                  </a:lnTo>
                  <a:lnTo>
                    <a:pt x="29" y="104"/>
                  </a:lnTo>
                  <a:lnTo>
                    <a:pt x="0" y="129"/>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080" name="Freeform 122"/>
            <p:cNvSpPr>
              <a:spLocks noChangeAspect="1"/>
            </p:cNvSpPr>
            <p:nvPr/>
          </p:nvSpPr>
          <p:spPr bwMode="auto">
            <a:xfrm>
              <a:off x="4432" y="2645"/>
              <a:ext cx="35" cy="44"/>
            </a:xfrm>
            <a:custGeom>
              <a:avLst/>
              <a:gdLst>
                <a:gd name="T0" fmla="*/ 0 w 70"/>
                <a:gd name="T1" fmla="*/ 1 h 87"/>
                <a:gd name="T2" fmla="*/ 1 w 70"/>
                <a:gd name="T3" fmla="*/ 1 h 87"/>
                <a:gd name="T4" fmla="*/ 1 w 70"/>
                <a:gd name="T5" fmla="*/ 0 h 87"/>
                <a:gd name="T6" fmla="*/ 0 w 70"/>
                <a:gd name="T7" fmla="*/ 1 h 87"/>
                <a:gd name="T8" fmla="*/ 0 60000 65536"/>
                <a:gd name="T9" fmla="*/ 0 60000 65536"/>
                <a:gd name="T10" fmla="*/ 0 60000 65536"/>
                <a:gd name="T11" fmla="*/ 0 60000 65536"/>
                <a:gd name="T12" fmla="*/ 0 w 70"/>
                <a:gd name="T13" fmla="*/ 0 h 87"/>
                <a:gd name="T14" fmla="*/ 70 w 70"/>
                <a:gd name="T15" fmla="*/ 87 h 87"/>
              </a:gdLst>
              <a:ahLst/>
              <a:cxnLst>
                <a:cxn ang="T8">
                  <a:pos x="T0" y="T1"/>
                </a:cxn>
                <a:cxn ang="T9">
                  <a:pos x="T2" y="T3"/>
                </a:cxn>
                <a:cxn ang="T10">
                  <a:pos x="T4" y="T5"/>
                </a:cxn>
                <a:cxn ang="T11">
                  <a:pos x="T6" y="T7"/>
                </a:cxn>
              </a:cxnLst>
              <a:rect l="T12" t="T13" r="T14" b="T15"/>
              <a:pathLst>
                <a:path w="70" h="87">
                  <a:moveTo>
                    <a:pt x="0" y="87"/>
                  </a:moveTo>
                  <a:lnTo>
                    <a:pt x="50" y="47"/>
                  </a:lnTo>
                  <a:lnTo>
                    <a:pt x="70" y="0"/>
                  </a:lnTo>
                  <a:lnTo>
                    <a:pt x="0" y="87"/>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81" name="Freeform 123"/>
            <p:cNvSpPr>
              <a:spLocks noChangeAspect="1"/>
            </p:cNvSpPr>
            <p:nvPr/>
          </p:nvSpPr>
          <p:spPr bwMode="auto">
            <a:xfrm>
              <a:off x="4473" y="2534"/>
              <a:ext cx="61" cy="92"/>
            </a:xfrm>
            <a:custGeom>
              <a:avLst/>
              <a:gdLst>
                <a:gd name="T0" fmla="*/ 0 w 122"/>
                <a:gd name="T1" fmla="*/ 1 h 184"/>
                <a:gd name="T2" fmla="*/ 1 w 122"/>
                <a:gd name="T3" fmla="*/ 0 h 184"/>
                <a:gd name="T4" fmla="*/ 1 w 122"/>
                <a:gd name="T5" fmla="*/ 1 h 184"/>
                <a:gd name="T6" fmla="*/ 1 w 122"/>
                <a:gd name="T7" fmla="*/ 1 h 184"/>
                <a:gd name="T8" fmla="*/ 1 w 122"/>
                <a:gd name="T9" fmla="*/ 1 h 184"/>
                <a:gd name="T10" fmla="*/ 1 w 122"/>
                <a:gd name="T11" fmla="*/ 1 h 184"/>
                <a:gd name="T12" fmla="*/ 1 w 122"/>
                <a:gd name="T13" fmla="*/ 1 h 184"/>
                <a:gd name="T14" fmla="*/ 1 w 122"/>
                <a:gd name="T15" fmla="*/ 1 h 184"/>
                <a:gd name="T16" fmla="*/ 1 w 122"/>
                <a:gd name="T17" fmla="*/ 1 h 184"/>
                <a:gd name="T18" fmla="*/ 1 w 122"/>
                <a:gd name="T19" fmla="*/ 1 h 184"/>
                <a:gd name="T20" fmla="*/ 1 w 122"/>
                <a:gd name="T21" fmla="*/ 1 h 184"/>
                <a:gd name="T22" fmla="*/ 0 w 122"/>
                <a:gd name="T23" fmla="*/ 1 h 1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
                <a:gd name="T37" fmla="*/ 0 h 184"/>
                <a:gd name="T38" fmla="*/ 122 w 122"/>
                <a:gd name="T39" fmla="*/ 184 h 1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 h="184">
                  <a:moveTo>
                    <a:pt x="0" y="72"/>
                  </a:moveTo>
                  <a:lnTo>
                    <a:pt x="23" y="0"/>
                  </a:lnTo>
                  <a:lnTo>
                    <a:pt x="67" y="2"/>
                  </a:lnTo>
                  <a:lnTo>
                    <a:pt x="78" y="49"/>
                  </a:lnTo>
                  <a:lnTo>
                    <a:pt x="43" y="100"/>
                  </a:lnTo>
                  <a:lnTo>
                    <a:pt x="51" y="129"/>
                  </a:lnTo>
                  <a:lnTo>
                    <a:pt x="117" y="145"/>
                  </a:lnTo>
                  <a:lnTo>
                    <a:pt x="122" y="184"/>
                  </a:lnTo>
                  <a:lnTo>
                    <a:pt x="81" y="145"/>
                  </a:lnTo>
                  <a:lnTo>
                    <a:pt x="81" y="164"/>
                  </a:lnTo>
                  <a:lnTo>
                    <a:pt x="23" y="145"/>
                  </a:lnTo>
                  <a:lnTo>
                    <a:pt x="0" y="72"/>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82" name="Freeform 124"/>
            <p:cNvSpPr>
              <a:spLocks noChangeAspect="1"/>
            </p:cNvSpPr>
            <p:nvPr/>
          </p:nvSpPr>
          <p:spPr bwMode="auto">
            <a:xfrm>
              <a:off x="4479" y="2612"/>
              <a:ext cx="16" cy="19"/>
            </a:xfrm>
            <a:custGeom>
              <a:avLst/>
              <a:gdLst>
                <a:gd name="T0" fmla="*/ 0 w 33"/>
                <a:gd name="T1" fmla="*/ 0 h 38"/>
                <a:gd name="T2" fmla="*/ 0 w 33"/>
                <a:gd name="T3" fmla="*/ 0 h 38"/>
                <a:gd name="T4" fmla="*/ 0 w 33"/>
                <a:gd name="T5" fmla="*/ 1 h 38"/>
                <a:gd name="T6" fmla="*/ 0 w 33"/>
                <a:gd name="T7" fmla="*/ 1 h 38"/>
                <a:gd name="T8" fmla="*/ 0 w 33"/>
                <a:gd name="T9" fmla="*/ 0 h 38"/>
                <a:gd name="T10" fmla="*/ 0 60000 65536"/>
                <a:gd name="T11" fmla="*/ 0 60000 65536"/>
                <a:gd name="T12" fmla="*/ 0 60000 65536"/>
                <a:gd name="T13" fmla="*/ 0 60000 65536"/>
                <a:gd name="T14" fmla="*/ 0 60000 65536"/>
                <a:gd name="T15" fmla="*/ 0 w 33"/>
                <a:gd name="T16" fmla="*/ 0 h 38"/>
                <a:gd name="T17" fmla="*/ 33 w 33"/>
                <a:gd name="T18" fmla="*/ 38 h 38"/>
              </a:gdLst>
              <a:ahLst/>
              <a:cxnLst>
                <a:cxn ang="T10">
                  <a:pos x="T0" y="T1"/>
                </a:cxn>
                <a:cxn ang="T11">
                  <a:pos x="T2" y="T3"/>
                </a:cxn>
                <a:cxn ang="T12">
                  <a:pos x="T4" y="T5"/>
                </a:cxn>
                <a:cxn ang="T13">
                  <a:pos x="T6" y="T7"/>
                </a:cxn>
                <a:cxn ang="T14">
                  <a:pos x="T8" y="T9"/>
                </a:cxn>
              </a:cxnLst>
              <a:rect l="T15" t="T16" r="T17" b="T18"/>
              <a:pathLst>
                <a:path w="33" h="38">
                  <a:moveTo>
                    <a:pt x="0" y="0"/>
                  </a:moveTo>
                  <a:lnTo>
                    <a:pt x="18" y="0"/>
                  </a:lnTo>
                  <a:lnTo>
                    <a:pt x="33" y="8"/>
                  </a:lnTo>
                  <a:lnTo>
                    <a:pt x="25" y="38"/>
                  </a:lnTo>
                  <a:lnTo>
                    <a:pt x="0" y="0"/>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83" name="Freeform 125"/>
            <p:cNvSpPr>
              <a:spLocks noChangeAspect="1"/>
            </p:cNvSpPr>
            <p:nvPr/>
          </p:nvSpPr>
          <p:spPr bwMode="auto">
            <a:xfrm>
              <a:off x="4503" y="2636"/>
              <a:ext cx="15" cy="24"/>
            </a:xfrm>
            <a:custGeom>
              <a:avLst/>
              <a:gdLst>
                <a:gd name="T0" fmla="*/ 0 w 30"/>
                <a:gd name="T1" fmla="*/ 0 h 48"/>
                <a:gd name="T2" fmla="*/ 1 w 30"/>
                <a:gd name="T3" fmla="*/ 1 h 48"/>
                <a:gd name="T4" fmla="*/ 1 w 30"/>
                <a:gd name="T5" fmla="*/ 1 h 48"/>
                <a:gd name="T6" fmla="*/ 0 w 30"/>
                <a:gd name="T7" fmla="*/ 0 h 48"/>
                <a:gd name="T8" fmla="*/ 0 60000 65536"/>
                <a:gd name="T9" fmla="*/ 0 60000 65536"/>
                <a:gd name="T10" fmla="*/ 0 60000 65536"/>
                <a:gd name="T11" fmla="*/ 0 60000 65536"/>
                <a:gd name="T12" fmla="*/ 0 w 30"/>
                <a:gd name="T13" fmla="*/ 0 h 48"/>
                <a:gd name="T14" fmla="*/ 30 w 30"/>
                <a:gd name="T15" fmla="*/ 48 h 48"/>
              </a:gdLst>
              <a:ahLst/>
              <a:cxnLst>
                <a:cxn ang="T8">
                  <a:pos x="T0" y="T1"/>
                </a:cxn>
                <a:cxn ang="T9">
                  <a:pos x="T2" y="T3"/>
                </a:cxn>
                <a:cxn ang="T10">
                  <a:pos x="T4" y="T5"/>
                </a:cxn>
                <a:cxn ang="T11">
                  <a:pos x="T6" y="T7"/>
                </a:cxn>
              </a:cxnLst>
              <a:rect l="T12" t="T13" r="T14" b="T15"/>
              <a:pathLst>
                <a:path w="30" h="48">
                  <a:moveTo>
                    <a:pt x="0" y="0"/>
                  </a:moveTo>
                  <a:lnTo>
                    <a:pt x="2" y="48"/>
                  </a:lnTo>
                  <a:lnTo>
                    <a:pt x="30" y="28"/>
                  </a:lnTo>
                  <a:lnTo>
                    <a:pt x="0" y="0"/>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84" name="Freeform 126"/>
            <p:cNvSpPr>
              <a:spLocks noChangeAspect="1"/>
            </p:cNvSpPr>
            <p:nvPr/>
          </p:nvSpPr>
          <p:spPr bwMode="auto">
            <a:xfrm>
              <a:off x="4504" y="2669"/>
              <a:ext cx="65" cy="64"/>
            </a:xfrm>
            <a:custGeom>
              <a:avLst/>
              <a:gdLst>
                <a:gd name="T0" fmla="*/ 0 w 131"/>
                <a:gd name="T1" fmla="*/ 1 h 128"/>
                <a:gd name="T2" fmla="*/ 0 w 131"/>
                <a:gd name="T3" fmla="*/ 1 h 128"/>
                <a:gd name="T4" fmla="*/ 0 w 131"/>
                <a:gd name="T5" fmla="*/ 1 h 128"/>
                <a:gd name="T6" fmla="*/ 0 w 131"/>
                <a:gd name="T7" fmla="*/ 0 h 128"/>
                <a:gd name="T8" fmla="*/ 0 w 131"/>
                <a:gd name="T9" fmla="*/ 1 h 128"/>
                <a:gd name="T10" fmla="*/ 0 w 131"/>
                <a:gd name="T11" fmla="*/ 1 h 128"/>
                <a:gd name="T12" fmla="*/ 0 w 131"/>
                <a:gd name="T13" fmla="*/ 1 h 128"/>
                <a:gd name="T14" fmla="*/ 0 w 131"/>
                <a:gd name="T15" fmla="*/ 1 h 128"/>
                <a:gd name="T16" fmla="*/ 0 w 131"/>
                <a:gd name="T17" fmla="*/ 1 h 128"/>
                <a:gd name="T18" fmla="*/ 0 w 131"/>
                <a:gd name="T19" fmla="*/ 1 h 128"/>
                <a:gd name="T20" fmla="*/ 0 w 131"/>
                <a:gd name="T21" fmla="*/ 1 h 1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1"/>
                <a:gd name="T34" fmla="*/ 0 h 128"/>
                <a:gd name="T35" fmla="*/ 131 w 131"/>
                <a:gd name="T36" fmla="*/ 128 h 1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1" h="128">
                  <a:moveTo>
                    <a:pt x="0" y="87"/>
                  </a:moveTo>
                  <a:lnTo>
                    <a:pt x="27" y="42"/>
                  </a:lnTo>
                  <a:lnTo>
                    <a:pt x="61" y="49"/>
                  </a:lnTo>
                  <a:lnTo>
                    <a:pt x="108" y="0"/>
                  </a:lnTo>
                  <a:lnTo>
                    <a:pt x="131" y="29"/>
                  </a:lnTo>
                  <a:lnTo>
                    <a:pt x="127" y="105"/>
                  </a:lnTo>
                  <a:lnTo>
                    <a:pt x="115" y="73"/>
                  </a:lnTo>
                  <a:lnTo>
                    <a:pt x="103" y="128"/>
                  </a:lnTo>
                  <a:lnTo>
                    <a:pt x="71" y="112"/>
                  </a:lnTo>
                  <a:lnTo>
                    <a:pt x="50" y="57"/>
                  </a:lnTo>
                  <a:lnTo>
                    <a:pt x="0" y="87"/>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85" name="Freeform 127"/>
            <p:cNvSpPr>
              <a:spLocks noChangeAspect="1"/>
            </p:cNvSpPr>
            <p:nvPr/>
          </p:nvSpPr>
          <p:spPr bwMode="auto">
            <a:xfrm>
              <a:off x="4512" y="2654"/>
              <a:ext cx="14" cy="25"/>
            </a:xfrm>
            <a:custGeom>
              <a:avLst/>
              <a:gdLst>
                <a:gd name="T0" fmla="*/ 0 w 27"/>
                <a:gd name="T1" fmla="*/ 1 h 50"/>
                <a:gd name="T2" fmla="*/ 1 w 27"/>
                <a:gd name="T3" fmla="*/ 1 h 50"/>
                <a:gd name="T4" fmla="*/ 1 w 27"/>
                <a:gd name="T5" fmla="*/ 0 h 50"/>
                <a:gd name="T6" fmla="*/ 1 w 27"/>
                <a:gd name="T7" fmla="*/ 1 h 50"/>
                <a:gd name="T8" fmla="*/ 0 w 27"/>
                <a:gd name="T9" fmla="*/ 1 h 50"/>
                <a:gd name="T10" fmla="*/ 0 60000 65536"/>
                <a:gd name="T11" fmla="*/ 0 60000 65536"/>
                <a:gd name="T12" fmla="*/ 0 60000 65536"/>
                <a:gd name="T13" fmla="*/ 0 60000 65536"/>
                <a:gd name="T14" fmla="*/ 0 60000 65536"/>
                <a:gd name="T15" fmla="*/ 0 w 27"/>
                <a:gd name="T16" fmla="*/ 0 h 50"/>
                <a:gd name="T17" fmla="*/ 27 w 27"/>
                <a:gd name="T18" fmla="*/ 50 h 50"/>
              </a:gdLst>
              <a:ahLst/>
              <a:cxnLst>
                <a:cxn ang="T10">
                  <a:pos x="T0" y="T1"/>
                </a:cxn>
                <a:cxn ang="T11">
                  <a:pos x="T2" y="T3"/>
                </a:cxn>
                <a:cxn ang="T12">
                  <a:pos x="T4" y="T5"/>
                </a:cxn>
                <a:cxn ang="T13">
                  <a:pos x="T6" y="T7"/>
                </a:cxn>
                <a:cxn ang="T14">
                  <a:pos x="T8" y="T9"/>
                </a:cxn>
              </a:cxnLst>
              <a:rect l="T15" t="T16" r="T17" b="T18"/>
              <a:pathLst>
                <a:path w="27" h="50">
                  <a:moveTo>
                    <a:pt x="0" y="31"/>
                  </a:moveTo>
                  <a:lnTo>
                    <a:pt x="5" y="22"/>
                  </a:lnTo>
                  <a:lnTo>
                    <a:pt x="27" y="0"/>
                  </a:lnTo>
                  <a:lnTo>
                    <a:pt x="17" y="50"/>
                  </a:lnTo>
                  <a:lnTo>
                    <a:pt x="0" y="31"/>
                  </a:lnTo>
                  <a:close/>
                </a:path>
              </a:pathLst>
            </a:custGeom>
            <a:solidFill>
              <a:srgbClr val="FBD128"/>
            </a:solidFill>
            <a:ln w="1588">
              <a:solidFill>
                <a:srgbClr val="000000"/>
              </a:solidFill>
              <a:round/>
              <a:headEnd/>
              <a:tailEnd/>
            </a:ln>
          </p:spPr>
          <p:txBody>
            <a:bodyPr/>
            <a:lstStyle/>
            <a:p>
              <a:pPr algn="r" eaLnBrk="0" hangingPunct="0"/>
              <a:endParaRPr lang="en-US">
                <a:latin typeface="Calibri" charset="0"/>
              </a:endParaRPr>
            </a:p>
          </p:txBody>
        </p:sp>
        <p:sp>
          <p:nvSpPr>
            <p:cNvPr id="40086" name="Freeform 128"/>
            <p:cNvSpPr>
              <a:spLocks noChangeAspect="1"/>
            </p:cNvSpPr>
            <p:nvPr/>
          </p:nvSpPr>
          <p:spPr bwMode="auto">
            <a:xfrm>
              <a:off x="2898" y="1896"/>
              <a:ext cx="149" cy="115"/>
            </a:xfrm>
            <a:custGeom>
              <a:avLst/>
              <a:gdLst>
                <a:gd name="T0" fmla="*/ 0 w 297"/>
                <a:gd name="T1" fmla="*/ 1 h 230"/>
                <a:gd name="T2" fmla="*/ 1 w 297"/>
                <a:gd name="T3" fmla="*/ 1 h 230"/>
                <a:gd name="T4" fmla="*/ 1 w 297"/>
                <a:gd name="T5" fmla="*/ 1 h 230"/>
                <a:gd name="T6" fmla="*/ 1 w 297"/>
                <a:gd name="T7" fmla="*/ 1 h 230"/>
                <a:gd name="T8" fmla="*/ 1 w 297"/>
                <a:gd name="T9" fmla="*/ 1 h 230"/>
                <a:gd name="T10" fmla="*/ 1 w 297"/>
                <a:gd name="T11" fmla="*/ 1 h 230"/>
                <a:gd name="T12" fmla="*/ 1 w 297"/>
                <a:gd name="T13" fmla="*/ 1 h 230"/>
                <a:gd name="T14" fmla="*/ 1 w 297"/>
                <a:gd name="T15" fmla="*/ 1 h 230"/>
                <a:gd name="T16" fmla="*/ 1 w 297"/>
                <a:gd name="T17" fmla="*/ 1 h 230"/>
                <a:gd name="T18" fmla="*/ 1 w 297"/>
                <a:gd name="T19" fmla="*/ 0 h 230"/>
                <a:gd name="T20" fmla="*/ 0 w 297"/>
                <a:gd name="T21" fmla="*/ 1 h 2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7"/>
                <a:gd name="T34" fmla="*/ 0 h 230"/>
                <a:gd name="T35" fmla="*/ 297 w 297"/>
                <a:gd name="T36" fmla="*/ 230 h 2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7" h="230">
                  <a:moveTo>
                    <a:pt x="0" y="42"/>
                  </a:moveTo>
                  <a:lnTo>
                    <a:pt x="18" y="162"/>
                  </a:lnTo>
                  <a:lnTo>
                    <a:pt x="171" y="222"/>
                  </a:lnTo>
                  <a:lnTo>
                    <a:pt x="247" y="230"/>
                  </a:lnTo>
                  <a:lnTo>
                    <a:pt x="297" y="169"/>
                  </a:lnTo>
                  <a:lnTo>
                    <a:pt x="271" y="101"/>
                  </a:lnTo>
                  <a:lnTo>
                    <a:pt x="290" y="83"/>
                  </a:lnTo>
                  <a:lnTo>
                    <a:pt x="278" y="30"/>
                  </a:lnTo>
                  <a:lnTo>
                    <a:pt x="164" y="13"/>
                  </a:lnTo>
                  <a:lnTo>
                    <a:pt x="91" y="0"/>
                  </a:lnTo>
                  <a:lnTo>
                    <a:pt x="0" y="42"/>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87" name="Freeform 129"/>
            <p:cNvSpPr>
              <a:spLocks noChangeAspect="1"/>
            </p:cNvSpPr>
            <p:nvPr/>
          </p:nvSpPr>
          <p:spPr bwMode="auto">
            <a:xfrm>
              <a:off x="2553" y="2147"/>
              <a:ext cx="45" cy="84"/>
            </a:xfrm>
            <a:custGeom>
              <a:avLst/>
              <a:gdLst>
                <a:gd name="T0" fmla="*/ 0 w 91"/>
                <a:gd name="T1" fmla="*/ 1 h 168"/>
                <a:gd name="T2" fmla="*/ 0 w 91"/>
                <a:gd name="T3" fmla="*/ 0 h 168"/>
                <a:gd name="T4" fmla="*/ 0 w 91"/>
                <a:gd name="T5" fmla="*/ 1 h 168"/>
                <a:gd name="T6" fmla="*/ 0 w 91"/>
                <a:gd name="T7" fmla="*/ 1 h 168"/>
                <a:gd name="T8" fmla="*/ 0 w 91"/>
                <a:gd name="T9" fmla="*/ 1 h 168"/>
                <a:gd name="T10" fmla="*/ 0 w 91"/>
                <a:gd name="T11" fmla="*/ 1 h 168"/>
                <a:gd name="T12" fmla="*/ 0 w 91"/>
                <a:gd name="T13" fmla="*/ 1 h 168"/>
                <a:gd name="T14" fmla="*/ 0 w 91"/>
                <a:gd name="T15" fmla="*/ 1 h 168"/>
                <a:gd name="T16" fmla="*/ 0 60000 65536"/>
                <a:gd name="T17" fmla="*/ 0 60000 65536"/>
                <a:gd name="T18" fmla="*/ 0 60000 65536"/>
                <a:gd name="T19" fmla="*/ 0 60000 65536"/>
                <a:gd name="T20" fmla="*/ 0 60000 65536"/>
                <a:gd name="T21" fmla="*/ 0 60000 65536"/>
                <a:gd name="T22" fmla="*/ 0 60000 65536"/>
                <a:gd name="T23" fmla="*/ 0 60000 65536"/>
                <a:gd name="T24" fmla="*/ 0 w 91"/>
                <a:gd name="T25" fmla="*/ 0 h 168"/>
                <a:gd name="T26" fmla="*/ 91 w 91"/>
                <a:gd name="T27" fmla="*/ 168 h 1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 h="168">
                  <a:moveTo>
                    <a:pt x="0" y="110"/>
                  </a:moveTo>
                  <a:lnTo>
                    <a:pt x="14" y="0"/>
                  </a:lnTo>
                  <a:lnTo>
                    <a:pt x="91" y="6"/>
                  </a:lnTo>
                  <a:lnTo>
                    <a:pt x="58" y="77"/>
                  </a:lnTo>
                  <a:lnTo>
                    <a:pt x="58" y="163"/>
                  </a:lnTo>
                  <a:lnTo>
                    <a:pt x="13" y="168"/>
                  </a:lnTo>
                  <a:lnTo>
                    <a:pt x="19" y="116"/>
                  </a:lnTo>
                  <a:lnTo>
                    <a:pt x="0" y="110"/>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088" name="Freeform 130"/>
            <p:cNvSpPr>
              <a:spLocks noChangeAspect="1"/>
            </p:cNvSpPr>
            <p:nvPr/>
          </p:nvSpPr>
          <p:spPr bwMode="auto">
            <a:xfrm>
              <a:off x="2989" y="2027"/>
              <a:ext cx="142" cy="84"/>
            </a:xfrm>
            <a:custGeom>
              <a:avLst/>
              <a:gdLst>
                <a:gd name="T0" fmla="*/ 0 w 285"/>
                <a:gd name="T1" fmla="*/ 0 h 170"/>
                <a:gd name="T2" fmla="*/ 0 w 285"/>
                <a:gd name="T3" fmla="*/ 0 h 170"/>
                <a:gd name="T4" fmla="*/ 0 w 285"/>
                <a:gd name="T5" fmla="*/ 0 h 170"/>
                <a:gd name="T6" fmla="*/ 0 w 285"/>
                <a:gd name="T7" fmla="*/ 0 h 170"/>
                <a:gd name="T8" fmla="*/ 0 w 285"/>
                <a:gd name="T9" fmla="*/ 0 h 170"/>
                <a:gd name="T10" fmla="*/ 0 w 285"/>
                <a:gd name="T11" fmla="*/ 0 h 170"/>
                <a:gd name="T12" fmla="*/ 0 w 285"/>
                <a:gd name="T13" fmla="*/ 0 h 170"/>
                <a:gd name="T14" fmla="*/ 0 w 285"/>
                <a:gd name="T15" fmla="*/ 0 h 170"/>
                <a:gd name="T16" fmla="*/ 0 w 285"/>
                <a:gd name="T17" fmla="*/ 0 h 1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5"/>
                <a:gd name="T28" fmla="*/ 0 h 170"/>
                <a:gd name="T29" fmla="*/ 285 w 285"/>
                <a:gd name="T30" fmla="*/ 170 h 1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5" h="170">
                  <a:moveTo>
                    <a:pt x="0" y="84"/>
                  </a:moveTo>
                  <a:lnTo>
                    <a:pt x="79" y="153"/>
                  </a:lnTo>
                  <a:lnTo>
                    <a:pt x="252" y="170"/>
                  </a:lnTo>
                  <a:lnTo>
                    <a:pt x="285" y="112"/>
                  </a:lnTo>
                  <a:lnTo>
                    <a:pt x="239" y="108"/>
                  </a:lnTo>
                  <a:lnTo>
                    <a:pt x="234" y="56"/>
                  </a:lnTo>
                  <a:lnTo>
                    <a:pt x="195" y="0"/>
                  </a:lnTo>
                  <a:lnTo>
                    <a:pt x="79" y="12"/>
                  </a:lnTo>
                  <a:lnTo>
                    <a:pt x="0" y="84"/>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89" name="Freeform 131"/>
            <p:cNvSpPr>
              <a:spLocks noChangeAspect="1"/>
            </p:cNvSpPr>
            <p:nvPr/>
          </p:nvSpPr>
          <p:spPr bwMode="auto">
            <a:xfrm>
              <a:off x="3204" y="2314"/>
              <a:ext cx="314" cy="266"/>
            </a:xfrm>
            <a:custGeom>
              <a:avLst/>
              <a:gdLst>
                <a:gd name="T0" fmla="*/ 0 w 627"/>
                <a:gd name="T1" fmla="*/ 1 h 532"/>
                <a:gd name="T2" fmla="*/ 1 w 627"/>
                <a:gd name="T3" fmla="*/ 1 h 532"/>
                <a:gd name="T4" fmla="*/ 1 w 627"/>
                <a:gd name="T5" fmla="*/ 1 h 532"/>
                <a:gd name="T6" fmla="*/ 1 w 627"/>
                <a:gd name="T7" fmla="*/ 1 h 532"/>
                <a:gd name="T8" fmla="*/ 1 w 627"/>
                <a:gd name="T9" fmla="*/ 1 h 532"/>
                <a:gd name="T10" fmla="*/ 1 w 627"/>
                <a:gd name="T11" fmla="*/ 1 h 532"/>
                <a:gd name="T12" fmla="*/ 1 w 627"/>
                <a:gd name="T13" fmla="*/ 0 h 532"/>
                <a:gd name="T14" fmla="*/ 1 w 627"/>
                <a:gd name="T15" fmla="*/ 1 h 532"/>
                <a:gd name="T16" fmla="*/ 1 w 627"/>
                <a:gd name="T17" fmla="*/ 1 h 532"/>
                <a:gd name="T18" fmla="*/ 1 w 627"/>
                <a:gd name="T19" fmla="*/ 1 h 532"/>
                <a:gd name="T20" fmla="*/ 1 w 627"/>
                <a:gd name="T21" fmla="*/ 1 h 532"/>
                <a:gd name="T22" fmla="*/ 1 w 627"/>
                <a:gd name="T23" fmla="*/ 1 h 532"/>
                <a:gd name="T24" fmla="*/ 1 w 627"/>
                <a:gd name="T25" fmla="*/ 1 h 532"/>
                <a:gd name="T26" fmla="*/ 1 w 627"/>
                <a:gd name="T27" fmla="*/ 1 h 532"/>
                <a:gd name="T28" fmla="*/ 1 w 627"/>
                <a:gd name="T29" fmla="*/ 1 h 532"/>
                <a:gd name="T30" fmla="*/ 1 w 627"/>
                <a:gd name="T31" fmla="*/ 1 h 532"/>
                <a:gd name="T32" fmla="*/ 1 w 627"/>
                <a:gd name="T33" fmla="*/ 1 h 532"/>
                <a:gd name="T34" fmla="*/ 1 w 627"/>
                <a:gd name="T35" fmla="*/ 1 h 532"/>
                <a:gd name="T36" fmla="*/ 1 w 627"/>
                <a:gd name="T37" fmla="*/ 1 h 532"/>
                <a:gd name="T38" fmla="*/ 1 w 627"/>
                <a:gd name="T39" fmla="*/ 1 h 532"/>
                <a:gd name="T40" fmla="*/ 1 w 627"/>
                <a:gd name="T41" fmla="*/ 1 h 532"/>
                <a:gd name="T42" fmla="*/ 1 w 627"/>
                <a:gd name="T43" fmla="*/ 1 h 532"/>
                <a:gd name="T44" fmla="*/ 1 w 627"/>
                <a:gd name="T45" fmla="*/ 1 h 532"/>
                <a:gd name="T46" fmla="*/ 1 w 627"/>
                <a:gd name="T47" fmla="*/ 1 h 532"/>
                <a:gd name="T48" fmla="*/ 1 w 627"/>
                <a:gd name="T49" fmla="*/ 1 h 532"/>
                <a:gd name="T50" fmla="*/ 1 w 627"/>
                <a:gd name="T51" fmla="*/ 1 h 532"/>
                <a:gd name="T52" fmla="*/ 1 w 627"/>
                <a:gd name="T53" fmla="*/ 1 h 532"/>
                <a:gd name="T54" fmla="*/ 1 w 627"/>
                <a:gd name="T55" fmla="*/ 1 h 532"/>
                <a:gd name="T56" fmla="*/ 0 w 627"/>
                <a:gd name="T57" fmla="*/ 1 h 53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27"/>
                <a:gd name="T88" fmla="*/ 0 h 532"/>
                <a:gd name="T89" fmla="*/ 627 w 627"/>
                <a:gd name="T90" fmla="*/ 532 h 53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27" h="532">
                  <a:moveTo>
                    <a:pt x="0" y="139"/>
                  </a:moveTo>
                  <a:lnTo>
                    <a:pt x="9" y="92"/>
                  </a:lnTo>
                  <a:lnTo>
                    <a:pt x="43" y="102"/>
                  </a:lnTo>
                  <a:lnTo>
                    <a:pt x="82" y="73"/>
                  </a:lnTo>
                  <a:lnTo>
                    <a:pt x="101" y="54"/>
                  </a:lnTo>
                  <a:lnTo>
                    <a:pt x="66" y="23"/>
                  </a:lnTo>
                  <a:lnTo>
                    <a:pt x="134" y="0"/>
                  </a:lnTo>
                  <a:lnTo>
                    <a:pt x="268" y="61"/>
                  </a:lnTo>
                  <a:lnTo>
                    <a:pt x="270" y="84"/>
                  </a:lnTo>
                  <a:lnTo>
                    <a:pt x="301" y="99"/>
                  </a:lnTo>
                  <a:lnTo>
                    <a:pt x="328" y="114"/>
                  </a:lnTo>
                  <a:lnTo>
                    <a:pt x="355" y="102"/>
                  </a:lnTo>
                  <a:lnTo>
                    <a:pt x="409" y="120"/>
                  </a:lnTo>
                  <a:lnTo>
                    <a:pt x="482" y="241"/>
                  </a:lnTo>
                  <a:lnTo>
                    <a:pt x="489" y="250"/>
                  </a:lnTo>
                  <a:lnTo>
                    <a:pt x="517" y="298"/>
                  </a:lnTo>
                  <a:lnTo>
                    <a:pt x="613" y="310"/>
                  </a:lnTo>
                  <a:lnTo>
                    <a:pt x="627" y="331"/>
                  </a:lnTo>
                  <a:lnTo>
                    <a:pt x="605" y="394"/>
                  </a:lnTo>
                  <a:lnTo>
                    <a:pt x="517" y="426"/>
                  </a:lnTo>
                  <a:lnTo>
                    <a:pt x="422" y="447"/>
                  </a:lnTo>
                  <a:lnTo>
                    <a:pt x="345" y="532"/>
                  </a:lnTo>
                  <a:lnTo>
                    <a:pt x="345" y="499"/>
                  </a:lnTo>
                  <a:lnTo>
                    <a:pt x="291" y="478"/>
                  </a:lnTo>
                  <a:lnTo>
                    <a:pt x="239" y="507"/>
                  </a:lnTo>
                  <a:lnTo>
                    <a:pt x="184" y="411"/>
                  </a:lnTo>
                  <a:lnTo>
                    <a:pt x="141" y="373"/>
                  </a:lnTo>
                  <a:lnTo>
                    <a:pt x="113" y="273"/>
                  </a:lnTo>
                  <a:lnTo>
                    <a:pt x="0" y="139"/>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090" name="Freeform 132"/>
            <p:cNvSpPr>
              <a:spLocks noChangeAspect="1"/>
            </p:cNvSpPr>
            <p:nvPr/>
          </p:nvSpPr>
          <p:spPr bwMode="auto">
            <a:xfrm>
              <a:off x="2980" y="1311"/>
              <a:ext cx="2540" cy="833"/>
            </a:xfrm>
            <a:custGeom>
              <a:avLst/>
              <a:gdLst>
                <a:gd name="T0" fmla="*/ 1 w 5080"/>
                <a:gd name="T1" fmla="*/ 1 h 1665"/>
                <a:gd name="T2" fmla="*/ 1 w 5080"/>
                <a:gd name="T3" fmla="*/ 1 h 1665"/>
                <a:gd name="T4" fmla="*/ 1 w 5080"/>
                <a:gd name="T5" fmla="*/ 1 h 1665"/>
                <a:gd name="T6" fmla="*/ 1 w 5080"/>
                <a:gd name="T7" fmla="*/ 1 h 1665"/>
                <a:gd name="T8" fmla="*/ 1 w 5080"/>
                <a:gd name="T9" fmla="*/ 1 h 1665"/>
                <a:gd name="T10" fmla="*/ 1 w 5080"/>
                <a:gd name="T11" fmla="*/ 1 h 1665"/>
                <a:gd name="T12" fmla="*/ 1 w 5080"/>
                <a:gd name="T13" fmla="*/ 1 h 1665"/>
                <a:gd name="T14" fmla="*/ 1 w 5080"/>
                <a:gd name="T15" fmla="*/ 1 h 1665"/>
                <a:gd name="T16" fmla="*/ 1 w 5080"/>
                <a:gd name="T17" fmla="*/ 1 h 1665"/>
                <a:gd name="T18" fmla="*/ 1 w 5080"/>
                <a:gd name="T19" fmla="*/ 1 h 1665"/>
                <a:gd name="T20" fmla="*/ 1 w 5080"/>
                <a:gd name="T21" fmla="*/ 1 h 1665"/>
                <a:gd name="T22" fmla="*/ 1 w 5080"/>
                <a:gd name="T23" fmla="*/ 1 h 1665"/>
                <a:gd name="T24" fmla="*/ 1 w 5080"/>
                <a:gd name="T25" fmla="*/ 1 h 1665"/>
                <a:gd name="T26" fmla="*/ 1 w 5080"/>
                <a:gd name="T27" fmla="*/ 1 h 1665"/>
                <a:gd name="T28" fmla="*/ 1 w 5080"/>
                <a:gd name="T29" fmla="*/ 1 h 1665"/>
                <a:gd name="T30" fmla="*/ 1 w 5080"/>
                <a:gd name="T31" fmla="*/ 1 h 1665"/>
                <a:gd name="T32" fmla="*/ 1 w 5080"/>
                <a:gd name="T33" fmla="*/ 1 h 1665"/>
                <a:gd name="T34" fmla="*/ 1 w 5080"/>
                <a:gd name="T35" fmla="*/ 1 h 1665"/>
                <a:gd name="T36" fmla="*/ 1 w 5080"/>
                <a:gd name="T37" fmla="*/ 1 h 1665"/>
                <a:gd name="T38" fmla="*/ 1 w 5080"/>
                <a:gd name="T39" fmla="*/ 1 h 1665"/>
                <a:gd name="T40" fmla="*/ 1 w 5080"/>
                <a:gd name="T41" fmla="*/ 1 h 1665"/>
                <a:gd name="T42" fmla="*/ 1 w 5080"/>
                <a:gd name="T43" fmla="*/ 1 h 1665"/>
                <a:gd name="T44" fmla="*/ 1 w 5080"/>
                <a:gd name="T45" fmla="*/ 1 h 1665"/>
                <a:gd name="T46" fmla="*/ 1 w 5080"/>
                <a:gd name="T47" fmla="*/ 1 h 1665"/>
                <a:gd name="T48" fmla="*/ 1 w 5080"/>
                <a:gd name="T49" fmla="*/ 1 h 1665"/>
                <a:gd name="T50" fmla="*/ 1 w 5080"/>
                <a:gd name="T51" fmla="*/ 1 h 1665"/>
                <a:gd name="T52" fmla="*/ 1 w 5080"/>
                <a:gd name="T53" fmla="*/ 1 h 1665"/>
                <a:gd name="T54" fmla="*/ 1 w 5080"/>
                <a:gd name="T55" fmla="*/ 1 h 1665"/>
                <a:gd name="T56" fmla="*/ 1 w 5080"/>
                <a:gd name="T57" fmla="*/ 1 h 1665"/>
                <a:gd name="T58" fmla="*/ 1 w 5080"/>
                <a:gd name="T59" fmla="*/ 1 h 1665"/>
                <a:gd name="T60" fmla="*/ 1 w 5080"/>
                <a:gd name="T61" fmla="*/ 1 h 1665"/>
                <a:gd name="T62" fmla="*/ 1 w 5080"/>
                <a:gd name="T63" fmla="*/ 1 h 1665"/>
                <a:gd name="T64" fmla="*/ 1 w 5080"/>
                <a:gd name="T65" fmla="*/ 1 h 1665"/>
                <a:gd name="T66" fmla="*/ 1 w 5080"/>
                <a:gd name="T67" fmla="*/ 1 h 1665"/>
                <a:gd name="T68" fmla="*/ 1 w 5080"/>
                <a:gd name="T69" fmla="*/ 1 h 1665"/>
                <a:gd name="T70" fmla="*/ 1 w 5080"/>
                <a:gd name="T71" fmla="*/ 1 h 1665"/>
                <a:gd name="T72" fmla="*/ 1 w 5080"/>
                <a:gd name="T73" fmla="*/ 1 h 1665"/>
                <a:gd name="T74" fmla="*/ 1 w 5080"/>
                <a:gd name="T75" fmla="*/ 1 h 1665"/>
                <a:gd name="T76" fmla="*/ 1 w 5080"/>
                <a:gd name="T77" fmla="*/ 1 h 1665"/>
                <a:gd name="T78" fmla="*/ 1 w 5080"/>
                <a:gd name="T79" fmla="*/ 1 h 1665"/>
                <a:gd name="T80" fmla="*/ 1 w 5080"/>
                <a:gd name="T81" fmla="*/ 1 h 1665"/>
                <a:gd name="T82" fmla="*/ 1 w 5080"/>
                <a:gd name="T83" fmla="*/ 1 h 1665"/>
                <a:gd name="T84" fmla="*/ 1 w 5080"/>
                <a:gd name="T85" fmla="*/ 1 h 1665"/>
                <a:gd name="T86" fmla="*/ 1 w 5080"/>
                <a:gd name="T87" fmla="*/ 1 h 1665"/>
                <a:gd name="T88" fmla="*/ 1 w 5080"/>
                <a:gd name="T89" fmla="*/ 1 h 1665"/>
                <a:gd name="T90" fmla="*/ 1 w 5080"/>
                <a:gd name="T91" fmla="*/ 1 h 1665"/>
                <a:gd name="T92" fmla="*/ 1 w 5080"/>
                <a:gd name="T93" fmla="*/ 1 h 1665"/>
                <a:gd name="T94" fmla="*/ 1 w 5080"/>
                <a:gd name="T95" fmla="*/ 1 h 1665"/>
                <a:gd name="T96" fmla="*/ 1 w 5080"/>
                <a:gd name="T97" fmla="*/ 1 h 1665"/>
                <a:gd name="T98" fmla="*/ 1 w 5080"/>
                <a:gd name="T99" fmla="*/ 1 h 1665"/>
                <a:gd name="T100" fmla="*/ 1 w 5080"/>
                <a:gd name="T101" fmla="*/ 1 h 1665"/>
                <a:gd name="T102" fmla="*/ 1 w 5080"/>
                <a:gd name="T103" fmla="*/ 1 h 1665"/>
                <a:gd name="T104" fmla="*/ 1 w 5080"/>
                <a:gd name="T105" fmla="*/ 1 h 1665"/>
                <a:gd name="T106" fmla="*/ 1 w 5080"/>
                <a:gd name="T107" fmla="*/ 1 h 1665"/>
                <a:gd name="T108" fmla="*/ 1 w 5080"/>
                <a:gd name="T109" fmla="*/ 1 h 1665"/>
                <a:gd name="T110" fmla="*/ 1 w 5080"/>
                <a:gd name="T111" fmla="*/ 1 h 1665"/>
                <a:gd name="T112" fmla="*/ 1 w 5080"/>
                <a:gd name="T113" fmla="*/ 1 h 1665"/>
                <a:gd name="T114" fmla="*/ 1 w 5080"/>
                <a:gd name="T115" fmla="*/ 1 h 16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80"/>
                <a:gd name="T175" fmla="*/ 0 h 1665"/>
                <a:gd name="T176" fmla="*/ 5080 w 5080"/>
                <a:gd name="T177" fmla="*/ 1665 h 16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80" h="1665">
                  <a:moveTo>
                    <a:pt x="0" y="1183"/>
                  </a:moveTo>
                  <a:lnTo>
                    <a:pt x="43" y="1145"/>
                  </a:lnTo>
                  <a:lnTo>
                    <a:pt x="29" y="1160"/>
                  </a:lnTo>
                  <a:lnTo>
                    <a:pt x="48" y="1165"/>
                  </a:lnTo>
                  <a:lnTo>
                    <a:pt x="43" y="1087"/>
                  </a:lnTo>
                  <a:lnTo>
                    <a:pt x="61" y="1050"/>
                  </a:lnTo>
                  <a:lnTo>
                    <a:pt x="85" y="1045"/>
                  </a:lnTo>
                  <a:lnTo>
                    <a:pt x="134" y="1079"/>
                  </a:lnTo>
                  <a:lnTo>
                    <a:pt x="144" y="1015"/>
                  </a:lnTo>
                  <a:lnTo>
                    <a:pt x="124" y="1016"/>
                  </a:lnTo>
                  <a:lnTo>
                    <a:pt x="115" y="978"/>
                  </a:lnTo>
                  <a:lnTo>
                    <a:pt x="316" y="944"/>
                  </a:lnTo>
                  <a:lnTo>
                    <a:pt x="265" y="930"/>
                  </a:lnTo>
                  <a:lnTo>
                    <a:pt x="268" y="911"/>
                  </a:lnTo>
                  <a:lnTo>
                    <a:pt x="239" y="917"/>
                  </a:lnTo>
                  <a:lnTo>
                    <a:pt x="353" y="820"/>
                  </a:lnTo>
                  <a:lnTo>
                    <a:pt x="303" y="717"/>
                  </a:lnTo>
                  <a:lnTo>
                    <a:pt x="315" y="667"/>
                  </a:lnTo>
                  <a:lnTo>
                    <a:pt x="283" y="613"/>
                  </a:lnTo>
                  <a:lnTo>
                    <a:pt x="310" y="581"/>
                  </a:lnTo>
                  <a:lnTo>
                    <a:pt x="265" y="538"/>
                  </a:lnTo>
                  <a:lnTo>
                    <a:pt x="278" y="504"/>
                  </a:lnTo>
                  <a:lnTo>
                    <a:pt x="335" y="464"/>
                  </a:lnTo>
                  <a:lnTo>
                    <a:pt x="366" y="459"/>
                  </a:lnTo>
                  <a:lnTo>
                    <a:pt x="403" y="468"/>
                  </a:lnTo>
                  <a:lnTo>
                    <a:pt x="371" y="477"/>
                  </a:lnTo>
                  <a:lnTo>
                    <a:pt x="394" y="492"/>
                  </a:lnTo>
                  <a:lnTo>
                    <a:pt x="484" y="497"/>
                  </a:lnTo>
                  <a:lnTo>
                    <a:pt x="639" y="580"/>
                  </a:lnTo>
                  <a:lnTo>
                    <a:pt x="643" y="621"/>
                  </a:lnTo>
                  <a:lnTo>
                    <a:pt x="576" y="656"/>
                  </a:lnTo>
                  <a:lnTo>
                    <a:pt x="368" y="607"/>
                  </a:lnTo>
                  <a:lnTo>
                    <a:pt x="451" y="666"/>
                  </a:lnTo>
                  <a:lnTo>
                    <a:pt x="449" y="735"/>
                  </a:lnTo>
                  <a:lnTo>
                    <a:pt x="533" y="768"/>
                  </a:lnTo>
                  <a:lnTo>
                    <a:pt x="556" y="763"/>
                  </a:lnTo>
                  <a:lnTo>
                    <a:pt x="545" y="735"/>
                  </a:lnTo>
                  <a:lnTo>
                    <a:pt x="504" y="724"/>
                  </a:lnTo>
                  <a:lnTo>
                    <a:pt x="514" y="700"/>
                  </a:lnTo>
                  <a:lnTo>
                    <a:pt x="553" y="727"/>
                  </a:lnTo>
                  <a:lnTo>
                    <a:pt x="634" y="735"/>
                  </a:lnTo>
                  <a:lnTo>
                    <a:pt x="600" y="680"/>
                  </a:lnTo>
                  <a:lnTo>
                    <a:pt x="676" y="634"/>
                  </a:lnTo>
                  <a:lnTo>
                    <a:pt x="730" y="666"/>
                  </a:lnTo>
                  <a:lnTo>
                    <a:pt x="729" y="542"/>
                  </a:lnTo>
                  <a:lnTo>
                    <a:pt x="705" y="523"/>
                  </a:lnTo>
                  <a:lnTo>
                    <a:pt x="797" y="551"/>
                  </a:lnTo>
                  <a:lnTo>
                    <a:pt x="805" y="566"/>
                  </a:lnTo>
                  <a:lnTo>
                    <a:pt x="756" y="588"/>
                  </a:lnTo>
                  <a:lnTo>
                    <a:pt x="805" y="628"/>
                  </a:lnTo>
                  <a:lnTo>
                    <a:pt x="847" y="581"/>
                  </a:lnTo>
                  <a:lnTo>
                    <a:pt x="1016" y="508"/>
                  </a:lnTo>
                  <a:lnTo>
                    <a:pt x="1043" y="506"/>
                  </a:lnTo>
                  <a:lnTo>
                    <a:pt x="1016" y="517"/>
                  </a:lnTo>
                  <a:lnTo>
                    <a:pt x="1045" y="552"/>
                  </a:lnTo>
                  <a:lnTo>
                    <a:pt x="1169" y="506"/>
                  </a:lnTo>
                  <a:lnTo>
                    <a:pt x="1198" y="540"/>
                  </a:lnTo>
                  <a:lnTo>
                    <a:pt x="1227" y="513"/>
                  </a:lnTo>
                  <a:lnTo>
                    <a:pt x="1211" y="474"/>
                  </a:lnTo>
                  <a:lnTo>
                    <a:pt x="1230" y="461"/>
                  </a:lnTo>
                  <a:lnTo>
                    <a:pt x="1325" y="480"/>
                  </a:lnTo>
                  <a:lnTo>
                    <a:pt x="1448" y="550"/>
                  </a:lnTo>
                  <a:lnTo>
                    <a:pt x="1472" y="516"/>
                  </a:lnTo>
                  <a:lnTo>
                    <a:pt x="1446" y="482"/>
                  </a:lnTo>
                  <a:lnTo>
                    <a:pt x="1408" y="471"/>
                  </a:lnTo>
                  <a:lnTo>
                    <a:pt x="1422" y="416"/>
                  </a:lnTo>
                  <a:lnTo>
                    <a:pt x="1399" y="408"/>
                  </a:lnTo>
                  <a:lnTo>
                    <a:pt x="1405" y="383"/>
                  </a:lnTo>
                  <a:lnTo>
                    <a:pt x="1451" y="357"/>
                  </a:lnTo>
                  <a:lnTo>
                    <a:pt x="1480" y="290"/>
                  </a:lnTo>
                  <a:lnTo>
                    <a:pt x="1544" y="291"/>
                  </a:lnTo>
                  <a:lnTo>
                    <a:pt x="1577" y="301"/>
                  </a:lnTo>
                  <a:lnTo>
                    <a:pt x="1552" y="372"/>
                  </a:lnTo>
                  <a:lnTo>
                    <a:pt x="1581" y="406"/>
                  </a:lnTo>
                  <a:lnTo>
                    <a:pt x="1572" y="504"/>
                  </a:lnTo>
                  <a:lnTo>
                    <a:pt x="1603" y="537"/>
                  </a:lnTo>
                  <a:lnTo>
                    <a:pt x="1590" y="573"/>
                  </a:lnTo>
                  <a:lnTo>
                    <a:pt x="1541" y="600"/>
                  </a:lnTo>
                  <a:lnTo>
                    <a:pt x="1557" y="613"/>
                  </a:lnTo>
                  <a:lnTo>
                    <a:pt x="1491" y="627"/>
                  </a:lnTo>
                  <a:lnTo>
                    <a:pt x="1561" y="650"/>
                  </a:lnTo>
                  <a:lnTo>
                    <a:pt x="1641" y="573"/>
                  </a:lnTo>
                  <a:lnTo>
                    <a:pt x="1630" y="523"/>
                  </a:lnTo>
                  <a:lnTo>
                    <a:pt x="1656" y="516"/>
                  </a:lnTo>
                  <a:lnTo>
                    <a:pt x="1697" y="507"/>
                  </a:lnTo>
                  <a:lnTo>
                    <a:pt x="1718" y="535"/>
                  </a:lnTo>
                  <a:lnTo>
                    <a:pt x="1715" y="571"/>
                  </a:lnTo>
                  <a:lnTo>
                    <a:pt x="1763" y="583"/>
                  </a:lnTo>
                  <a:lnTo>
                    <a:pt x="1724" y="570"/>
                  </a:lnTo>
                  <a:lnTo>
                    <a:pt x="1743" y="549"/>
                  </a:lnTo>
                  <a:lnTo>
                    <a:pt x="1726" y="516"/>
                  </a:lnTo>
                  <a:lnTo>
                    <a:pt x="1611" y="495"/>
                  </a:lnTo>
                  <a:lnTo>
                    <a:pt x="1630" y="418"/>
                  </a:lnTo>
                  <a:lnTo>
                    <a:pt x="1590" y="372"/>
                  </a:lnTo>
                  <a:lnTo>
                    <a:pt x="1647" y="327"/>
                  </a:lnTo>
                  <a:lnTo>
                    <a:pt x="1642" y="296"/>
                  </a:lnTo>
                  <a:lnTo>
                    <a:pt x="1666" y="314"/>
                  </a:lnTo>
                  <a:lnTo>
                    <a:pt x="1653" y="375"/>
                  </a:lnTo>
                  <a:lnTo>
                    <a:pt x="1672" y="383"/>
                  </a:lnTo>
                  <a:lnTo>
                    <a:pt x="1751" y="402"/>
                  </a:lnTo>
                  <a:lnTo>
                    <a:pt x="1680" y="351"/>
                  </a:lnTo>
                  <a:lnTo>
                    <a:pt x="1732" y="354"/>
                  </a:lnTo>
                  <a:lnTo>
                    <a:pt x="1719" y="334"/>
                  </a:lnTo>
                  <a:lnTo>
                    <a:pt x="1751" y="324"/>
                  </a:lnTo>
                  <a:lnTo>
                    <a:pt x="1893" y="364"/>
                  </a:lnTo>
                  <a:lnTo>
                    <a:pt x="1867" y="389"/>
                  </a:lnTo>
                  <a:lnTo>
                    <a:pt x="1863" y="430"/>
                  </a:lnTo>
                  <a:lnTo>
                    <a:pt x="1892" y="453"/>
                  </a:lnTo>
                  <a:lnTo>
                    <a:pt x="1907" y="364"/>
                  </a:lnTo>
                  <a:lnTo>
                    <a:pt x="1829" y="319"/>
                  </a:lnTo>
                  <a:lnTo>
                    <a:pt x="1812" y="257"/>
                  </a:lnTo>
                  <a:lnTo>
                    <a:pt x="1994" y="235"/>
                  </a:lnTo>
                  <a:lnTo>
                    <a:pt x="1972" y="178"/>
                  </a:lnTo>
                  <a:lnTo>
                    <a:pt x="1994" y="191"/>
                  </a:lnTo>
                  <a:lnTo>
                    <a:pt x="2026" y="168"/>
                  </a:lnTo>
                  <a:lnTo>
                    <a:pt x="2002" y="162"/>
                  </a:lnTo>
                  <a:lnTo>
                    <a:pt x="2194" y="117"/>
                  </a:lnTo>
                  <a:lnTo>
                    <a:pt x="2178" y="104"/>
                  </a:lnTo>
                  <a:lnTo>
                    <a:pt x="2267" y="99"/>
                  </a:lnTo>
                  <a:lnTo>
                    <a:pt x="2266" y="114"/>
                  </a:lnTo>
                  <a:lnTo>
                    <a:pt x="2286" y="114"/>
                  </a:lnTo>
                  <a:lnTo>
                    <a:pt x="2352" y="94"/>
                  </a:lnTo>
                  <a:lnTo>
                    <a:pt x="2383" y="105"/>
                  </a:lnTo>
                  <a:lnTo>
                    <a:pt x="2353" y="80"/>
                  </a:lnTo>
                  <a:lnTo>
                    <a:pt x="2427" y="75"/>
                  </a:lnTo>
                  <a:lnTo>
                    <a:pt x="2429" y="43"/>
                  </a:lnTo>
                  <a:lnTo>
                    <a:pt x="2513" y="0"/>
                  </a:lnTo>
                  <a:lnTo>
                    <a:pt x="2572" y="26"/>
                  </a:lnTo>
                  <a:lnTo>
                    <a:pt x="2522" y="48"/>
                  </a:lnTo>
                  <a:lnTo>
                    <a:pt x="2610" y="47"/>
                  </a:lnTo>
                  <a:lnTo>
                    <a:pt x="2573" y="80"/>
                  </a:lnTo>
                  <a:lnTo>
                    <a:pt x="2721" y="63"/>
                  </a:lnTo>
                  <a:lnTo>
                    <a:pt x="2801" y="114"/>
                  </a:lnTo>
                  <a:lnTo>
                    <a:pt x="2788" y="132"/>
                  </a:lnTo>
                  <a:lnTo>
                    <a:pt x="2762" y="120"/>
                  </a:lnTo>
                  <a:lnTo>
                    <a:pt x="2798" y="137"/>
                  </a:lnTo>
                  <a:lnTo>
                    <a:pt x="2782" y="167"/>
                  </a:lnTo>
                  <a:lnTo>
                    <a:pt x="2513" y="312"/>
                  </a:lnTo>
                  <a:lnTo>
                    <a:pt x="2600" y="293"/>
                  </a:lnTo>
                  <a:lnTo>
                    <a:pt x="2581" y="274"/>
                  </a:lnTo>
                  <a:lnTo>
                    <a:pt x="2716" y="247"/>
                  </a:lnTo>
                  <a:lnTo>
                    <a:pt x="2680" y="252"/>
                  </a:lnTo>
                  <a:lnTo>
                    <a:pt x="2687" y="228"/>
                  </a:lnTo>
                  <a:lnTo>
                    <a:pt x="2762" y="247"/>
                  </a:lnTo>
                  <a:lnTo>
                    <a:pt x="2774" y="228"/>
                  </a:lnTo>
                  <a:lnTo>
                    <a:pt x="2790" y="274"/>
                  </a:lnTo>
                  <a:lnTo>
                    <a:pt x="2826" y="277"/>
                  </a:lnTo>
                  <a:lnTo>
                    <a:pt x="2792" y="258"/>
                  </a:lnTo>
                  <a:lnTo>
                    <a:pt x="2865" y="247"/>
                  </a:lnTo>
                  <a:lnTo>
                    <a:pt x="2950" y="257"/>
                  </a:lnTo>
                  <a:lnTo>
                    <a:pt x="2944" y="274"/>
                  </a:lnTo>
                  <a:lnTo>
                    <a:pt x="3017" y="290"/>
                  </a:lnTo>
                  <a:lnTo>
                    <a:pt x="3082" y="286"/>
                  </a:lnTo>
                  <a:lnTo>
                    <a:pt x="3084" y="242"/>
                  </a:lnTo>
                  <a:lnTo>
                    <a:pt x="3104" y="237"/>
                  </a:lnTo>
                  <a:lnTo>
                    <a:pt x="3269" y="286"/>
                  </a:lnTo>
                  <a:lnTo>
                    <a:pt x="3247" y="364"/>
                  </a:lnTo>
                  <a:lnTo>
                    <a:pt x="3323" y="416"/>
                  </a:lnTo>
                  <a:lnTo>
                    <a:pt x="3366" y="344"/>
                  </a:lnTo>
                  <a:lnTo>
                    <a:pt x="3394" y="375"/>
                  </a:lnTo>
                  <a:lnTo>
                    <a:pt x="3448" y="364"/>
                  </a:lnTo>
                  <a:lnTo>
                    <a:pt x="3521" y="389"/>
                  </a:lnTo>
                  <a:lnTo>
                    <a:pt x="3581" y="374"/>
                  </a:lnTo>
                  <a:lnTo>
                    <a:pt x="3576" y="344"/>
                  </a:lnTo>
                  <a:lnTo>
                    <a:pt x="3616" y="295"/>
                  </a:lnTo>
                  <a:lnTo>
                    <a:pt x="3863" y="330"/>
                  </a:lnTo>
                  <a:lnTo>
                    <a:pt x="3880" y="353"/>
                  </a:lnTo>
                  <a:lnTo>
                    <a:pt x="3849" y="363"/>
                  </a:lnTo>
                  <a:lnTo>
                    <a:pt x="3930" y="374"/>
                  </a:lnTo>
                  <a:lnTo>
                    <a:pt x="3959" y="408"/>
                  </a:lnTo>
                  <a:lnTo>
                    <a:pt x="4146" y="402"/>
                  </a:lnTo>
                  <a:lnTo>
                    <a:pt x="4179" y="430"/>
                  </a:lnTo>
                  <a:lnTo>
                    <a:pt x="4166" y="464"/>
                  </a:lnTo>
                  <a:lnTo>
                    <a:pt x="4220" y="488"/>
                  </a:lnTo>
                  <a:lnTo>
                    <a:pt x="4248" y="469"/>
                  </a:lnTo>
                  <a:lnTo>
                    <a:pt x="4381" y="483"/>
                  </a:lnTo>
                  <a:lnTo>
                    <a:pt x="4407" y="464"/>
                  </a:lnTo>
                  <a:lnTo>
                    <a:pt x="4424" y="494"/>
                  </a:lnTo>
                  <a:lnTo>
                    <a:pt x="4478" y="518"/>
                  </a:lnTo>
                  <a:lnTo>
                    <a:pt x="4505" y="502"/>
                  </a:lnTo>
                  <a:lnTo>
                    <a:pt x="4477" y="474"/>
                  </a:lnTo>
                  <a:lnTo>
                    <a:pt x="4493" y="453"/>
                  </a:lnTo>
                  <a:lnTo>
                    <a:pt x="4725" y="487"/>
                  </a:lnTo>
                  <a:lnTo>
                    <a:pt x="4876" y="574"/>
                  </a:lnTo>
                  <a:lnTo>
                    <a:pt x="4911" y="574"/>
                  </a:lnTo>
                  <a:lnTo>
                    <a:pt x="4950" y="645"/>
                  </a:lnTo>
                  <a:lnTo>
                    <a:pt x="4932" y="607"/>
                  </a:lnTo>
                  <a:lnTo>
                    <a:pt x="4957" y="603"/>
                  </a:lnTo>
                  <a:lnTo>
                    <a:pt x="4974" y="618"/>
                  </a:lnTo>
                  <a:lnTo>
                    <a:pt x="5018" y="613"/>
                  </a:lnTo>
                  <a:lnTo>
                    <a:pt x="5080" y="653"/>
                  </a:lnTo>
                  <a:lnTo>
                    <a:pt x="4990" y="699"/>
                  </a:lnTo>
                  <a:lnTo>
                    <a:pt x="5009" y="711"/>
                  </a:lnTo>
                  <a:lnTo>
                    <a:pt x="4978" y="720"/>
                  </a:lnTo>
                  <a:lnTo>
                    <a:pt x="5003" y="737"/>
                  </a:lnTo>
                  <a:lnTo>
                    <a:pt x="4950" y="738"/>
                  </a:lnTo>
                  <a:lnTo>
                    <a:pt x="4931" y="711"/>
                  </a:lnTo>
                  <a:lnTo>
                    <a:pt x="4912" y="722"/>
                  </a:lnTo>
                  <a:lnTo>
                    <a:pt x="4876" y="680"/>
                  </a:lnTo>
                  <a:lnTo>
                    <a:pt x="4816" y="681"/>
                  </a:lnTo>
                  <a:lnTo>
                    <a:pt x="4799" y="656"/>
                  </a:lnTo>
                  <a:lnTo>
                    <a:pt x="4814" y="645"/>
                  </a:lnTo>
                  <a:lnTo>
                    <a:pt x="4793" y="645"/>
                  </a:lnTo>
                  <a:lnTo>
                    <a:pt x="4773" y="653"/>
                  </a:lnTo>
                  <a:lnTo>
                    <a:pt x="4794" y="682"/>
                  </a:lnTo>
                  <a:lnTo>
                    <a:pt x="4782" y="700"/>
                  </a:lnTo>
                  <a:lnTo>
                    <a:pt x="4730" y="729"/>
                  </a:lnTo>
                  <a:lnTo>
                    <a:pt x="4696" y="723"/>
                  </a:lnTo>
                  <a:lnTo>
                    <a:pt x="4753" y="804"/>
                  </a:lnTo>
                  <a:lnTo>
                    <a:pt x="4742" y="835"/>
                  </a:lnTo>
                  <a:lnTo>
                    <a:pt x="4683" y="813"/>
                  </a:lnTo>
                  <a:lnTo>
                    <a:pt x="4686" y="825"/>
                  </a:lnTo>
                  <a:lnTo>
                    <a:pt x="4578" y="866"/>
                  </a:lnTo>
                  <a:lnTo>
                    <a:pt x="4482" y="948"/>
                  </a:lnTo>
                  <a:lnTo>
                    <a:pt x="4419" y="916"/>
                  </a:lnTo>
                  <a:lnTo>
                    <a:pt x="4358" y="950"/>
                  </a:lnTo>
                  <a:lnTo>
                    <a:pt x="4358" y="920"/>
                  </a:lnTo>
                  <a:lnTo>
                    <a:pt x="4325" y="951"/>
                  </a:lnTo>
                  <a:lnTo>
                    <a:pt x="4282" y="949"/>
                  </a:lnTo>
                  <a:lnTo>
                    <a:pt x="4237" y="1028"/>
                  </a:lnTo>
                  <a:lnTo>
                    <a:pt x="4273" y="1045"/>
                  </a:lnTo>
                  <a:lnTo>
                    <a:pt x="4258" y="1071"/>
                  </a:lnTo>
                  <a:lnTo>
                    <a:pt x="4276" y="1113"/>
                  </a:lnTo>
                  <a:lnTo>
                    <a:pt x="4244" y="1106"/>
                  </a:lnTo>
                  <a:lnTo>
                    <a:pt x="4225" y="1142"/>
                  </a:lnTo>
                  <a:lnTo>
                    <a:pt x="4238" y="1174"/>
                  </a:lnTo>
                  <a:lnTo>
                    <a:pt x="4172" y="1202"/>
                  </a:lnTo>
                  <a:lnTo>
                    <a:pt x="4179" y="1238"/>
                  </a:lnTo>
                  <a:lnTo>
                    <a:pt x="4136" y="1248"/>
                  </a:lnTo>
                  <a:lnTo>
                    <a:pt x="4124" y="1287"/>
                  </a:lnTo>
                  <a:lnTo>
                    <a:pt x="4085" y="1330"/>
                  </a:lnTo>
                  <a:lnTo>
                    <a:pt x="4050" y="1174"/>
                  </a:lnTo>
                  <a:lnTo>
                    <a:pt x="4054" y="1090"/>
                  </a:lnTo>
                  <a:lnTo>
                    <a:pt x="4085" y="1040"/>
                  </a:lnTo>
                  <a:lnTo>
                    <a:pt x="4129" y="1030"/>
                  </a:lnTo>
                  <a:lnTo>
                    <a:pt x="4234" y="925"/>
                  </a:lnTo>
                  <a:lnTo>
                    <a:pt x="4285" y="903"/>
                  </a:lnTo>
                  <a:lnTo>
                    <a:pt x="4301" y="843"/>
                  </a:lnTo>
                  <a:lnTo>
                    <a:pt x="4325" y="826"/>
                  </a:lnTo>
                  <a:lnTo>
                    <a:pt x="4284" y="825"/>
                  </a:lnTo>
                  <a:lnTo>
                    <a:pt x="4272" y="876"/>
                  </a:lnTo>
                  <a:lnTo>
                    <a:pt x="4182" y="917"/>
                  </a:lnTo>
                  <a:lnTo>
                    <a:pt x="4191" y="854"/>
                  </a:lnTo>
                  <a:lnTo>
                    <a:pt x="4094" y="868"/>
                  </a:lnTo>
                  <a:lnTo>
                    <a:pt x="4004" y="950"/>
                  </a:lnTo>
                  <a:lnTo>
                    <a:pt x="4022" y="984"/>
                  </a:lnTo>
                  <a:lnTo>
                    <a:pt x="3926" y="996"/>
                  </a:lnTo>
                  <a:lnTo>
                    <a:pt x="3913" y="986"/>
                  </a:lnTo>
                  <a:lnTo>
                    <a:pt x="3946" y="980"/>
                  </a:lnTo>
                  <a:lnTo>
                    <a:pt x="3865" y="959"/>
                  </a:lnTo>
                  <a:lnTo>
                    <a:pt x="3842" y="980"/>
                  </a:lnTo>
                  <a:lnTo>
                    <a:pt x="3659" y="982"/>
                  </a:lnTo>
                  <a:lnTo>
                    <a:pt x="3443" y="1171"/>
                  </a:lnTo>
                  <a:lnTo>
                    <a:pt x="3486" y="1179"/>
                  </a:lnTo>
                  <a:lnTo>
                    <a:pt x="3486" y="1213"/>
                  </a:lnTo>
                  <a:lnTo>
                    <a:pt x="3513" y="1191"/>
                  </a:lnTo>
                  <a:lnTo>
                    <a:pt x="3505" y="1220"/>
                  </a:lnTo>
                  <a:lnTo>
                    <a:pt x="3537" y="1204"/>
                  </a:lnTo>
                  <a:lnTo>
                    <a:pt x="3534" y="1223"/>
                  </a:lnTo>
                  <a:lnTo>
                    <a:pt x="3543" y="1191"/>
                  </a:lnTo>
                  <a:lnTo>
                    <a:pt x="3576" y="1193"/>
                  </a:lnTo>
                  <a:lnTo>
                    <a:pt x="3623" y="1233"/>
                  </a:lnTo>
                  <a:lnTo>
                    <a:pt x="3580" y="1237"/>
                  </a:lnTo>
                  <a:lnTo>
                    <a:pt x="3617" y="1250"/>
                  </a:lnTo>
                  <a:lnTo>
                    <a:pt x="3626" y="1277"/>
                  </a:lnTo>
                  <a:lnTo>
                    <a:pt x="3596" y="1337"/>
                  </a:lnTo>
                  <a:lnTo>
                    <a:pt x="3590" y="1426"/>
                  </a:lnTo>
                  <a:lnTo>
                    <a:pt x="3438" y="1616"/>
                  </a:lnTo>
                  <a:lnTo>
                    <a:pt x="3384" y="1641"/>
                  </a:lnTo>
                  <a:lnTo>
                    <a:pt x="3341" y="1616"/>
                  </a:lnTo>
                  <a:lnTo>
                    <a:pt x="3304" y="1652"/>
                  </a:lnTo>
                  <a:lnTo>
                    <a:pt x="3301" y="1645"/>
                  </a:lnTo>
                  <a:lnTo>
                    <a:pt x="3322" y="1616"/>
                  </a:lnTo>
                  <a:lnTo>
                    <a:pt x="3313" y="1568"/>
                  </a:lnTo>
                  <a:lnTo>
                    <a:pt x="3379" y="1549"/>
                  </a:lnTo>
                  <a:lnTo>
                    <a:pt x="3430" y="1423"/>
                  </a:lnTo>
                  <a:lnTo>
                    <a:pt x="3318" y="1453"/>
                  </a:lnTo>
                  <a:lnTo>
                    <a:pt x="3301" y="1406"/>
                  </a:lnTo>
                  <a:lnTo>
                    <a:pt x="3210" y="1377"/>
                  </a:lnTo>
                  <a:lnTo>
                    <a:pt x="3156" y="1247"/>
                  </a:lnTo>
                  <a:lnTo>
                    <a:pt x="3095" y="1223"/>
                  </a:lnTo>
                  <a:lnTo>
                    <a:pt x="2988" y="1258"/>
                  </a:lnTo>
                  <a:lnTo>
                    <a:pt x="3008" y="1286"/>
                  </a:lnTo>
                  <a:lnTo>
                    <a:pt x="2964" y="1363"/>
                  </a:lnTo>
                  <a:lnTo>
                    <a:pt x="2922" y="1383"/>
                  </a:lnTo>
                  <a:lnTo>
                    <a:pt x="2877" y="1366"/>
                  </a:lnTo>
                  <a:lnTo>
                    <a:pt x="2822" y="1357"/>
                  </a:lnTo>
                  <a:lnTo>
                    <a:pt x="2681" y="1392"/>
                  </a:lnTo>
                  <a:lnTo>
                    <a:pt x="2557" y="1340"/>
                  </a:lnTo>
                  <a:lnTo>
                    <a:pt x="2479" y="1348"/>
                  </a:lnTo>
                  <a:lnTo>
                    <a:pt x="2448" y="1305"/>
                  </a:lnTo>
                  <a:lnTo>
                    <a:pt x="2371" y="1277"/>
                  </a:lnTo>
                  <a:lnTo>
                    <a:pt x="2329" y="1306"/>
                  </a:lnTo>
                  <a:lnTo>
                    <a:pt x="2327" y="1364"/>
                  </a:lnTo>
                  <a:lnTo>
                    <a:pt x="2149" y="1339"/>
                  </a:lnTo>
                  <a:lnTo>
                    <a:pt x="2053" y="1392"/>
                  </a:lnTo>
                  <a:lnTo>
                    <a:pt x="2002" y="1414"/>
                  </a:lnTo>
                  <a:lnTo>
                    <a:pt x="1939" y="1372"/>
                  </a:lnTo>
                  <a:lnTo>
                    <a:pt x="1900" y="1395"/>
                  </a:lnTo>
                  <a:lnTo>
                    <a:pt x="1824" y="1366"/>
                  </a:lnTo>
                  <a:lnTo>
                    <a:pt x="1795" y="1363"/>
                  </a:lnTo>
                  <a:lnTo>
                    <a:pt x="1773" y="1318"/>
                  </a:lnTo>
                  <a:lnTo>
                    <a:pt x="1732" y="1318"/>
                  </a:lnTo>
                  <a:lnTo>
                    <a:pt x="1716" y="1325"/>
                  </a:lnTo>
                  <a:lnTo>
                    <a:pt x="1684" y="1291"/>
                  </a:lnTo>
                  <a:lnTo>
                    <a:pt x="1661" y="1300"/>
                  </a:lnTo>
                  <a:lnTo>
                    <a:pt x="1642" y="1311"/>
                  </a:lnTo>
                  <a:lnTo>
                    <a:pt x="1557" y="1241"/>
                  </a:lnTo>
                  <a:lnTo>
                    <a:pt x="1532" y="1234"/>
                  </a:lnTo>
                  <a:lnTo>
                    <a:pt x="1476" y="1180"/>
                  </a:lnTo>
                  <a:lnTo>
                    <a:pt x="1423" y="1213"/>
                  </a:lnTo>
                  <a:lnTo>
                    <a:pt x="1413" y="1190"/>
                  </a:lnTo>
                  <a:lnTo>
                    <a:pt x="1336" y="1188"/>
                  </a:lnTo>
                  <a:lnTo>
                    <a:pt x="1306" y="1148"/>
                  </a:lnTo>
                  <a:lnTo>
                    <a:pt x="1265" y="1152"/>
                  </a:lnTo>
                  <a:lnTo>
                    <a:pt x="1249" y="1167"/>
                  </a:lnTo>
                  <a:lnTo>
                    <a:pt x="1198" y="1178"/>
                  </a:lnTo>
                  <a:lnTo>
                    <a:pt x="1183" y="1167"/>
                  </a:lnTo>
                  <a:lnTo>
                    <a:pt x="1164" y="1198"/>
                  </a:lnTo>
                  <a:lnTo>
                    <a:pt x="1146" y="1190"/>
                  </a:lnTo>
                  <a:lnTo>
                    <a:pt x="1086" y="1199"/>
                  </a:lnTo>
                  <a:lnTo>
                    <a:pt x="1065" y="1190"/>
                  </a:lnTo>
                  <a:lnTo>
                    <a:pt x="1058" y="1199"/>
                  </a:lnTo>
                  <a:lnTo>
                    <a:pt x="1089" y="1234"/>
                  </a:lnTo>
                  <a:lnTo>
                    <a:pt x="1068" y="1255"/>
                  </a:lnTo>
                  <a:lnTo>
                    <a:pt x="1069" y="1284"/>
                  </a:lnTo>
                  <a:lnTo>
                    <a:pt x="1105" y="1285"/>
                  </a:lnTo>
                  <a:lnTo>
                    <a:pt x="1121" y="1311"/>
                  </a:lnTo>
                  <a:lnTo>
                    <a:pt x="1111" y="1332"/>
                  </a:lnTo>
                  <a:lnTo>
                    <a:pt x="1086" y="1318"/>
                  </a:lnTo>
                  <a:lnTo>
                    <a:pt x="1065" y="1330"/>
                  </a:lnTo>
                  <a:lnTo>
                    <a:pt x="1044" y="1319"/>
                  </a:lnTo>
                  <a:lnTo>
                    <a:pt x="1034" y="1300"/>
                  </a:lnTo>
                  <a:lnTo>
                    <a:pt x="1010" y="1311"/>
                  </a:lnTo>
                  <a:lnTo>
                    <a:pt x="992" y="1301"/>
                  </a:lnTo>
                  <a:lnTo>
                    <a:pt x="971" y="1318"/>
                  </a:lnTo>
                  <a:lnTo>
                    <a:pt x="944" y="1322"/>
                  </a:lnTo>
                  <a:lnTo>
                    <a:pt x="929" y="1300"/>
                  </a:lnTo>
                  <a:lnTo>
                    <a:pt x="832" y="1294"/>
                  </a:lnTo>
                  <a:lnTo>
                    <a:pt x="821" y="1305"/>
                  </a:lnTo>
                  <a:lnTo>
                    <a:pt x="813" y="1304"/>
                  </a:lnTo>
                  <a:lnTo>
                    <a:pt x="796" y="1327"/>
                  </a:lnTo>
                  <a:lnTo>
                    <a:pt x="797" y="1349"/>
                  </a:lnTo>
                  <a:lnTo>
                    <a:pt x="786" y="1351"/>
                  </a:lnTo>
                  <a:lnTo>
                    <a:pt x="778" y="1332"/>
                  </a:lnTo>
                  <a:lnTo>
                    <a:pt x="765" y="1334"/>
                  </a:lnTo>
                  <a:lnTo>
                    <a:pt x="761" y="1399"/>
                  </a:lnTo>
                  <a:lnTo>
                    <a:pt x="775" y="1418"/>
                  </a:lnTo>
                  <a:lnTo>
                    <a:pt x="775" y="1435"/>
                  </a:lnTo>
                  <a:lnTo>
                    <a:pt x="791" y="1433"/>
                  </a:lnTo>
                  <a:lnTo>
                    <a:pt x="813" y="1424"/>
                  </a:lnTo>
                  <a:lnTo>
                    <a:pt x="829" y="1453"/>
                  </a:lnTo>
                  <a:lnTo>
                    <a:pt x="842" y="1472"/>
                  </a:lnTo>
                  <a:lnTo>
                    <a:pt x="856" y="1496"/>
                  </a:lnTo>
                  <a:lnTo>
                    <a:pt x="877" y="1502"/>
                  </a:lnTo>
                  <a:lnTo>
                    <a:pt x="851" y="1521"/>
                  </a:lnTo>
                  <a:lnTo>
                    <a:pt x="830" y="1503"/>
                  </a:lnTo>
                  <a:lnTo>
                    <a:pt x="811" y="1575"/>
                  </a:lnTo>
                  <a:lnTo>
                    <a:pt x="834" y="1594"/>
                  </a:lnTo>
                  <a:lnTo>
                    <a:pt x="854" y="1665"/>
                  </a:lnTo>
                  <a:lnTo>
                    <a:pt x="835" y="1652"/>
                  </a:lnTo>
                  <a:lnTo>
                    <a:pt x="816" y="1645"/>
                  </a:lnTo>
                  <a:lnTo>
                    <a:pt x="791" y="1641"/>
                  </a:lnTo>
                  <a:lnTo>
                    <a:pt x="775" y="1634"/>
                  </a:lnTo>
                  <a:lnTo>
                    <a:pt x="760" y="1631"/>
                  </a:lnTo>
                  <a:lnTo>
                    <a:pt x="747" y="1606"/>
                  </a:lnTo>
                  <a:lnTo>
                    <a:pt x="717" y="1621"/>
                  </a:lnTo>
                  <a:lnTo>
                    <a:pt x="689" y="1620"/>
                  </a:lnTo>
                  <a:lnTo>
                    <a:pt x="669" y="1598"/>
                  </a:lnTo>
                  <a:lnTo>
                    <a:pt x="622" y="1578"/>
                  </a:lnTo>
                  <a:lnTo>
                    <a:pt x="575" y="1582"/>
                  </a:lnTo>
                  <a:lnTo>
                    <a:pt x="523" y="1546"/>
                  </a:lnTo>
                  <a:lnTo>
                    <a:pt x="564" y="1515"/>
                  </a:lnTo>
                  <a:lnTo>
                    <a:pt x="567" y="1487"/>
                  </a:lnTo>
                  <a:lnTo>
                    <a:pt x="566" y="1459"/>
                  </a:lnTo>
                  <a:lnTo>
                    <a:pt x="571" y="1438"/>
                  </a:lnTo>
                  <a:lnTo>
                    <a:pt x="596" y="1430"/>
                  </a:lnTo>
                  <a:lnTo>
                    <a:pt x="583" y="1388"/>
                  </a:lnTo>
                  <a:lnTo>
                    <a:pt x="552" y="1377"/>
                  </a:lnTo>
                  <a:lnTo>
                    <a:pt x="537" y="1370"/>
                  </a:lnTo>
                  <a:lnTo>
                    <a:pt x="516" y="1376"/>
                  </a:lnTo>
                  <a:lnTo>
                    <a:pt x="473" y="1364"/>
                  </a:lnTo>
                  <a:lnTo>
                    <a:pt x="437" y="1323"/>
                  </a:lnTo>
                  <a:lnTo>
                    <a:pt x="409" y="1310"/>
                  </a:lnTo>
                  <a:lnTo>
                    <a:pt x="394" y="1272"/>
                  </a:lnTo>
                  <a:lnTo>
                    <a:pt x="371" y="1268"/>
                  </a:lnTo>
                  <a:lnTo>
                    <a:pt x="346" y="1281"/>
                  </a:lnTo>
                  <a:lnTo>
                    <a:pt x="331" y="1287"/>
                  </a:lnTo>
                  <a:lnTo>
                    <a:pt x="322" y="1271"/>
                  </a:lnTo>
                  <a:lnTo>
                    <a:pt x="311" y="1253"/>
                  </a:lnTo>
                  <a:lnTo>
                    <a:pt x="345" y="1251"/>
                  </a:lnTo>
                  <a:lnTo>
                    <a:pt x="342" y="1239"/>
                  </a:lnTo>
                  <a:lnTo>
                    <a:pt x="335" y="1231"/>
                  </a:lnTo>
                  <a:lnTo>
                    <a:pt x="322" y="1222"/>
                  </a:lnTo>
                  <a:lnTo>
                    <a:pt x="306" y="1178"/>
                  </a:lnTo>
                  <a:lnTo>
                    <a:pt x="278" y="1155"/>
                  </a:lnTo>
                  <a:lnTo>
                    <a:pt x="251" y="1154"/>
                  </a:lnTo>
                  <a:lnTo>
                    <a:pt x="225" y="1154"/>
                  </a:lnTo>
                  <a:lnTo>
                    <a:pt x="207" y="1140"/>
                  </a:lnTo>
                  <a:lnTo>
                    <a:pt x="188" y="1137"/>
                  </a:lnTo>
                  <a:lnTo>
                    <a:pt x="174" y="1137"/>
                  </a:lnTo>
                  <a:lnTo>
                    <a:pt x="164" y="1148"/>
                  </a:lnTo>
                  <a:lnTo>
                    <a:pt x="145" y="1166"/>
                  </a:lnTo>
                  <a:lnTo>
                    <a:pt x="143" y="1185"/>
                  </a:lnTo>
                  <a:lnTo>
                    <a:pt x="135" y="1190"/>
                  </a:lnTo>
                  <a:lnTo>
                    <a:pt x="125" y="1220"/>
                  </a:lnTo>
                  <a:lnTo>
                    <a:pt x="117" y="1212"/>
                  </a:lnTo>
                  <a:lnTo>
                    <a:pt x="114" y="1200"/>
                  </a:lnTo>
                  <a:lnTo>
                    <a:pt x="0" y="1183"/>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91" name="Freeform 133"/>
            <p:cNvSpPr>
              <a:spLocks noChangeAspect="1"/>
            </p:cNvSpPr>
            <p:nvPr/>
          </p:nvSpPr>
          <p:spPr bwMode="auto">
            <a:xfrm>
              <a:off x="3382" y="1203"/>
              <a:ext cx="74" cy="33"/>
            </a:xfrm>
            <a:custGeom>
              <a:avLst/>
              <a:gdLst>
                <a:gd name="T0" fmla="*/ 0 w 148"/>
                <a:gd name="T1" fmla="*/ 1 h 66"/>
                <a:gd name="T2" fmla="*/ 1 w 148"/>
                <a:gd name="T3" fmla="*/ 1 h 66"/>
                <a:gd name="T4" fmla="*/ 1 w 148"/>
                <a:gd name="T5" fmla="*/ 1 h 66"/>
                <a:gd name="T6" fmla="*/ 1 w 148"/>
                <a:gd name="T7" fmla="*/ 0 h 66"/>
                <a:gd name="T8" fmla="*/ 1 w 148"/>
                <a:gd name="T9" fmla="*/ 1 h 66"/>
                <a:gd name="T10" fmla="*/ 1 w 148"/>
                <a:gd name="T11" fmla="*/ 1 h 66"/>
                <a:gd name="T12" fmla="*/ 1 w 148"/>
                <a:gd name="T13" fmla="*/ 1 h 66"/>
                <a:gd name="T14" fmla="*/ 1 w 148"/>
                <a:gd name="T15" fmla="*/ 1 h 66"/>
                <a:gd name="T16" fmla="*/ 1 w 148"/>
                <a:gd name="T17" fmla="*/ 1 h 66"/>
                <a:gd name="T18" fmla="*/ 1 w 148"/>
                <a:gd name="T19" fmla="*/ 1 h 66"/>
                <a:gd name="T20" fmla="*/ 0 w 148"/>
                <a:gd name="T21" fmla="*/ 1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8"/>
                <a:gd name="T34" fmla="*/ 0 h 66"/>
                <a:gd name="T35" fmla="*/ 148 w 148"/>
                <a:gd name="T36" fmla="*/ 66 h 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8" h="66">
                  <a:moveTo>
                    <a:pt x="0" y="47"/>
                  </a:moveTo>
                  <a:lnTo>
                    <a:pt x="30" y="32"/>
                  </a:lnTo>
                  <a:lnTo>
                    <a:pt x="9" y="19"/>
                  </a:lnTo>
                  <a:lnTo>
                    <a:pt x="114" y="0"/>
                  </a:lnTo>
                  <a:lnTo>
                    <a:pt x="131" y="2"/>
                  </a:lnTo>
                  <a:lnTo>
                    <a:pt x="111" y="18"/>
                  </a:lnTo>
                  <a:lnTo>
                    <a:pt x="148" y="17"/>
                  </a:lnTo>
                  <a:lnTo>
                    <a:pt x="52" y="55"/>
                  </a:lnTo>
                  <a:lnTo>
                    <a:pt x="30" y="66"/>
                  </a:lnTo>
                  <a:lnTo>
                    <a:pt x="35" y="50"/>
                  </a:lnTo>
                  <a:lnTo>
                    <a:pt x="0" y="47"/>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92" name="Freeform 134"/>
            <p:cNvSpPr>
              <a:spLocks noChangeAspect="1"/>
            </p:cNvSpPr>
            <p:nvPr/>
          </p:nvSpPr>
          <p:spPr bwMode="auto">
            <a:xfrm>
              <a:off x="3406" y="1552"/>
              <a:ext cx="28" cy="17"/>
            </a:xfrm>
            <a:custGeom>
              <a:avLst/>
              <a:gdLst>
                <a:gd name="T0" fmla="*/ 0 w 56"/>
                <a:gd name="T1" fmla="*/ 1 h 33"/>
                <a:gd name="T2" fmla="*/ 1 w 56"/>
                <a:gd name="T3" fmla="*/ 0 h 33"/>
                <a:gd name="T4" fmla="*/ 1 w 56"/>
                <a:gd name="T5" fmla="*/ 1 h 33"/>
                <a:gd name="T6" fmla="*/ 0 w 56"/>
                <a:gd name="T7" fmla="*/ 1 h 33"/>
                <a:gd name="T8" fmla="*/ 0 60000 65536"/>
                <a:gd name="T9" fmla="*/ 0 60000 65536"/>
                <a:gd name="T10" fmla="*/ 0 60000 65536"/>
                <a:gd name="T11" fmla="*/ 0 60000 65536"/>
                <a:gd name="T12" fmla="*/ 0 w 56"/>
                <a:gd name="T13" fmla="*/ 0 h 33"/>
                <a:gd name="T14" fmla="*/ 56 w 56"/>
                <a:gd name="T15" fmla="*/ 33 h 33"/>
              </a:gdLst>
              <a:ahLst/>
              <a:cxnLst>
                <a:cxn ang="T8">
                  <a:pos x="T0" y="T1"/>
                </a:cxn>
                <a:cxn ang="T9">
                  <a:pos x="T2" y="T3"/>
                </a:cxn>
                <a:cxn ang="T10">
                  <a:pos x="T4" y="T5"/>
                </a:cxn>
                <a:cxn ang="T11">
                  <a:pos x="T6" y="T7"/>
                </a:cxn>
              </a:cxnLst>
              <a:rect l="T12" t="T13" r="T14" b="T15"/>
              <a:pathLst>
                <a:path w="56" h="33">
                  <a:moveTo>
                    <a:pt x="0" y="33"/>
                  </a:moveTo>
                  <a:lnTo>
                    <a:pt x="16" y="0"/>
                  </a:lnTo>
                  <a:lnTo>
                    <a:pt x="56" y="19"/>
                  </a:lnTo>
                  <a:lnTo>
                    <a:pt x="0" y="33"/>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93" name="Freeform 135"/>
            <p:cNvSpPr>
              <a:spLocks noChangeAspect="1"/>
            </p:cNvSpPr>
            <p:nvPr/>
          </p:nvSpPr>
          <p:spPr bwMode="auto">
            <a:xfrm>
              <a:off x="3456" y="1448"/>
              <a:ext cx="90" cy="70"/>
            </a:xfrm>
            <a:custGeom>
              <a:avLst/>
              <a:gdLst>
                <a:gd name="T0" fmla="*/ 0 w 179"/>
                <a:gd name="T1" fmla="*/ 0 h 141"/>
                <a:gd name="T2" fmla="*/ 1 w 179"/>
                <a:gd name="T3" fmla="*/ 0 h 141"/>
                <a:gd name="T4" fmla="*/ 1 w 179"/>
                <a:gd name="T5" fmla="*/ 0 h 141"/>
                <a:gd name="T6" fmla="*/ 1 w 179"/>
                <a:gd name="T7" fmla="*/ 0 h 141"/>
                <a:gd name="T8" fmla="*/ 1 w 179"/>
                <a:gd name="T9" fmla="*/ 0 h 141"/>
                <a:gd name="T10" fmla="*/ 1 w 179"/>
                <a:gd name="T11" fmla="*/ 0 h 141"/>
                <a:gd name="T12" fmla="*/ 1 w 179"/>
                <a:gd name="T13" fmla="*/ 0 h 141"/>
                <a:gd name="T14" fmla="*/ 1 w 179"/>
                <a:gd name="T15" fmla="*/ 0 h 141"/>
                <a:gd name="T16" fmla="*/ 1 w 179"/>
                <a:gd name="T17" fmla="*/ 0 h 141"/>
                <a:gd name="T18" fmla="*/ 1 w 179"/>
                <a:gd name="T19" fmla="*/ 0 h 141"/>
                <a:gd name="T20" fmla="*/ 1 w 179"/>
                <a:gd name="T21" fmla="*/ 0 h 141"/>
                <a:gd name="T22" fmla="*/ 1 w 179"/>
                <a:gd name="T23" fmla="*/ 0 h 141"/>
                <a:gd name="T24" fmla="*/ 1 w 179"/>
                <a:gd name="T25" fmla="*/ 0 h 141"/>
                <a:gd name="T26" fmla="*/ 0 w 179"/>
                <a:gd name="T27" fmla="*/ 0 h 1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9"/>
                <a:gd name="T43" fmla="*/ 0 h 141"/>
                <a:gd name="T44" fmla="*/ 179 w 179"/>
                <a:gd name="T45" fmla="*/ 141 h 1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9" h="141">
                  <a:moveTo>
                    <a:pt x="0" y="70"/>
                  </a:moveTo>
                  <a:lnTo>
                    <a:pt x="12" y="100"/>
                  </a:lnTo>
                  <a:lnTo>
                    <a:pt x="33" y="90"/>
                  </a:lnTo>
                  <a:lnTo>
                    <a:pt x="55" y="109"/>
                  </a:lnTo>
                  <a:lnTo>
                    <a:pt x="70" y="100"/>
                  </a:lnTo>
                  <a:lnTo>
                    <a:pt x="64" y="134"/>
                  </a:lnTo>
                  <a:lnTo>
                    <a:pt x="179" y="141"/>
                  </a:lnTo>
                  <a:lnTo>
                    <a:pt x="136" y="115"/>
                  </a:lnTo>
                  <a:lnTo>
                    <a:pt x="115" y="72"/>
                  </a:lnTo>
                  <a:lnTo>
                    <a:pt x="116" y="27"/>
                  </a:lnTo>
                  <a:lnTo>
                    <a:pt x="144" y="0"/>
                  </a:lnTo>
                  <a:lnTo>
                    <a:pt x="45" y="9"/>
                  </a:lnTo>
                  <a:lnTo>
                    <a:pt x="20" y="70"/>
                  </a:lnTo>
                  <a:lnTo>
                    <a:pt x="0" y="70"/>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94" name="Freeform 136"/>
            <p:cNvSpPr>
              <a:spLocks noChangeAspect="1"/>
            </p:cNvSpPr>
            <p:nvPr/>
          </p:nvSpPr>
          <p:spPr bwMode="auto">
            <a:xfrm>
              <a:off x="3487" y="1335"/>
              <a:ext cx="228" cy="113"/>
            </a:xfrm>
            <a:custGeom>
              <a:avLst/>
              <a:gdLst>
                <a:gd name="T0" fmla="*/ 0 w 458"/>
                <a:gd name="T1" fmla="*/ 1 h 226"/>
                <a:gd name="T2" fmla="*/ 0 w 458"/>
                <a:gd name="T3" fmla="*/ 1 h 226"/>
                <a:gd name="T4" fmla="*/ 0 w 458"/>
                <a:gd name="T5" fmla="*/ 1 h 226"/>
                <a:gd name="T6" fmla="*/ 0 w 458"/>
                <a:gd name="T7" fmla="*/ 1 h 226"/>
                <a:gd name="T8" fmla="*/ 0 w 458"/>
                <a:gd name="T9" fmla="*/ 1 h 226"/>
                <a:gd name="T10" fmla="*/ 0 w 458"/>
                <a:gd name="T11" fmla="*/ 1 h 226"/>
                <a:gd name="T12" fmla="*/ 0 w 458"/>
                <a:gd name="T13" fmla="*/ 1 h 226"/>
                <a:gd name="T14" fmla="*/ 0 w 458"/>
                <a:gd name="T15" fmla="*/ 1 h 226"/>
                <a:gd name="T16" fmla="*/ 0 w 458"/>
                <a:gd name="T17" fmla="*/ 1 h 226"/>
                <a:gd name="T18" fmla="*/ 0 w 458"/>
                <a:gd name="T19" fmla="*/ 1 h 226"/>
                <a:gd name="T20" fmla="*/ 0 w 458"/>
                <a:gd name="T21" fmla="*/ 1 h 226"/>
                <a:gd name="T22" fmla="*/ 0 w 458"/>
                <a:gd name="T23" fmla="*/ 1 h 226"/>
                <a:gd name="T24" fmla="*/ 0 w 458"/>
                <a:gd name="T25" fmla="*/ 1 h 226"/>
                <a:gd name="T26" fmla="*/ 0 w 458"/>
                <a:gd name="T27" fmla="*/ 1 h 226"/>
                <a:gd name="T28" fmla="*/ 0 w 458"/>
                <a:gd name="T29" fmla="*/ 1 h 226"/>
                <a:gd name="T30" fmla="*/ 0 w 458"/>
                <a:gd name="T31" fmla="*/ 1 h 226"/>
                <a:gd name="T32" fmla="*/ 0 w 458"/>
                <a:gd name="T33" fmla="*/ 1 h 226"/>
                <a:gd name="T34" fmla="*/ 0 w 458"/>
                <a:gd name="T35" fmla="*/ 1 h 226"/>
                <a:gd name="T36" fmla="*/ 0 w 458"/>
                <a:gd name="T37" fmla="*/ 0 h 226"/>
                <a:gd name="T38" fmla="*/ 0 w 458"/>
                <a:gd name="T39" fmla="*/ 1 h 226"/>
                <a:gd name="T40" fmla="*/ 0 w 458"/>
                <a:gd name="T41" fmla="*/ 1 h 226"/>
                <a:gd name="T42" fmla="*/ 0 w 458"/>
                <a:gd name="T43" fmla="*/ 1 h 226"/>
                <a:gd name="T44" fmla="*/ 0 w 458"/>
                <a:gd name="T45" fmla="*/ 1 h 226"/>
                <a:gd name="T46" fmla="*/ 0 w 458"/>
                <a:gd name="T47" fmla="*/ 1 h 226"/>
                <a:gd name="T48" fmla="*/ 0 w 458"/>
                <a:gd name="T49" fmla="*/ 1 h 226"/>
                <a:gd name="T50" fmla="*/ 0 w 458"/>
                <a:gd name="T51" fmla="*/ 1 h 226"/>
                <a:gd name="T52" fmla="*/ 0 w 458"/>
                <a:gd name="T53" fmla="*/ 1 h 226"/>
                <a:gd name="T54" fmla="*/ 0 w 458"/>
                <a:gd name="T55" fmla="*/ 1 h 226"/>
                <a:gd name="T56" fmla="*/ 0 w 458"/>
                <a:gd name="T57" fmla="*/ 1 h 226"/>
                <a:gd name="T58" fmla="*/ 0 w 458"/>
                <a:gd name="T59" fmla="*/ 1 h 2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58"/>
                <a:gd name="T91" fmla="*/ 0 h 226"/>
                <a:gd name="T92" fmla="*/ 458 w 458"/>
                <a:gd name="T93" fmla="*/ 226 h 2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58" h="226">
                  <a:moveTo>
                    <a:pt x="0" y="195"/>
                  </a:moveTo>
                  <a:lnTo>
                    <a:pt x="46" y="200"/>
                  </a:lnTo>
                  <a:lnTo>
                    <a:pt x="15" y="220"/>
                  </a:lnTo>
                  <a:lnTo>
                    <a:pt x="93" y="226"/>
                  </a:lnTo>
                  <a:lnTo>
                    <a:pt x="95" y="200"/>
                  </a:lnTo>
                  <a:lnTo>
                    <a:pt x="117" y="205"/>
                  </a:lnTo>
                  <a:lnTo>
                    <a:pt x="94" y="191"/>
                  </a:lnTo>
                  <a:lnTo>
                    <a:pt x="124" y="196"/>
                  </a:lnTo>
                  <a:lnTo>
                    <a:pt x="117" y="167"/>
                  </a:lnTo>
                  <a:lnTo>
                    <a:pt x="132" y="184"/>
                  </a:lnTo>
                  <a:lnTo>
                    <a:pt x="155" y="168"/>
                  </a:lnTo>
                  <a:lnTo>
                    <a:pt x="139" y="149"/>
                  </a:lnTo>
                  <a:lnTo>
                    <a:pt x="187" y="152"/>
                  </a:lnTo>
                  <a:lnTo>
                    <a:pt x="173" y="140"/>
                  </a:lnTo>
                  <a:lnTo>
                    <a:pt x="195" y="143"/>
                  </a:lnTo>
                  <a:lnTo>
                    <a:pt x="206" y="120"/>
                  </a:lnTo>
                  <a:lnTo>
                    <a:pt x="435" y="48"/>
                  </a:lnTo>
                  <a:lnTo>
                    <a:pt x="458" y="20"/>
                  </a:lnTo>
                  <a:lnTo>
                    <a:pt x="414" y="0"/>
                  </a:lnTo>
                  <a:lnTo>
                    <a:pt x="320" y="46"/>
                  </a:lnTo>
                  <a:lnTo>
                    <a:pt x="220" y="46"/>
                  </a:lnTo>
                  <a:lnTo>
                    <a:pt x="115" y="106"/>
                  </a:lnTo>
                  <a:lnTo>
                    <a:pt x="57" y="114"/>
                  </a:lnTo>
                  <a:lnTo>
                    <a:pt x="60" y="140"/>
                  </a:lnTo>
                  <a:lnTo>
                    <a:pt x="91" y="143"/>
                  </a:lnTo>
                  <a:lnTo>
                    <a:pt x="56" y="144"/>
                  </a:lnTo>
                  <a:lnTo>
                    <a:pt x="71" y="155"/>
                  </a:lnTo>
                  <a:lnTo>
                    <a:pt x="46" y="168"/>
                  </a:lnTo>
                  <a:lnTo>
                    <a:pt x="76" y="181"/>
                  </a:lnTo>
                  <a:lnTo>
                    <a:pt x="0" y="195"/>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95" name="Freeform 137"/>
            <p:cNvSpPr>
              <a:spLocks noChangeAspect="1"/>
            </p:cNvSpPr>
            <p:nvPr/>
          </p:nvSpPr>
          <p:spPr bwMode="auto">
            <a:xfrm>
              <a:off x="3618" y="1185"/>
              <a:ext cx="45" cy="24"/>
            </a:xfrm>
            <a:custGeom>
              <a:avLst/>
              <a:gdLst>
                <a:gd name="T0" fmla="*/ 0 w 90"/>
                <a:gd name="T1" fmla="*/ 1 h 47"/>
                <a:gd name="T2" fmla="*/ 1 w 90"/>
                <a:gd name="T3" fmla="*/ 1 h 47"/>
                <a:gd name="T4" fmla="*/ 1 w 90"/>
                <a:gd name="T5" fmla="*/ 1 h 47"/>
                <a:gd name="T6" fmla="*/ 1 w 90"/>
                <a:gd name="T7" fmla="*/ 0 h 47"/>
                <a:gd name="T8" fmla="*/ 0 w 90"/>
                <a:gd name="T9" fmla="*/ 1 h 47"/>
                <a:gd name="T10" fmla="*/ 0 60000 65536"/>
                <a:gd name="T11" fmla="*/ 0 60000 65536"/>
                <a:gd name="T12" fmla="*/ 0 60000 65536"/>
                <a:gd name="T13" fmla="*/ 0 60000 65536"/>
                <a:gd name="T14" fmla="*/ 0 60000 65536"/>
                <a:gd name="T15" fmla="*/ 0 w 90"/>
                <a:gd name="T16" fmla="*/ 0 h 47"/>
                <a:gd name="T17" fmla="*/ 90 w 90"/>
                <a:gd name="T18" fmla="*/ 47 h 47"/>
              </a:gdLst>
              <a:ahLst/>
              <a:cxnLst>
                <a:cxn ang="T10">
                  <a:pos x="T0" y="T1"/>
                </a:cxn>
                <a:cxn ang="T11">
                  <a:pos x="T2" y="T3"/>
                </a:cxn>
                <a:cxn ang="T12">
                  <a:pos x="T4" y="T5"/>
                </a:cxn>
                <a:cxn ang="T13">
                  <a:pos x="T6" y="T7"/>
                </a:cxn>
                <a:cxn ang="T14">
                  <a:pos x="T8" y="T9"/>
                </a:cxn>
              </a:cxnLst>
              <a:rect l="T15" t="T16" r="T17" b="T18"/>
              <a:pathLst>
                <a:path w="90" h="47">
                  <a:moveTo>
                    <a:pt x="0" y="33"/>
                  </a:moveTo>
                  <a:lnTo>
                    <a:pt x="27" y="47"/>
                  </a:lnTo>
                  <a:lnTo>
                    <a:pt x="90" y="30"/>
                  </a:lnTo>
                  <a:lnTo>
                    <a:pt x="53" y="0"/>
                  </a:lnTo>
                  <a:lnTo>
                    <a:pt x="0" y="33"/>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96" name="Freeform 138"/>
            <p:cNvSpPr>
              <a:spLocks noChangeAspect="1"/>
            </p:cNvSpPr>
            <p:nvPr/>
          </p:nvSpPr>
          <p:spPr bwMode="auto">
            <a:xfrm>
              <a:off x="4043" y="1232"/>
              <a:ext cx="40" cy="14"/>
            </a:xfrm>
            <a:custGeom>
              <a:avLst/>
              <a:gdLst>
                <a:gd name="T0" fmla="*/ 0 w 79"/>
                <a:gd name="T1" fmla="*/ 0 h 29"/>
                <a:gd name="T2" fmla="*/ 1 w 79"/>
                <a:gd name="T3" fmla="*/ 0 h 29"/>
                <a:gd name="T4" fmla="*/ 1 w 79"/>
                <a:gd name="T5" fmla="*/ 0 h 29"/>
                <a:gd name="T6" fmla="*/ 1 w 79"/>
                <a:gd name="T7" fmla="*/ 0 h 29"/>
                <a:gd name="T8" fmla="*/ 1 w 79"/>
                <a:gd name="T9" fmla="*/ 0 h 29"/>
                <a:gd name="T10" fmla="*/ 0 w 79"/>
                <a:gd name="T11" fmla="*/ 0 h 29"/>
                <a:gd name="T12" fmla="*/ 0 60000 65536"/>
                <a:gd name="T13" fmla="*/ 0 60000 65536"/>
                <a:gd name="T14" fmla="*/ 0 60000 65536"/>
                <a:gd name="T15" fmla="*/ 0 60000 65536"/>
                <a:gd name="T16" fmla="*/ 0 60000 65536"/>
                <a:gd name="T17" fmla="*/ 0 60000 65536"/>
                <a:gd name="T18" fmla="*/ 0 w 79"/>
                <a:gd name="T19" fmla="*/ 0 h 29"/>
                <a:gd name="T20" fmla="*/ 79 w 79"/>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79" h="29">
                  <a:moveTo>
                    <a:pt x="0" y="0"/>
                  </a:moveTo>
                  <a:lnTo>
                    <a:pt x="35" y="23"/>
                  </a:lnTo>
                  <a:lnTo>
                    <a:pt x="24" y="29"/>
                  </a:lnTo>
                  <a:lnTo>
                    <a:pt x="54" y="28"/>
                  </a:lnTo>
                  <a:lnTo>
                    <a:pt x="79" y="14"/>
                  </a:lnTo>
                  <a:lnTo>
                    <a:pt x="0" y="0"/>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97" name="Freeform 139"/>
            <p:cNvSpPr>
              <a:spLocks noChangeAspect="1"/>
            </p:cNvSpPr>
            <p:nvPr/>
          </p:nvSpPr>
          <p:spPr bwMode="auto">
            <a:xfrm>
              <a:off x="4050" y="1191"/>
              <a:ext cx="94" cy="42"/>
            </a:xfrm>
            <a:custGeom>
              <a:avLst/>
              <a:gdLst>
                <a:gd name="T0" fmla="*/ 0 w 188"/>
                <a:gd name="T1" fmla="*/ 0 h 85"/>
                <a:gd name="T2" fmla="*/ 1 w 188"/>
                <a:gd name="T3" fmla="*/ 0 h 85"/>
                <a:gd name="T4" fmla="*/ 1 w 188"/>
                <a:gd name="T5" fmla="*/ 0 h 85"/>
                <a:gd name="T6" fmla="*/ 1 w 188"/>
                <a:gd name="T7" fmla="*/ 0 h 85"/>
                <a:gd name="T8" fmla="*/ 1 w 188"/>
                <a:gd name="T9" fmla="*/ 0 h 85"/>
                <a:gd name="T10" fmla="*/ 1 w 188"/>
                <a:gd name="T11" fmla="*/ 0 h 85"/>
                <a:gd name="T12" fmla="*/ 1 w 188"/>
                <a:gd name="T13" fmla="*/ 0 h 85"/>
                <a:gd name="T14" fmla="*/ 0 w 18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188"/>
                <a:gd name="T25" fmla="*/ 0 h 85"/>
                <a:gd name="T26" fmla="*/ 188 w 18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8" h="85">
                  <a:moveTo>
                    <a:pt x="0" y="70"/>
                  </a:moveTo>
                  <a:lnTo>
                    <a:pt x="50" y="23"/>
                  </a:lnTo>
                  <a:lnTo>
                    <a:pt x="121" y="0"/>
                  </a:lnTo>
                  <a:lnTo>
                    <a:pt x="188" y="41"/>
                  </a:lnTo>
                  <a:lnTo>
                    <a:pt x="165" y="48"/>
                  </a:lnTo>
                  <a:lnTo>
                    <a:pt x="171" y="67"/>
                  </a:lnTo>
                  <a:lnTo>
                    <a:pt x="74" y="85"/>
                  </a:lnTo>
                  <a:lnTo>
                    <a:pt x="0" y="70"/>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98" name="Freeform 140"/>
            <p:cNvSpPr>
              <a:spLocks noChangeAspect="1"/>
            </p:cNvSpPr>
            <p:nvPr/>
          </p:nvSpPr>
          <p:spPr bwMode="auto">
            <a:xfrm>
              <a:off x="4069" y="1228"/>
              <a:ext cx="107" cy="48"/>
            </a:xfrm>
            <a:custGeom>
              <a:avLst/>
              <a:gdLst>
                <a:gd name="T0" fmla="*/ 0 w 213"/>
                <a:gd name="T1" fmla="*/ 0 h 97"/>
                <a:gd name="T2" fmla="*/ 1 w 213"/>
                <a:gd name="T3" fmla="*/ 0 h 97"/>
                <a:gd name="T4" fmla="*/ 1 w 213"/>
                <a:gd name="T5" fmla="*/ 0 h 97"/>
                <a:gd name="T6" fmla="*/ 1 w 213"/>
                <a:gd name="T7" fmla="*/ 0 h 97"/>
                <a:gd name="T8" fmla="*/ 1 w 213"/>
                <a:gd name="T9" fmla="*/ 0 h 97"/>
                <a:gd name="T10" fmla="*/ 1 w 213"/>
                <a:gd name="T11" fmla="*/ 0 h 97"/>
                <a:gd name="T12" fmla="*/ 1 w 213"/>
                <a:gd name="T13" fmla="*/ 0 h 97"/>
                <a:gd name="T14" fmla="*/ 1 w 213"/>
                <a:gd name="T15" fmla="*/ 0 h 97"/>
                <a:gd name="T16" fmla="*/ 1 w 213"/>
                <a:gd name="T17" fmla="*/ 0 h 97"/>
                <a:gd name="T18" fmla="*/ 1 w 213"/>
                <a:gd name="T19" fmla="*/ 0 h 97"/>
                <a:gd name="T20" fmla="*/ 1 w 213"/>
                <a:gd name="T21" fmla="*/ 0 h 97"/>
                <a:gd name="T22" fmla="*/ 1 w 213"/>
                <a:gd name="T23" fmla="*/ 0 h 97"/>
                <a:gd name="T24" fmla="*/ 1 w 213"/>
                <a:gd name="T25" fmla="*/ 0 h 97"/>
                <a:gd name="T26" fmla="*/ 1 w 213"/>
                <a:gd name="T27" fmla="*/ 0 h 97"/>
                <a:gd name="T28" fmla="*/ 0 w 213"/>
                <a:gd name="T29" fmla="*/ 0 h 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3"/>
                <a:gd name="T46" fmla="*/ 0 h 97"/>
                <a:gd name="T47" fmla="*/ 213 w 213"/>
                <a:gd name="T48" fmla="*/ 97 h 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3" h="97">
                  <a:moveTo>
                    <a:pt x="0" y="41"/>
                  </a:moveTo>
                  <a:lnTo>
                    <a:pt x="39" y="46"/>
                  </a:lnTo>
                  <a:lnTo>
                    <a:pt x="65" y="80"/>
                  </a:lnTo>
                  <a:lnTo>
                    <a:pt x="88" y="70"/>
                  </a:lnTo>
                  <a:lnTo>
                    <a:pt x="175" y="97"/>
                  </a:lnTo>
                  <a:lnTo>
                    <a:pt x="206" y="85"/>
                  </a:lnTo>
                  <a:lnTo>
                    <a:pt x="183" y="60"/>
                  </a:lnTo>
                  <a:lnTo>
                    <a:pt x="201" y="67"/>
                  </a:lnTo>
                  <a:lnTo>
                    <a:pt x="213" y="27"/>
                  </a:lnTo>
                  <a:lnTo>
                    <a:pt x="168" y="8"/>
                  </a:lnTo>
                  <a:lnTo>
                    <a:pt x="121" y="35"/>
                  </a:lnTo>
                  <a:lnTo>
                    <a:pt x="159" y="21"/>
                  </a:lnTo>
                  <a:lnTo>
                    <a:pt x="135" y="0"/>
                  </a:lnTo>
                  <a:lnTo>
                    <a:pt x="62" y="7"/>
                  </a:lnTo>
                  <a:lnTo>
                    <a:pt x="0" y="41"/>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099" name="Freeform 141"/>
            <p:cNvSpPr>
              <a:spLocks noChangeAspect="1"/>
            </p:cNvSpPr>
            <p:nvPr/>
          </p:nvSpPr>
          <p:spPr bwMode="auto">
            <a:xfrm>
              <a:off x="4169" y="1253"/>
              <a:ext cx="88" cy="50"/>
            </a:xfrm>
            <a:custGeom>
              <a:avLst/>
              <a:gdLst>
                <a:gd name="T0" fmla="*/ 0 w 176"/>
                <a:gd name="T1" fmla="*/ 1 h 100"/>
                <a:gd name="T2" fmla="*/ 1 w 176"/>
                <a:gd name="T3" fmla="*/ 1 h 100"/>
                <a:gd name="T4" fmla="*/ 1 w 176"/>
                <a:gd name="T5" fmla="*/ 1 h 100"/>
                <a:gd name="T6" fmla="*/ 1 w 176"/>
                <a:gd name="T7" fmla="*/ 1 h 100"/>
                <a:gd name="T8" fmla="*/ 1 w 176"/>
                <a:gd name="T9" fmla="*/ 1 h 100"/>
                <a:gd name="T10" fmla="*/ 1 w 176"/>
                <a:gd name="T11" fmla="*/ 1 h 100"/>
                <a:gd name="T12" fmla="*/ 1 w 176"/>
                <a:gd name="T13" fmla="*/ 1 h 100"/>
                <a:gd name="T14" fmla="*/ 1 w 176"/>
                <a:gd name="T15" fmla="*/ 0 h 100"/>
                <a:gd name="T16" fmla="*/ 1 w 176"/>
                <a:gd name="T17" fmla="*/ 1 h 100"/>
                <a:gd name="T18" fmla="*/ 0 w 176"/>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00"/>
                <a:gd name="T32" fmla="*/ 176 w 176"/>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00">
                  <a:moveTo>
                    <a:pt x="0" y="85"/>
                  </a:moveTo>
                  <a:lnTo>
                    <a:pt x="14" y="100"/>
                  </a:lnTo>
                  <a:lnTo>
                    <a:pt x="164" y="80"/>
                  </a:lnTo>
                  <a:lnTo>
                    <a:pt x="176" y="47"/>
                  </a:lnTo>
                  <a:lnTo>
                    <a:pt x="134" y="20"/>
                  </a:lnTo>
                  <a:lnTo>
                    <a:pt x="100" y="30"/>
                  </a:lnTo>
                  <a:lnTo>
                    <a:pt x="107" y="9"/>
                  </a:lnTo>
                  <a:lnTo>
                    <a:pt x="86" y="0"/>
                  </a:lnTo>
                  <a:lnTo>
                    <a:pt x="17" y="75"/>
                  </a:lnTo>
                  <a:lnTo>
                    <a:pt x="0" y="85"/>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100" name="Freeform 142"/>
            <p:cNvSpPr>
              <a:spLocks noChangeAspect="1"/>
            </p:cNvSpPr>
            <p:nvPr/>
          </p:nvSpPr>
          <p:spPr bwMode="auto">
            <a:xfrm>
              <a:off x="4722" y="1359"/>
              <a:ext cx="99" cy="46"/>
            </a:xfrm>
            <a:custGeom>
              <a:avLst/>
              <a:gdLst>
                <a:gd name="T0" fmla="*/ 0 w 200"/>
                <a:gd name="T1" fmla="*/ 0 h 94"/>
                <a:gd name="T2" fmla="*/ 0 w 200"/>
                <a:gd name="T3" fmla="*/ 0 h 94"/>
                <a:gd name="T4" fmla="*/ 0 w 200"/>
                <a:gd name="T5" fmla="*/ 0 h 94"/>
                <a:gd name="T6" fmla="*/ 0 w 200"/>
                <a:gd name="T7" fmla="*/ 0 h 94"/>
                <a:gd name="T8" fmla="*/ 0 w 200"/>
                <a:gd name="T9" fmla="*/ 0 h 94"/>
                <a:gd name="T10" fmla="*/ 0 w 200"/>
                <a:gd name="T11" fmla="*/ 0 h 94"/>
                <a:gd name="T12" fmla="*/ 0 w 200"/>
                <a:gd name="T13" fmla="*/ 0 h 94"/>
                <a:gd name="T14" fmla="*/ 0 w 200"/>
                <a:gd name="T15" fmla="*/ 0 h 94"/>
                <a:gd name="T16" fmla="*/ 0 w 200"/>
                <a:gd name="T17" fmla="*/ 0 h 94"/>
                <a:gd name="T18" fmla="*/ 0 w 200"/>
                <a:gd name="T19" fmla="*/ 0 h 94"/>
                <a:gd name="T20" fmla="*/ 0 w 200"/>
                <a:gd name="T21" fmla="*/ 0 h 94"/>
                <a:gd name="T22" fmla="*/ 0 w 200"/>
                <a:gd name="T23" fmla="*/ 0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94"/>
                <a:gd name="T38" fmla="*/ 200 w 200"/>
                <a:gd name="T39" fmla="*/ 94 h 9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94">
                  <a:moveTo>
                    <a:pt x="0" y="51"/>
                  </a:moveTo>
                  <a:lnTo>
                    <a:pt x="41" y="4"/>
                  </a:lnTo>
                  <a:lnTo>
                    <a:pt x="68" y="0"/>
                  </a:lnTo>
                  <a:lnTo>
                    <a:pt x="114" y="35"/>
                  </a:lnTo>
                  <a:lnTo>
                    <a:pt x="122" y="10"/>
                  </a:lnTo>
                  <a:lnTo>
                    <a:pt x="171" y="30"/>
                  </a:lnTo>
                  <a:lnTo>
                    <a:pt x="167" y="64"/>
                  </a:lnTo>
                  <a:lnTo>
                    <a:pt x="200" y="77"/>
                  </a:lnTo>
                  <a:lnTo>
                    <a:pt x="95" y="83"/>
                  </a:lnTo>
                  <a:lnTo>
                    <a:pt x="90" y="68"/>
                  </a:lnTo>
                  <a:lnTo>
                    <a:pt x="71" y="94"/>
                  </a:lnTo>
                  <a:lnTo>
                    <a:pt x="0" y="51"/>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101" name="Freeform 143"/>
            <p:cNvSpPr>
              <a:spLocks noChangeAspect="1"/>
            </p:cNvSpPr>
            <p:nvPr/>
          </p:nvSpPr>
          <p:spPr bwMode="auto">
            <a:xfrm>
              <a:off x="4791" y="1360"/>
              <a:ext cx="61" cy="32"/>
            </a:xfrm>
            <a:custGeom>
              <a:avLst/>
              <a:gdLst>
                <a:gd name="T0" fmla="*/ 0 w 123"/>
                <a:gd name="T1" fmla="*/ 0 h 63"/>
                <a:gd name="T2" fmla="*/ 0 w 123"/>
                <a:gd name="T3" fmla="*/ 1 h 63"/>
                <a:gd name="T4" fmla="*/ 0 w 123"/>
                <a:gd name="T5" fmla="*/ 1 h 63"/>
                <a:gd name="T6" fmla="*/ 0 w 123"/>
                <a:gd name="T7" fmla="*/ 1 h 63"/>
                <a:gd name="T8" fmla="*/ 0 w 123"/>
                <a:gd name="T9" fmla="*/ 1 h 63"/>
                <a:gd name="T10" fmla="*/ 0 w 123"/>
                <a:gd name="T11" fmla="*/ 1 h 63"/>
                <a:gd name="T12" fmla="*/ 0 w 123"/>
                <a:gd name="T13" fmla="*/ 0 h 63"/>
                <a:gd name="T14" fmla="*/ 0 60000 65536"/>
                <a:gd name="T15" fmla="*/ 0 60000 65536"/>
                <a:gd name="T16" fmla="*/ 0 60000 65536"/>
                <a:gd name="T17" fmla="*/ 0 60000 65536"/>
                <a:gd name="T18" fmla="*/ 0 60000 65536"/>
                <a:gd name="T19" fmla="*/ 0 60000 65536"/>
                <a:gd name="T20" fmla="*/ 0 60000 65536"/>
                <a:gd name="T21" fmla="*/ 0 w 123"/>
                <a:gd name="T22" fmla="*/ 0 h 63"/>
                <a:gd name="T23" fmla="*/ 123 w 123"/>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3" h="63">
                  <a:moveTo>
                    <a:pt x="0" y="0"/>
                  </a:moveTo>
                  <a:lnTo>
                    <a:pt x="39" y="23"/>
                  </a:lnTo>
                  <a:lnTo>
                    <a:pt x="29" y="44"/>
                  </a:lnTo>
                  <a:lnTo>
                    <a:pt x="51" y="63"/>
                  </a:lnTo>
                  <a:lnTo>
                    <a:pt x="86" y="63"/>
                  </a:lnTo>
                  <a:lnTo>
                    <a:pt x="123" y="39"/>
                  </a:lnTo>
                  <a:lnTo>
                    <a:pt x="0" y="0"/>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102" name="Freeform 144"/>
            <p:cNvSpPr>
              <a:spLocks noChangeAspect="1"/>
            </p:cNvSpPr>
            <p:nvPr/>
          </p:nvSpPr>
          <p:spPr bwMode="auto">
            <a:xfrm>
              <a:off x="4798" y="1905"/>
              <a:ext cx="45" cy="166"/>
            </a:xfrm>
            <a:custGeom>
              <a:avLst/>
              <a:gdLst>
                <a:gd name="T0" fmla="*/ 0 w 90"/>
                <a:gd name="T1" fmla="*/ 1 h 331"/>
                <a:gd name="T2" fmla="*/ 1 w 90"/>
                <a:gd name="T3" fmla="*/ 1 h 331"/>
                <a:gd name="T4" fmla="*/ 1 w 90"/>
                <a:gd name="T5" fmla="*/ 1 h 331"/>
                <a:gd name="T6" fmla="*/ 1 w 90"/>
                <a:gd name="T7" fmla="*/ 1 h 331"/>
                <a:gd name="T8" fmla="*/ 1 w 90"/>
                <a:gd name="T9" fmla="*/ 1 h 331"/>
                <a:gd name="T10" fmla="*/ 1 w 90"/>
                <a:gd name="T11" fmla="*/ 1 h 331"/>
                <a:gd name="T12" fmla="*/ 1 w 90"/>
                <a:gd name="T13" fmla="*/ 1 h 331"/>
                <a:gd name="T14" fmla="*/ 1 w 90"/>
                <a:gd name="T15" fmla="*/ 1 h 331"/>
                <a:gd name="T16" fmla="*/ 1 w 90"/>
                <a:gd name="T17" fmla="*/ 1 h 331"/>
                <a:gd name="T18" fmla="*/ 1 w 90"/>
                <a:gd name="T19" fmla="*/ 0 h 331"/>
                <a:gd name="T20" fmla="*/ 0 w 90"/>
                <a:gd name="T21" fmla="*/ 1 h 3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331"/>
                <a:gd name="T35" fmla="*/ 90 w 90"/>
                <a:gd name="T36" fmla="*/ 331 h 3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331">
                  <a:moveTo>
                    <a:pt x="0" y="85"/>
                  </a:moveTo>
                  <a:lnTo>
                    <a:pt x="14" y="125"/>
                  </a:lnTo>
                  <a:lnTo>
                    <a:pt x="14" y="331"/>
                  </a:lnTo>
                  <a:lnTo>
                    <a:pt x="30" y="306"/>
                  </a:lnTo>
                  <a:lnTo>
                    <a:pt x="55" y="322"/>
                  </a:lnTo>
                  <a:lnTo>
                    <a:pt x="25" y="265"/>
                  </a:lnTo>
                  <a:lnTo>
                    <a:pt x="42" y="208"/>
                  </a:lnTo>
                  <a:lnTo>
                    <a:pt x="90" y="226"/>
                  </a:lnTo>
                  <a:lnTo>
                    <a:pt x="44" y="116"/>
                  </a:lnTo>
                  <a:lnTo>
                    <a:pt x="30" y="0"/>
                  </a:lnTo>
                  <a:lnTo>
                    <a:pt x="0" y="85"/>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03" name="Freeform 145"/>
            <p:cNvSpPr>
              <a:spLocks noChangeAspect="1"/>
            </p:cNvSpPr>
            <p:nvPr/>
          </p:nvSpPr>
          <p:spPr bwMode="auto">
            <a:xfrm>
              <a:off x="4864" y="1378"/>
              <a:ext cx="70" cy="24"/>
            </a:xfrm>
            <a:custGeom>
              <a:avLst/>
              <a:gdLst>
                <a:gd name="T0" fmla="*/ 0 w 139"/>
                <a:gd name="T1" fmla="*/ 0 h 48"/>
                <a:gd name="T2" fmla="*/ 1 w 139"/>
                <a:gd name="T3" fmla="*/ 1 h 48"/>
                <a:gd name="T4" fmla="*/ 1 w 139"/>
                <a:gd name="T5" fmla="*/ 1 h 48"/>
                <a:gd name="T6" fmla="*/ 1 w 139"/>
                <a:gd name="T7" fmla="*/ 1 h 48"/>
                <a:gd name="T8" fmla="*/ 0 w 139"/>
                <a:gd name="T9" fmla="*/ 0 h 48"/>
                <a:gd name="T10" fmla="*/ 0 60000 65536"/>
                <a:gd name="T11" fmla="*/ 0 60000 65536"/>
                <a:gd name="T12" fmla="*/ 0 60000 65536"/>
                <a:gd name="T13" fmla="*/ 0 60000 65536"/>
                <a:gd name="T14" fmla="*/ 0 60000 65536"/>
                <a:gd name="T15" fmla="*/ 0 w 139"/>
                <a:gd name="T16" fmla="*/ 0 h 48"/>
                <a:gd name="T17" fmla="*/ 139 w 139"/>
                <a:gd name="T18" fmla="*/ 48 h 48"/>
              </a:gdLst>
              <a:ahLst/>
              <a:cxnLst>
                <a:cxn ang="T10">
                  <a:pos x="T0" y="T1"/>
                </a:cxn>
                <a:cxn ang="T11">
                  <a:pos x="T2" y="T3"/>
                </a:cxn>
                <a:cxn ang="T12">
                  <a:pos x="T4" y="T5"/>
                </a:cxn>
                <a:cxn ang="T13">
                  <a:pos x="T6" y="T7"/>
                </a:cxn>
                <a:cxn ang="T14">
                  <a:pos x="T8" y="T9"/>
                </a:cxn>
              </a:cxnLst>
              <a:rect l="T15" t="T16" r="T17" b="T18"/>
              <a:pathLst>
                <a:path w="139" h="48">
                  <a:moveTo>
                    <a:pt x="0" y="0"/>
                  </a:moveTo>
                  <a:lnTo>
                    <a:pt x="24" y="33"/>
                  </a:lnTo>
                  <a:lnTo>
                    <a:pt x="87" y="48"/>
                  </a:lnTo>
                  <a:lnTo>
                    <a:pt x="139" y="38"/>
                  </a:lnTo>
                  <a:lnTo>
                    <a:pt x="0" y="0"/>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104" name="Freeform 146"/>
            <p:cNvSpPr>
              <a:spLocks noChangeAspect="1"/>
            </p:cNvSpPr>
            <p:nvPr/>
          </p:nvSpPr>
          <p:spPr bwMode="auto">
            <a:xfrm>
              <a:off x="2554" y="2114"/>
              <a:ext cx="183" cy="134"/>
            </a:xfrm>
            <a:custGeom>
              <a:avLst/>
              <a:gdLst>
                <a:gd name="T0" fmla="*/ 0 w 365"/>
                <a:gd name="T1" fmla="*/ 0 h 269"/>
                <a:gd name="T2" fmla="*/ 1 w 365"/>
                <a:gd name="T3" fmla="*/ 0 h 269"/>
                <a:gd name="T4" fmla="*/ 1 w 365"/>
                <a:gd name="T5" fmla="*/ 0 h 269"/>
                <a:gd name="T6" fmla="*/ 1 w 365"/>
                <a:gd name="T7" fmla="*/ 0 h 269"/>
                <a:gd name="T8" fmla="*/ 1 w 365"/>
                <a:gd name="T9" fmla="*/ 0 h 269"/>
                <a:gd name="T10" fmla="*/ 1 w 365"/>
                <a:gd name="T11" fmla="*/ 0 h 269"/>
                <a:gd name="T12" fmla="*/ 1 w 365"/>
                <a:gd name="T13" fmla="*/ 0 h 269"/>
                <a:gd name="T14" fmla="*/ 1 w 365"/>
                <a:gd name="T15" fmla="*/ 0 h 269"/>
                <a:gd name="T16" fmla="*/ 1 w 365"/>
                <a:gd name="T17" fmla="*/ 0 h 269"/>
                <a:gd name="T18" fmla="*/ 1 w 365"/>
                <a:gd name="T19" fmla="*/ 0 h 269"/>
                <a:gd name="T20" fmla="*/ 1 w 365"/>
                <a:gd name="T21" fmla="*/ 0 h 269"/>
                <a:gd name="T22" fmla="*/ 1 w 365"/>
                <a:gd name="T23" fmla="*/ 0 h 269"/>
                <a:gd name="T24" fmla="*/ 1 w 365"/>
                <a:gd name="T25" fmla="*/ 0 h 269"/>
                <a:gd name="T26" fmla="*/ 1 w 365"/>
                <a:gd name="T27" fmla="*/ 0 h 269"/>
                <a:gd name="T28" fmla="*/ 1 w 365"/>
                <a:gd name="T29" fmla="*/ 0 h 269"/>
                <a:gd name="T30" fmla="*/ 1 w 365"/>
                <a:gd name="T31" fmla="*/ 0 h 269"/>
                <a:gd name="T32" fmla="*/ 0 w 365"/>
                <a:gd name="T33" fmla="*/ 0 h 2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5"/>
                <a:gd name="T52" fmla="*/ 0 h 269"/>
                <a:gd name="T53" fmla="*/ 365 w 365"/>
                <a:gd name="T54" fmla="*/ 269 h 2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5" h="269">
                  <a:moveTo>
                    <a:pt x="0" y="22"/>
                  </a:moveTo>
                  <a:lnTo>
                    <a:pt x="10" y="67"/>
                  </a:lnTo>
                  <a:lnTo>
                    <a:pt x="87" y="73"/>
                  </a:lnTo>
                  <a:lnTo>
                    <a:pt x="54" y="144"/>
                  </a:lnTo>
                  <a:lnTo>
                    <a:pt x="54" y="230"/>
                  </a:lnTo>
                  <a:lnTo>
                    <a:pt x="109" y="269"/>
                  </a:lnTo>
                  <a:lnTo>
                    <a:pt x="215" y="244"/>
                  </a:lnTo>
                  <a:lnTo>
                    <a:pt x="275" y="179"/>
                  </a:lnTo>
                  <a:lnTo>
                    <a:pt x="264" y="153"/>
                  </a:lnTo>
                  <a:lnTo>
                    <a:pt x="296" y="105"/>
                  </a:lnTo>
                  <a:lnTo>
                    <a:pt x="364" y="68"/>
                  </a:lnTo>
                  <a:lnTo>
                    <a:pt x="365" y="46"/>
                  </a:lnTo>
                  <a:lnTo>
                    <a:pt x="321" y="41"/>
                  </a:lnTo>
                  <a:lnTo>
                    <a:pt x="312" y="38"/>
                  </a:lnTo>
                  <a:lnTo>
                    <a:pt x="217" y="10"/>
                  </a:lnTo>
                  <a:lnTo>
                    <a:pt x="30" y="0"/>
                  </a:lnTo>
                  <a:lnTo>
                    <a:pt x="0" y="22"/>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105" name="Freeform 147"/>
            <p:cNvSpPr>
              <a:spLocks noChangeAspect="1"/>
            </p:cNvSpPr>
            <p:nvPr/>
          </p:nvSpPr>
          <p:spPr bwMode="auto">
            <a:xfrm>
              <a:off x="1824" y="2729"/>
              <a:ext cx="62" cy="59"/>
            </a:xfrm>
            <a:custGeom>
              <a:avLst/>
              <a:gdLst>
                <a:gd name="T0" fmla="*/ 0 w 124"/>
                <a:gd name="T1" fmla="*/ 0 h 119"/>
                <a:gd name="T2" fmla="*/ 1 w 124"/>
                <a:gd name="T3" fmla="*/ 0 h 119"/>
                <a:gd name="T4" fmla="*/ 1 w 124"/>
                <a:gd name="T5" fmla="*/ 0 h 119"/>
                <a:gd name="T6" fmla="*/ 1 w 124"/>
                <a:gd name="T7" fmla="*/ 0 h 119"/>
                <a:gd name="T8" fmla="*/ 1 w 124"/>
                <a:gd name="T9" fmla="*/ 0 h 119"/>
                <a:gd name="T10" fmla="*/ 0 w 124"/>
                <a:gd name="T11" fmla="*/ 0 h 119"/>
                <a:gd name="T12" fmla="*/ 0 60000 65536"/>
                <a:gd name="T13" fmla="*/ 0 60000 65536"/>
                <a:gd name="T14" fmla="*/ 0 60000 65536"/>
                <a:gd name="T15" fmla="*/ 0 60000 65536"/>
                <a:gd name="T16" fmla="*/ 0 60000 65536"/>
                <a:gd name="T17" fmla="*/ 0 60000 65536"/>
                <a:gd name="T18" fmla="*/ 0 w 124"/>
                <a:gd name="T19" fmla="*/ 0 h 119"/>
                <a:gd name="T20" fmla="*/ 124 w 124"/>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124" h="119">
                  <a:moveTo>
                    <a:pt x="0" y="54"/>
                  </a:moveTo>
                  <a:lnTo>
                    <a:pt x="34" y="0"/>
                  </a:lnTo>
                  <a:lnTo>
                    <a:pt x="124" y="9"/>
                  </a:lnTo>
                  <a:lnTo>
                    <a:pt x="112" y="110"/>
                  </a:lnTo>
                  <a:lnTo>
                    <a:pt x="48" y="119"/>
                  </a:lnTo>
                  <a:lnTo>
                    <a:pt x="0" y="54"/>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106" name="Freeform 148"/>
            <p:cNvSpPr>
              <a:spLocks noChangeAspect="1"/>
            </p:cNvSpPr>
            <p:nvPr/>
          </p:nvSpPr>
          <p:spPr bwMode="auto">
            <a:xfrm>
              <a:off x="2849" y="1232"/>
              <a:ext cx="158" cy="114"/>
            </a:xfrm>
            <a:custGeom>
              <a:avLst/>
              <a:gdLst>
                <a:gd name="T0" fmla="*/ 0 w 316"/>
                <a:gd name="T1" fmla="*/ 0 h 229"/>
                <a:gd name="T2" fmla="*/ 1 w 316"/>
                <a:gd name="T3" fmla="*/ 0 h 229"/>
                <a:gd name="T4" fmla="*/ 1 w 316"/>
                <a:gd name="T5" fmla="*/ 0 h 229"/>
                <a:gd name="T6" fmla="*/ 1 w 316"/>
                <a:gd name="T7" fmla="*/ 0 h 229"/>
                <a:gd name="T8" fmla="*/ 1 w 316"/>
                <a:gd name="T9" fmla="*/ 0 h 229"/>
                <a:gd name="T10" fmla="*/ 1 w 316"/>
                <a:gd name="T11" fmla="*/ 0 h 229"/>
                <a:gd name="T12" fmla="*/ 1 w 316"/>
                <a:gd name="T13" fmla="*/ 0 h 229"/>
                <a:gd name="T14" fmla="*/ 1 w 316"/>
                <a:gd name="T15" fmla="*/ 0 h 229"/>
                <a:gd name="T16" fmla="*/ 1 w 316"/>
                <a:gd name="T17" fmla="*/ 0 h 229"/>
                <a:gd name="T18" fmla="*/ 1 w 316"/>
                <a:gd name="T19" fmla="*/ 0 h 229"/>
                <a:gd name="T20" fmla="*/ 1 w 316"/>
                <a:gd name="T21" fmla="*/ 0 h 229"/>
                <a:gd name="T22" fmla="*/ 1 w 316"/>
                <a:gd name="T23" fmla="*/ 0 h 229"/>
                <a:gd name="T24" fmla="*/ 1 w 316"/>
                <a:gd name="T25" fmla="*/ 0 h 229"/>
                <a:gd name="T26" fmla="*/ 1 w 316"/>
                <a:gd name="T27" fmla="*/ 0 h 229"/>
                <a:gd name="T28" fmla="*/ 1 w 316"/>
                <a:gd name="T29" fmla="*/ 0 h 229"/>
                <a:gd name="T30" fmla="*/ 1 w 316"/>
                <a:gd name="T31" fmla="*/ 0 h 229"/>
                <a:gd name="T32" fmla="*/ 1 w 316"/>
                <a:gd name="T33" fmla="*/ 0 h 229"/>
                <a:gd name="T34" fmla="*/ 1 w 316"/>
                <a:gd name="T35" fmla="*/ 0 h 229"/>
                <a:gd name="T36" fmla="*/ 1 w 316"/>
                <a:gd name="T37" fmla="*/ 0 h 229"/>
                <a:gd name="T38" fmla="*/ 1 w 316"/>
                <a:gd name="T39" fmla="*/ 0 h 229"/>
                <a:gd name="T40" fmla="*/ 1 w 316"/>
                <a:gd name="T41" fmla="*/ 0 h 229"/>
                <a:gd name="T42" fmla="*/ 1 w 316"/>
                <a:gd name="T43" fmla="*/ 0 h 229"/>
                <a:gd name="T44" fmla="*/ 1 w 316"/>
                <a:gd name="T45" fmla="*/ 0 h 229"/>
                <a:gd name="T46" fmla="*/ 1 w 316"/>
                <a:gd name="T47" fmla="*/ 0 h 229"/>
                <a:gd name="T48" fmla="*/ 1 w 316"/>
                <a:gd name="T49" fmla="*/ 0 h 229"/>
                <a:gd name="T50" fmla="*/ 1 w 316"/>
                <a:gd name="T51" fmla="*/ 0 h 229"/>
                <a:gd name="T52" fmla="*/ 1 w 316"/>
                <a:gd name="T53" fmla="*/ 0 h 229"/>
                <a:gd name="T54" fmla="*/ 1 w 316"/>
                <a:gd name="T55" fmla="*/ 0 h 229"/>
                <a:gd name="T56" fmla="*/ 1 w 316"/>
                <a:gd name="T57" fmla="*/ 0 h 229"/>
                <a:gd name="T58" fmla="*/ 1 w 316"/>
                <a:gd name="T59" fmla="*/ 0 h 229"/>
                <a:gd name="T60" fmla="*/ 1 w 316"/>
                <a:gd name="T61" fmla="*/ 0 h 229"/>
                <a:gd name="T62" fmla="*/ 1 w 316"/>
                <a:gd name="T63" fmla="*/ 0 h 229"/>
                <a:gd name="T64" fmla="*/ 1 w 316"/>
                <a:gd name="T65" fmla="*/ 0 h 229"/>
                <a:gd name="T66" fmla="*/ 1 w 316"/>
                <a:gd name="T67" fmla="*/ 0 h 229"/>
                <a:gd name="T68" fmla="*/ 1 w 316"/>
                <a:gd name="T69" fmla="*/ 0 h 229"/>
                <a:gd name="T70" fmla="*/ 1 w 316"/>
                <a:gd name="T71" fmla="*/ 0 h 229"/>
                <a:gd name="T72" fmla="*/ 1 w 316"/>
                <a:gd name="T73" fmla="*/ 0 h 229"/>
                <a:gd name="T74" fmla="*/ 0 w 316"/>
                <a:gd name="T75" fmla="*/ 0 h 2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16"/>
                <a:gd name="T115" fmla="*/ 0 h 229"/>
                <a:gd name="T116" fmla="*/ 316 w 316"/>
                <a:gd name="T117" fmla="*/ 229 h 22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16" h="229">
                  <a:moveTo>
                    <a:pt x="0" y="28"/>
                  </a:moveTo>
                  <a:lnTo>
                    <a:pt x="2" y="56"/>
                  </a:lnTo>
                  <a:lnTo>
                    <a:pt x="34" y="56"/>
                  </a:lnTo>
                  <a:lnTo>
                    <a:pt x="24" y="70"/>
                  </a:lnTo>
                  <a:lnTo>
                    <a:pt x="50" y="78"/>
                  </a:lnTo>
                  <a:lnTo>
                    <a:pt x="16" y="77"/>
                  </a:lnTo>
                  <a:lnTo>
                    <a:pt x="73" y="101"/>
                  </a:lnTo>
                  <a:lnTo>
                    <a:pt x="52" y="110"/>
                  </a:lnTo>
                  <a:lnTo>
                    <a:pt x="67" y="128"/>
                  </a:lnTo>
                  <a:lnTo>
                    <a:pt x="117" y="118"/>
                  </a:lnTo>
                  <a:lnTo>
                    <a:pt x="116" y="94"/>
                  </a:lnTo>
                  <a:lnTo>
                    <a:pt x="139" y="85"/>
                  </a:lnTo>
                  <a:lnTo>
                    <a:pt x="143" y="111"/>
                  </a:lnTo>
                  <a:lnTo>
                    <a:pt x="174" y="94"/>
                  </a:lnTo>
                  <a:lnTo>
                    <a:pt x="168" y="111"/>
                  </a:lnTo>
                  <a:lnTo>
                    <a:pt x="196" y="113"/>
                  </a:lnTo>
                  <a:lnTo>
                    <a:pt x="88" y="139"/>
                  </a:lnTo>
                  <a:lnTo>
                    <a:pt x="92" y="158"/>
                  </a:lnTo>
                  <a:lnTo>
                    <a:pt x="183" y="144"/>
                  </a:lnTo>
                  <a:lnTo>
                    <a:pt x="123" y="162"/>
                  </a:lnTo>
                  <a:lnTo>
                    <a:pt x="157" y="173"/>
                  </a:lnTo>
                  <a:lnTo>
                    <a:pt x="95" y="182"/>
                  </a:lnTo>
                  <a:lnTo>
                    <a:pt x="187" y="229"/>
                  </a:lnTo>
                  <a:lnTo>
                    <a:pt x="245" y="111"/>
                  </a:lnTo>
                  <a:lnTo>
                    <a:pt x="316" y="84"/>
                  </a:lnTo>
                  <a:lnTo>
                    <a:pt x="239" y="63"/>
                  </a:lnTo>
                  <a:lnTo>
                    <a:pt x="227" y="33"/>
                  </a:lnTo>
                  <a:lnTo>
                    <a:pt x="205" y="51"/>
                  </a:lnTo>
                  <a:lnTo>
                    <a:pt x="215" y="23"/>
                  </a:lnTo>
                  <a:lnTo>
                    <a:pt x="163" y="0"/>
                  </a:lnTo>
                  <a:lnTo>
                    <a:pt x="145" y="23"/>
                  </a:lnTo>
                  <a:lnTo>
                    <a:pt x="169" y="78"/>
                  </a:lnTo>
                  <a:lnTo>
                    <a:pt x="112" y="22"/>
                  </a:lnTo>
                  <a:lnTo>
                    <a:pt x="92" y="33"/>
                  </a:lnTo>
                  <a:lnTo>
                    <a:pt x="105" y="62"/>
                  </a:lnTo>
                  <a:lnTo>
                    <a:pt x="49" y="36"/>
                  </a:lnTo>
                  <a:lnTo>
                    <a:pt x="88" y="19"/>
                  </a:lnTo>
                  <a:lnTo>
                    <a:pt x="0" y="28"/>
                  </a:lnTo>
                  <a:close/>
                </a:path>
              </a:pathLst>
            </a:custGeom>
            <a:solidFill>
              <a:srgbClr val="FFFF00"/>
            </a:solidFill>
            <a:ln w="1588">
              <a:solidFill>
                <a:srgbClr val="000000"/>
              </a:solidFill>
              <a:round/>
              <a:headEnd/>
              <a:tailEnd/>
            </a:ln>
          </p:spPr>
          <p:txBody>
            <a:bodyPr/>
            <a:lstStyle/>
            <a:p>
              <a:pPr algn="r" eaLnBrk="0" hangingPunct="0"/>
              <a:endParaRPr lang="en-US">
                <a:latin typeface="Calibri" charset="0"/>
              </a:endParaRPr>
            </a:p>
          </p:txBody>
        </p:sp>
        <p:sp>
          <p:nvSpPr>
            <p:cNvPr id="40107" name="Freeform 149"/>
            <p:cNvSpPr>
              <a:spLocks noChangeAspect="1"/>
            </p:cNvSpPr>
            <p:nvPr/>
          </p:nvSpPr>
          <p:spPr bwMode="auto">
            <a:xfrm>
              <a:off x="2950" y="1216"/>
              <a:ext cx="142" cy="48"/>
            </a:xfrm>
            <a:custGeom>
              <a:avLst/>
              <a:gdLst>
                <a:gd name="T0" fmla="*/ 0 w 285"/>
                <a:gd name="T1" fmla="*/ 1 h 96"/>
                <a:gd name="T2" fmla="*/ 0 w 285"/>
                <a:gd name="T3" fmla="*/ 1 h 96"/>
                <a:gd name="T4" fmla="*/ 0 w 285"/>
                <a:gd name="T5" fmla="*/ 1 h 96"/>
                <a:gd name="T6" fmla="*/ 0 w 285"/>
                <a:gd name="T7" fmla="*/ 1 h 96"/>
                <a:gd name="T8" fmla="*/ 0 w 285"/>
                <a:gd name="T9" fmla="*/ 1 h 96"/>
                <a:gd name="T10" fmla="*/ 0 w 285"/>
                <a:gd name="T11" fmla="*/ 1 h 96"/>
                <a:gd name="T12" fmla="*/ 0 w 285"/>
                <a:gd name="T13" fmla="*/ 1 h 96"/>
                <a:gd name="T14" fmla="*/ 0 w 285"/>
                <a:gd name="T15" fmla="*/ 1 h 96"/>
                <a:gd name="T16" fmla="*/ 0 w 285"/>
                <a:gd name="T17" fmla="*/ 1 h 96"/>
                <a:gd name="T18" fmla="*/ 0 w 285"/>
                <a:gd name="T19" fmla="*/ 1 h 96"/>
                <a:gd name="T20" fmla="*/ 0 w 285"/>
                <a:gd name="T21" fmla="*/ 1 h 96"/>
                <a:gd name="T22" fmla="*/ 0 w 285"/>
                <a:gd name="T23" fmla="*/ 1 h 96"/>
                <a:gd name="T24" fmla="*/ 0 w 285"/>
                <a:gd name="T25" fmla="*/ 1 h 96"/>
                <a:gd name="T26" fmla="*/ 0 w 285"/>
                <a:gd name="T27" fmla="*/ 0 h 96"/>
                <a:gd name="T28" fmla="*/ 0 w 285"/>
                <a:gd name="T29" fmla="*/ 1 h 96"/>
                <a:gd name="T30" fmla="*/ 0 w 285"/>
                <a:gd name="T31" fmla="*/ 0 h 96"/>
                <a:gd name="T32" fmla="*/ 0 w 285"/>
                <a:gd name="T33" fmla="*/ 1 h 96"/>
                <a:gd name="T34" fmla="*/ 0 w 285"/>
                <a:gd name="T35" fmla="*/ 1 h 96"/>
                <a:gd name="T36" fmla="*/ 0 w 285"/>
                <a:gd name="T37" fmla="*/ 1 h 96"/>
                <a:gd name="T38" fmla="*/ 0 w 285"/>
                <a:gd name="T39" fmla="*/ 1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5"/>
                <a:gd name="T61" fmla="*/ 0 h 96"/>
                <a:gd name="T62" fmla="*/ 285 w 285"/>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5" h="96">
                  <a:moveTo>
                    <a:pt x="0" y="26"/>
                  </a:moveTo>
                  <a:lnTo>
                    <a:pt x="42" y="34"/>
                  </a:lnTo>
                  <a:lnTo>
                    <a:pt x="15" y="45"/>
                  </a:lnTo>
                  <a:lnTo>
                    <a:pt x="27" y="53"/>
                  </a:lnTo>
                  <a:lnTo>
                    <a:pt x="132" y="51"/>
                  </a:lnTo>
                  <a:lnTo>
                    <a:pt x="65" y="65"/>
                  </a:lnTo>
                  <a:lnTo>
                    <a:pt x="171" y="96"/>
                  </a:lnTo>
                  <a:lnTo>
                    <a:pt x="242" y="78"/>
                  </a:lnTo>
                  <a:lnTo>
                    <a:pt x="285" y="45"/>
                  </a:lnTo>
                  <a:lnTo>
                    <a:pt x="273" y="29"/>
                  </a:lnTo>
                  <a:lnTo>
                    <a:pt x="206" y="30"/>
                  </a:lnTo>
                  <a:lnTo>
                    <a:pt x="216" y="12"/>
                  </a:lnTo>
                  <a:lnTo>
                    <a:pt x="163" y="30"/>
                  </a:lnTo>
                  <a:lnTo>
                    <a:pt x="156" y="0"/>
                  </a:lnTo>
                  <a:lnTo>
                    <a:pt x="142" y="39"/>
                  </a:lnTo>
                  <a:lnTo>
                    <a:pt x="65" y="0"/>
                  </a:lnTo>
                  <a:lnTo>
                    <a:pt x="67" y="24"/>
                  </a:lnTo>
                  <a:lnTo>
                    <a:pt x="44" y="12"/>
                  </a:lnTo>
                  <a:lnTo>
                    <a:pt x="53" y="35"/>
                  </a:lnTo>
                  <a:lnTo>
                    <a:pt x="0" y="26"/>
                  </a:lnTo>
                  <a:close/>
                </a:path>
              </a:pathLst>
            </a:custGeom>
            <a:solidFill>
              <a:srgbClr val="FFFF00"/>
            </a:solidFill>
            <a:ln w="1588">
              <a:solidFill>
                <a:srgbClr val="000000"/>
              </a:solidFill>
              <a:round/>
              <a:headEnd/>
              <a:tailEnd/>
            </a:ln>
          </p:spPr>
          <p:txBody>
            <a:bodyPr/>
            <a:lstStyle/>
            <a:p>
              <a:pPr algn="r" eaLnBrk="0" hangingPunct="0"/>
              <a:endParaRPr lang="en-US">
                <a:latin typeface="Calibri" charset="0"/>
              </a:endParaRPr>
            </a:p>
          </p:txBody>
        </p:sp>
        <p:sp>
          <p:nvSpPr>
            <p:cNvPr id="40108" name="Freeform 150"/>
            <p:cNvSpPr>
              <a:spLocks noChangeAspect="1"/>
            </p:cNvSpPr>
            <p:nvPr/>
          </p:nvSpPr>
          <p:spPr bwMode="auto">
            <a:xfrm>
              <a:off x="2999" y="1294"/>
              <a:ext cx="62" cy="31"/>
            </a:xfrm>
            <a:custGeom>
              <a:avLst/>
              <a:gdLst>
                <a:gd name="T0" fmla="*/ 0 w 122"/>
                <a:gd name="T1" fmla="*/ 1 h 62"/>
                <a:gd name="T2" fmla="*/ 1 w 122"/>
                <a:gd name="T3" fmla="*/ 1 h 62"/>
                <a:gd name="T4" fmla="*/ 1 w 122"/>
                <a:gd name="T5" fmla="*/ 0 h 62"/>
                <a:gd name="T6" fmla="*/ 1 w 122"/>
                <a:gd name="T7" fmla="*/ 1 h 62"/>
                <a:gd name="T8" fmla="*/ 1 w 122"/>
                <a:gd name="T9" fmla="*/ 1 h 62"/>
                <a:gd name="T10" fmla="*/ 1 w 122"/>
                <a:gd name="T11" fmla="*/ 1 h 62"/>
                <a:gd name="T12" fmla="*/ 1 w 122"/>
                <a:gd name="T13" fmla="*/ 1 h 62"/>
                <a:gd name="T14" fmla="*/ 0 w 122"/>
                <a:gd name="T15" fmla="*/ 1 h 62"/>
                <a:gd name="T16" fmla="*/ 0 60000 65536"/>
                <a:gd name="T17" fmla="*/ 0 60000 65536"/>
                <a:gd name="T18" fmla="*/ 0 60000 65536"/>
                <a:gd name="T19" fmla="*/ 0 60000 65536"/>
                <a:gd name="T20" fmla="*/ 0 60000 65536"/>
                <a:gd name="T21" fmla="*/ 0 60000 65536"/>
                <a:gd name="T22" fmla="*/ 0 60000 65536"/>
                <a:gd name="T23" fmla="*/ 0 60000 65536"/>
                <a:gd name="T24" fmla="*/ 0 w 122"/>
                <a:gd name="T25" fmla="*/ 0 h 62"/>
                <a:gd name="T26" fmla="*/ 122 w 122"/>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 h="62">
                  <a:moveTo>
                    <a:pt x="0" y="49"/>
                  </a:moveTo>
                  <a:lnTo>
                    <a:pt x="10" y="18"/>
                  </a:lnTo>
                  <a:lnTo>
                    <a:pt x="60" y="0"/>
                  </a:lnTo>
                  <a:lnTo>
                    <a:pt x="68" y="18"/>
                  </a:lnTo>
                  <a:lnTo>
                    <a:pt x="122" y="32"/>
                  </a:lnTo>
                  <a:lnTo>
                    <a:pt x="48" y="62"/>
                  </a:lnTo>
                  <a:lnTo>
                    <a:pt x="60" y="46"/>
                  </a:lnTo>
                  <a:lnTo>
                    <a:pt x="0" y="49"/>
                  </a:lnTo>
                  <a:close/>
                </a:path>
              </a:pathLst>
            </a:custGeom>
            <a:solidFill>
              <a:srgbClr val="FFFF00"/>
            </a:solidFill>
            <a:ln w="1588">
              <a:solidFill>
                <a:srgbClr val="000000"/>
              </a:solidFill>
              <a:round/>
              <a:headEnd/>
              <a:tailEnd/>
            </a:ln>
          </p:spPr>
          <p:txBody>
            <a:bodyPr/>
            <a:lstStyle/>
            <a:p>
              <a:pPr algn="r" eaLnBrk="0" hangingPunct="0"/>
              <a:endParaRPr lang="en-US">
                <a:latin typeface="Calibri" charset="0"/>
              </a:endParaRPr>
            </a:p>
          </p:txBody>
        </p:sp>
        <p:sp>
          <p:nvSpPr>
            <p:cNvPr id="40109" name="Freeform 151"/>
            <p:cNvSpPr>
              <a:spLocks noChangeAspect="1"/>
            </p:cNvSpPr>
            <p:nvPr/>
          </p:nvSpPr>
          <p:spPr bwMode="auto">
            <a:xfrm>
              <a:off x="2855" y="1563"/>
              <a:ext cx="192" cy="320"/>
            </a:xfrm>
            <a:custGeom>
              <a:avLst/>
              <a:gdLst>
                <a:gd name="T0" fmla="*/ 0 w 383"/>
                <a:gd name="T1" fmla="*/ 0 h 641"/>
                <a:gd name="T2" fmla="*/ 1 w 383"/>
                <a:gd name="T3" fmla="*/ 0 h 641"/>
                <a:gd name="T4" fmla="*/ 1 w 383"/>
                <a:gd name="T5" fmla="*/ 0 h 641"/>
                <a:gd name="T6" fmla="*/ 1 w 383"/>
                <a:gd name="T7" fmla="*/ 0 h 641"/>
                <a:gd name="T8" fmla="*/ 1 w 383"/>
                <a:gd name="T9" fmla="*/ 0 h 641"/>
                <a:gd name="T10" fmla="*/ 1 w 383"/>
                <a:gd name="T11" fmla="*/ 0 h 641"/>
                <a:gd name="T12" fmla="*/ 1 w 383"/>
                <a:gd name="T13" fmla="*/ 0 h 641"/>
                <a:gd name="T14" fmla="*/ 1 w 383"/>
                <a:gd name="T15" fmla="*/ 0 h 641"/>
                <a:gd name="T16" fmla="*/ 1 w 383"/>
                <a:gd name="T17" fmla="*/ 0 h 641"/>
                <a:gd name="T18" fmla="*/ 1 w 383"/>
                <a:gd name="T19" fmla="*/ 0 h 641"/>
                <a:gd name="T20" fmla="*/ 1 w 383"/>
                <a:gd name="T21" fmla="*/ 0 h 641"/>
                <a:gd name="T22" fmla="*/ 1 w 383"/>
                <a:gd name="T23" fmla="*/ 0 h 641"/>
                <a:gd name="T24" fmla="*/ 1 w 383"/>
                <a:gd name="T25" fmla="*/ 0 h 641"/>
                <a:gd name="T26" fmla="*/ 1 w 383"/>
                <a:gd name="T27" fmla="*/ 0 h 641"/>
                <a:gd name="T28" fmla="*/ 1 w 383"/>
                <a:gd name="T29" fmla="*/ 0 h 641"/>
                <a:gd name="T30" fmla="*/ 1 w 383"/>
                <a:gd name="T31" fmla="*/ 0 h 641"/>
                <a:gd name="T32" fmla="*/ 1 w 383"/>
                <a:gd name="T33" fmla="*/ 0 h 641"/>
                <a:gd name="T34" fmla="*/ 1 w 383"/>
                <a:gd name="T35" fmla="*/ 0 h 641"/>
                <a:gd name="T36" fmla="*/ 1 w 383"/>
                <a:gd name="T37" fmla="*/ 0 h 641"/>
                <a:gd name="T38" fmla="*/ 1 w 383"/>
                <a:gd name="T39" fmla="*/ 0 h 641"/>
                <a:gd name="T40" fmla="*/ 1 w 383"/>
                <a:gd name="T41" fmla="*/ 0 h 641"/>
                <a:gd name="T42" fmla="*/ 1 w 383"/>
                <a:gd name="T43" fmla="*/ 0 h 641"/>
                <a:gd name="T44" fmla="*/ 1 w 383"/>
                <a:gd name="T45" fmla="*/ 0 h 641"/>
                <a:gd name="T46" fmla="*/ 1 w 383"/>
                <a:gd name="T47" fmla="*/ 0 h 641"/>
                <a:gd name="T48" fmla="*/ 1 w 383"/>
                <a:gd name="T49" fmla="*/ 0 h 641"/>
                <a:gd name="T50" fmla="*/ 1 w 383"/>
                <a:gd name="T51" fmla="*/ 0 h 641"/>
                <a:gd name="T52" fmla="*/ 1 w 383"/>
                <a:gd name="T53" fmla="*/ 0 h 641"/>
                <a:gd name="T54" fmla="*/ 1 w 383"/>
                <a:gd name="T55" fmla="*/ 0 h 641"/>
                <a:gd name="T56" fmla="*/ 1 w 383"/>
                <a:gd name="T57" fmla="*/ 0 h 641"/>
                <a:gd name="T58" fmla="*/ 1 w 383"/>
                <a:gd name="T59" fmla="*/ 0 h 641"/>
                <a:gd name="T60" fmla="*/ 1 w 383"/>
                <a:gd name="T61" fmla="*/ 0 h 641"/>
                <a:gd name="T62" fmla="*/ 1 w 383"/>
                <a:gd name="T63" fmla="*/ 0 h 641"/>
                <a:gd name="T64" fmla="*/ 1 w 383"/>
                <a:gd name="T65" fmla="*/ 0 h 641"/>
                <a:gd name="T66" fmla="*/ 1 w 383"/>
                <a:gd name="T67" fmla="*/ 0 h 641"/>
                <a:gd name="T68" fmla="*/ 1 w 383"/>
                <a:gd name="T69" fmla="*/ 0 h 641"/>
                <a:gd name="T70" fmla="*/ 0 w 383"/>
                <a:gd name="T71" fmla="*/ 0 h 6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3"/>
                <a:gd name="T109" fmla="*/ 0 h 641"/>
                <a:gd name="T110" fmla="*/ 383 w 383"/>
                <a:gd name="T111" fmla="*/ 641 h 6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3" h="641">
                  <a:moveTo>
                    <a:pt x="0" y="482"/>
                  </a:moveTo>
                  <a:lnTo>
                    <a:pt x="15" y="555"/>
                  </a:lnTo>
                  <a:lnTo>
                    <a:pt x="49" y="590"/>
                  </a:lnTo>
                  <a:lnTo>
                    <a:pt x="46" y="641"/>
                  </a:lnTo>
                  <a:lnTo>
                    <a:pt x="139" y="607"/>
                  </a:lnTo>
                  <a:lnTo>
                    <a:pt x="163" y="506"/>
                  </a:lnTo>
                  <a:lnTo>
                    <a:pt x="145" y="502"/>
                  </a:lnTo>
                  <a:lnTo>
                    <a:pt x="214" y="470"/>
                  </a:lnTo>
                  <a:lnTo>
                    <a:pt x="149" y="463"/>
                  </a:lnTo>
                  <a:lnTo>
                    <a:pt x="197" y="470"/>
                  </a:lnTo>
                  <a:lnTo>
                    <a:pt x="226" y="444"/>
                  </a:lnTo>
                  <a:lnTo>
                    <a:pt x="184" y="411"/>
                  </a:lnTo>
                  <a:lnTo>
                    <a:pt x="147" y="434"/>
                  </a:lnTo>
                  <a:lnTo>
                    <a:pt x="177" y="413"/>
                  </a:lnTo>
                  <a:lnTo>
                    <a:pt x="178" y="321"/>
                  </a:lnTo>
                  <a:lnTo>
                    <a:pt x="308" y="234"/>
                  </a:lnTo>
                  <a:lnTo>
                    <a:pt x="298" y="215"/>
                  </a:lnTo>
                  <a:lnTo>
                    <a:pt x="319" y="171"/>
                  </a:lnTo>
                  <a:lnTo>
                    <a:pt x="383" y="157"/>
                  </a:lnTo>
                  <a:lnTo>
                    <a:pt x="366" y="53"/>
                  </a:lnTo>
                  <a:lnTo>
                    <a:pt x="279" y="0"/>
                  </a:lnTo>
                  <a:lnTo>
                    <a:pt x="265" y="0"/>
                  </a:lnTo>
                  <a:lnTo>
                    <a:pt x="264" y="33"/>
                  </a:lnTo>
                  <a:lnTo>
                    <a:pt x="209" y="27"/>
                  </a:lnTo>
                  <a:lnTo>
                    <a:pt x="197" y="53"/>
                  </a:lnTo>
                  <a:lnTo>
                    <a:pt x="161" y="61"/>
                  </a:lnTo>
                  <a:lnTo>
                    <a:pt x="151" y="103"/>
                  </a:lnTo>
                  <a:lnTo>
                    <a:pt x="101" y="152"/>
                  </a:lnTo>
                  <a:lnTo>
                    <a:pt x="75" y="221"/>
                  </a:lnTo>
                  <a:lnTo>
                    <a:pt x="86" y="249"/>
                  </a:lnTo>
                  <a:lnTo>
                    <a:pt x="32" y="269"/>
                  </a:lnTo>
                  <a:lnTo>
                    <a:pt x="27" y="360"/>
                  </a:lnTo>
                  <a:lnTo>
                    <a:pt x="45" y="379"/>
                  </a:lnTo>
                  <a:lnTo>
                    <a:pt x="27" y="396"/>
                  </a:lnTo>
                  <a:lnTo>
                    <a:pt x="36" y="436"/>
                  </a:lnTo>
                  <a:lnTo>
                    <a:pt x="0" y="482"/>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110" name="Freeform 152"/>
            <p:cNvSpPr>
              <a:spLocks noChangeAspect="1"/>
            </p:cNvSpPr>
            <p:nvPr/>
          </p:nvSpPr>
          <p:spPr bwMode="auto">
            <a:xfrm>
              <a:off x="2778" y="2038"/>
              <a:ext cx="66" cy="34"/>
            </a:xfrm>
            <a:custGeom>
              <a:avLst/>
              <a:gdLst>
                <a:gd name="T0" fmla="*/ 0 w 132"/>
                <a:gd name="T1" fmla="*/ 1 h 67"/>
                <a:gd name="T2" fmla="*/ 1 w 132"/>
                <a:gd name="T3" fmla="*/ 1 h 67"/>
                <a:gd name="T4" fmla="*/ 1 w 132"/>
                <a:gd name="T5" fmla="*/ 1 h 67"/>
                <a:gd name="T6" fmla="*/ 1 w 132"/>
                <a:gd name="T7" fmla="*/ 1 h 67"/>
                <a:gd name="T8" fmla="*/ 1 w 132"/>
                <a:gd name="T9" fmla="*/ 1 h 67"/>
                <a:gd name="T10" fmla="*/ 1 w 132"/>
                <a:gd name="T11" fmla="*/ 1 h 67"/>
                <a:gd name="T12" fmla="*/ 1 w 132"/>
                <a:gd name="T13" fmla="*/ 1 h 67"/>
                <a:gd name="T14" fmla="*/ 1 w 132"/>
                <a:gd name="T15" fmla="*/ 1 h 67"/>
                <a:gd name="T16" fmla="*/ 1 w 132"/>
                <a:gd name="T17" fmla="*/ 0 h 67"/>
                <a:gd name="T18" fmla="*/ 0 w 132"/>
                <a:gd name="T19" fmla="*/ 1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67"/>
                <a:gd name="T32" fmla="*/ 132 w 132"/>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67">
                  <a:moveTo>
                    <a:pt x="0" y="46"/>
                  </a:moveTo>
                  <a:lnTo>
                    <a:pt x="31" y="67"/>
                  </a:lnTo>
                  <a:lnTo>
                    <a:pt x="72" y="48"/>
                  </a:lnTo>
                  <a:lnTo>
                    <a:pt x="90" y="66"/>
                  </a:lnTo>
                  <a:lnTo>
                    <a:pt x="132" y="30"/>
                  </a:lnTo>
                  <a:lnTo>
                    <a:pt x="107" y="27"/>
                  </a:lnTo>
                  <a:lnTo>
                    <a:pt x="105" y="10"/>
                  </a:lnTo>
                  <a:lnTo>
                    <a:pt x="101" y="6"/>
                  </a:lnTo>
                  <a:lnTo>
                    <a:pt x="43" y="0"/>
                  </a:lnTo>
                  <a:lnTo>
                    <a:pt x="0" y="46"/>
                  </a:lnTo>
                  <a:close/>
                </a:path>
              </a:pathLst>
            </a:custGeom>
            <a:solidFill>
              <a:srgbClr val="FFFF00"/>
            </a:solidFill>
            <a:ln w="1588">
              <a:solidFill>
                <a:srgbClr val="000000"/>
              </a:solidFill>
              <a:round/>
              <a:headEnd/>
              <a:tailEnd/>
            </a:ln>
          </p:spPr>
          <p:txBody>
            <a:bodyPr/>
            <a:lstStyle/>
            <a:p>
              <a:pPr algn="r" eaLnBrk="0" hangingPunct="0"/>
              <a:endParaRPr lang="en-US">
                <a:latin typeface="Calibri" charset="0"/>
              </a:endParaRPr>
            </a:p>
          </p:txBody>
        </p:sp>
        <p:sp>
          <p:nvSpPr>
            <p:cNvPr id="40111" name="Freeform 153"/>
            <p:cNvSpPr>
              <a:spLocks noChangeAspect="1"/>
            </p:cNvSpPr>
            <p:nvPr/>
          </p:nvSpPr>
          <p:spPr bwMode="auto">
            <a:xfrm>
              <a:off x="3216" y="2229"/>
              <a:ext cx="106" cy="83"/>
            </a:xfrm>
            <a:custGeom>
              <a:avLst/>
              <a:gdLst>
                <a:gd name="T0" fmla="*/ 0 w 213"/>
                <a:gd name="T1" fmla="*/ 1 h 166"/>
                <a:gd name="T2" fmla="*/ 0 w 213"/>
                <a:gd name="T3" fmla="*/ 1 h 166"/>
                <a:gd name="T4" fmla="*/ 0 w 213"/>
                <a:gd name="T5" fmla="*/ 1 h 166"/>
                <a:gd name="T6" fmla="*/ 0 w 213"/>
                <a:gd name="T7" fmla="*/ 1 h 166"/>
                <a:gd name="T8" fmla="*/ 0 w 213"/>
                <a:gd name="T9" fmla="*/ 1 h 166"/>
                <a:gd name="T10" fmla="*/ 0 w 213"/>
                <a:gd name="T11" fmla="*/ 1 h 166"/>
                <a:gd name="T12" fmla="*/ 0 w 213"/>
                <a:gd name="T13" fmla="*/ 0 h 166"/>
                <a:gd name="T14" fmla="*/ 0 w 213"/>
                <a:gd name="T15" fmla="*/ 1 h 166"/>
                <a:gd name="T16" fmla="*/ 0 w 213"/>
                <a:gd name="T17" fmla="*/ 1 h 166"/>
                <a:gd name="T18" fmla="*/ 0 w 213"/>
                <a:gd name="T19" fmla="*/ 1 h 166"/>
                <a:gd name="T20" fmla="*/ 0 w 213"/>
                <a:gd name="T21" fmla="*/ 1 h 166"/>
                <a:gd name="T22" fmla="*/ 0 w 213"/>
                <a:gd name="T23" fmla="*/ 1 h 1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166"/>
                <a:gd name="T38" fmla="*/ 213 w 213"/>
                <a:gd name="T39" fmla="*/ 166 h 1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166">
                  <a:moveTo>
                    <a:pt x="0" y="154"/>
                  </a:moveTo>
                  <a:lnTo>
                    <a:pt x="4" y="136"/>
                  </a:lnTo>
                  <a:lnTo>
                    <a:pt x="33" y="101"/>
                  </a:lnTo>
                  <a:lnTo>
                    <a:pt x="18" y="86"/>
                  </a:lnTo>
                  <a:lnTo>
                    <a:pt x="17" y="43"/>
                  </a:lnTo>
                  <a:lnTo>
                    <a:pt x="33" y="8"/>
                  </a:lnTo>
                  <a:lnTo>
                    <a:pt x="213" y="0"/>
                  </a:lnTo>
                  <a:lnTo>
                    <a:pt x="180" y="25"/>
                  </a:lnTo>
                  <a:lnTo>
                    <a:pt x="168" y="92"/>
                  </a:lnTo>
                  <a:lnTo>
                    <a:pt x="95" y="131"/>
                  </a:lnTo>
                  <a:lnTo>
                    <a:pt x="31" y="166"/>
                  </a:lnTo>
                  <a:lnTo>
                    <a:pt x="0" y="154"/>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12" name="Freeform 154"/>
            <p:cNvSpPr>
              <a:spLocks noChangeAspect="1"/>
            </p:cNvSpPr>
            <p:nvPr/>
          </p:nvSpPr>
          <p:spPr bwMode="auto">
            <a:xfrm>
              <a:off x="4140" y="2500"/>
              <a:ext cx="118" cy="232"/>
            </a:xfrm>
            <a:custGeom>
              <a:avLst/>
              <a:gdLst>
                <a:gd name="T0" fmla="*/ 0 w 235"/>
                <a:gd name="T1" fmla="*/ 1 h 464"/>
                <a:gd name="T2" fmla="*/ 1 w 235"/>
                <a:gd name="T3" fmla="*/ 1 h 464"/>
                <a:gd name="T4" fmla="*/ 1 w 235"/>
                <a:gd name="T5" fmla="*/ 0 h 464"/>
                <a:gd name="T6" fmla="*/ 1 w 235"/>
                <a:gd name="T7" fmla="*/ 1 h 464"/>
                <a:gd name="T8" fmla="*/ 1 w 235"/>
                <a:gd name="T9" fmla="*/ 1 h 464"/>
                <a:gd name="T10" fmla="*/ 1 w 235"/>
                <a:gd name="T11" fmla="*/ 1 h 464"/>
                <a:gd name="T12" fmla="*/ 1 w 235"/>
                <a:gd name="T13" fmla="*/ 1 h 464"/>
                <a:gd name="T14" fmla="*/ 1 w 235"/>
                <a:gd name="T15" fmla="*/ 1 h 464"/>
                <a:gd name="T16" fmla="*/ 1 w 235"/>
                <a:gd name="T17" fmla="*/ 1 h 464"/>
                <a:gd name="T18" fmla="*/ 1 w 235"/>
                <a:gd name="T19" fmla="*/ 1 h 464"/>
                <a:gd name="T20" fmla="*/ 1 w 235"/>
                <a:gd name="T21" fmla="*/ 1 h 464"/>
                <a:gd name="T22" fmla="*/ 1 w 235"/>
                <a:gd name="T23" fmla="*/ 1 h 464"/>
                <a:gd name="T24" fmla="*/ 1 w 235"/>
                <a:gd name="T25" fmla="*/ 1 h 464"/>
                <a:gd name="T26" fmla="*/ 1 w 235"/>
                <a:gd name="T27" fmla="*/ 1 h 464"/>
                <a:gd name="T28" fmla="*/ 1 w 235"/>
                <a:gd name="T29" fmla="*/ 1 h 464"/>
                <a:gd name="T30" fmla="*/ 1 w 235"/>
                <a:gd name="T31" fmla="*/ 1 h 464"/>
                <a:gd name="T32" fmla="*/ 1 w 235"/>
                <a:gd name="T33" fmla="*/ 1 h 464"/>
                <a:gd name="T34" fmla="*/ 1 w 235"/>
                <a:gd name="T35" fmla="*/ 1 h 464"/>
                <a:gd name="T36" fmla="*/ 1 w 235"/>
                <a:gd name="T37" fmla="*/ 1 h 464"/>
                <a:gd name="T38" fmla="*/ 1 w 235"/>
                <a:gd name="T39" fmla="*/ 1 h 464"/>
                <a:gd name="T40" fmla="*/ 1 w 235"/>
                <a:gd name="T41" fmla="*/ 1 h 464"/>
                <a:gd name="T42" fmla="*/ 1 w 235"/>
                <a:gd name="T43" fmla="*/ 1 h 464"/>
                <a:gd name="T44" fmla="*/ 1 w 235"/>
                <a:gd name="T45" fmla="*/ 1 h 464"/>
                <a:gd name="T46" fmla="*/ 1 w 235"/>
                <a:gd name="T47" fmla="*/ 1 h 464"/>
                <a:gd name="T48" fmla="*/ 0 w 235"/>
                <a:gd name="T49" fmla="*/ 1 h 4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5"/>
                <a:gd name="T76" fmla="*/ 0 h 464"/>
                <a:gd name="T77" fmla="*/ 235 w 235"/>
                <a:gd name="T78" fmla="*/ 464 h 4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5" h="464">
                  <a:moveTo>
                    <a:pt x="0" y="74"/>
                  </a:moveTo>
                  <a:lnTo>
                    <a:pt x="18" y="37"/>
                  </a:lnTo>
                  <a:lnTo>
                    <a:pt x="81" y="0"/>
                  </a:lnTo>
                  <a:lnTo>
                    <a:pt x="110" y="36"/>
                  </a:lnTo>
                  <a:lnTo>
                    <a:pt x="101" y="98"/>
                  </a:lnTo>
                  <a:lnTo>
                    <a:pt x="177" y="72"/>
                  </a:lnTo>
                  <a:lnTo>
                    <a:pt x="208" y="98"/>
                  </a:lnTo>
                  <a:lnTo>
                    <a:pt x="235" y="160"/>
                  </a:lnTo>
                  <a:lnTo>
                    <a:pt x="228" y="199"/>
                  </a:lnTo>
                  <a:lnTo>
                    <a:pt x="168" y="197"/>
                  </a:lnTo>
                  <a:lnTo>
                    <a:pt x="149" y="213"/>
                  </a:lnTo>
                  <a:lnTo>
                    <a:pt x="160" y="279"/>
                  </a:lnTo>
                  <a:lnTo>
                    <a:pt x="82" y="222"/>
                  </a:lnTo>
                  <a:lnTo>
                    <a:pt x="51" y="323"/>
                  </a:lnTo>
                  <a:lnTo>
                    <a:pt x="88" y="414"/>
                  </a:lnTo>
                  <a:lnTo>
                    <a:pt x="139" y="447"/>
                  </a:lnTo>
                  <a:lnTo>
                    <a:pt x="112" y="464"/>
                  </a:lnTo>
                  <a:lnTo>
                    <a:pt x="105" y="437"/>
                  </a:lnTo>
                  <a:lnTo>
                    <a:pt x="82" y="437"/>
                  </a:lnTo>
                  <a:lnTo>
                    <a:pt x="24" y="385"/>
                  </a:lnTo>
                  <a:lnTo>
                    <a:pt x="33" y="327"/>
                  </a:lnTo>
                  <a:lnTo>
                    <a:pt x="65" y="272"/>
                  </a:lnTo>
                  <a:lnTo>
                    <a:pt x="23" y="183"/>
                  </a:lnTo>
                  <a:lnTo>
                    <a:pt x="36" y="142"/>
                  </a:lnTo>
                  <a:lnTo>
                    <a:pt x="0" y="74"/>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13" name="Freeform 155"/>
            <p:cNvSpPr>
              <a:spLocks noChangeAspect="1"/>
            </p:cNvSpPr>
            <p:nvPr/>
          </p:nvSpPr>
          <p:spPr bwMode="auto">
            <a:xfrm>
              <a:off x="1766" y="2654"/>
              <a:ext cx="16" cy="11"/>
            </a:xfrm>
            <a:custGeom>
              <a:avLst/>
              <a:gdLst>
                <a:gd name="T0" fmla="*/ 0 w 30"/>
                <a:gd name="T1" fmla="*/ 1 h 21"/>
                <a:gd name="T2" fmla="*/ 1 w 30"/>
                <a:gd name="T3" fmla="*/ 1 h 21"/>
                <a:gd name="T4" fmla="*/ 1 w 30"/>
                <a:gd name="T5" fmla="*/ 0 h 21"/>
                <a:gd name="T6" fmla="*/ 0 w 30"/>
                <a:gd name="T7" fmla="*/ 1 h 21"/>
                <a:gd name="T8" fmla="*/ 0 60000 65536"/>
                <a:gd name="T9" fmla="*/ 0 60000 65536"/>
                <a:gd name="T10" fmla="*/ 0 60000 65536"/>
                <a:gd name="T11" fmla="*/ 0 60000 65536"/>
                <a:gd name="T12" fmla="*/ 0 w 30"/>
                <a:gd name="T13" fmla="*/ 0 h 21"/>
                <a:gd name="T14" fmla="*/ 30 w 30"/>
                <a:gd name="T15" fmla="*/ 21 h 21"/>
              </a:gdLst>
              <a:ahLst/>
              <a:cxnLst>
                <a:cxn ang="T8">
                  <a:pos x="T0" y="T1"/>
                </a:cxn>
                <a:cxn ang="T9">
                  <a:pos x="T2" y="T3"/>
                </a:cxn>
                <a:cxn ang="T10">
                  <a:pos x="T4" y="T5"/>
                </a:cxn>
                <a:cxn ang="T11">
                  <a:pos x="T6" y="T7"/>
                </a:cxn>
              </a:cxnLst>
              <a:rect l="T12" t="T13" r="T14" b="T15"/>
              <a:pathLst>
                <a:path w="30" h="21">
                  <a:moveTo>
                    <a:pt x="0" y="21"/>
                  </a:moveTo>
                  <a:lnTo>
                    <a:pt x="29" y="18"/>
                  </a:lnTo>
                  <a:lnTo>
                    <a:pt x="30" y="0"/>
                  </a:lnTo>
                  <a:lnTo>
                    <a:pt x="0" y="21"/>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14" name="Freeform 156"/>
            <p:cNvSpPr>
              <a:spLocks noChangeAspect="1"/>
            </p:cNvSpPr>
            <p:nvPr/>
          </p:nvSpPr>
          <p:spPr bwMode="auto">
            <a:xfrm>
              <a:off x="3449" y="2414"/>
              <a:ext cx="77" cy="55"/>
            </a:xfrm>
            <a:custGeom>
              <a:avLst/>
              <a:gdLst>
                <a:gd name="T0" fmla="*/ 0 w 156"/>
                <a:gd name="T1" fmla="*/ 1 h 110"/>
                <a:gd name="T2" fmla="*/ 0 w 156"/>
                <a:gd name="T3" fmla="*/ 1 h 110"/>
                <a:gd name="T4" fmla="*/ 0 w 156"/>
                <a:gd name="T5" fmla="*/ 1 h 110"/>
                <a:gd name="T6" fmla="*/ 0 w 156"/>
                <a:gd name="T7" fmla="*/ 1 h 110"/>
                <a:gd name="T8" fmla="*/ 0 w 156"/>
                <a:gd name="T9" fmla="*/ 0 h 110"/>
                <a:gd name="T10" fmla="*/ 0 w 156"/>
                <a:gd name="T11" fmla="*/ 1 h 110"/>
                <a:gd name="T12" fmla="*/ 0 w 156"/>
                <a:gd name="T13" fmla="*/ 1 h 110"/>
                <a:gd name="T14" fmla="*/ 0 w 156"/>
                <a:gd name="T15" fmla="*/ 1 h 110"/>
                <a:gd name="T16" fmla="*/ 0 w 156"/>
                <a:gd name="T17" fmla="*/ 1 h 110"/>
                <a:gd name="T18" fmla="*/ 0 w 156"/>
                <a:gd name="T19" fmla="*/ 1 h 110"/>
                <a:gd name="T20" fmla="*/ 0 w 156"/>
                <a:gd name="T21" fmla="*/ 1 h 1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10"/>
                <a:gd name="T35" fmla="*/ 156 w 156"/>
                <a:gd name="T36" fmla="*/ 110 h 1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10">
                  <a:moveTo>
                    <a:pt x="0" y="50"/>
                  </a:moveTo>
                  <a:lnTo>
                    <a:pt x="9" y="48"/>
                  </a:lnTo>
                  <a:lnTo>
                    <a:pt x="21" y="65"/>
                  </a:lnTo>
                  <a:lnTo>
                    <a:pt x="86" y="64"/>
                  </a:lnTo>
                  <a:lnTo>
                    <a:pt x="147" y="0"/>
                  </a:lnTo>
                  <a:lnTo>
                    <a:pt x="156" y="39"/>
                  </a:lnTo>
                  <a:lnTo>
                    <a:pt x="138" y="40"/>
                  </a:lnTo>
                  <a:lnTo>
                    <a:pt x="147" y="64"/>
                  </a:lnTo>
                  <a:lnTo>
                    <a:pt x="124" y="110"/>
                  </a:lnTo>
                  <a:lnTo>
                    <a:pt x="28" y="98"/>
                  </a:lnTo>
                  <a:lnTo>
                    <a:pt x="0" y="50"/>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15" name="Freeform 157"/>
            <p:cNvSpPr>
              <a:spLocks noChangeAspect="1"/>
            </p:cNvSpPr>
            <p:nvPr/>
          </p:nvSpPr>
          <p:spPr bwMode="auto">
            <a:xfrm>
              <a:off x="2798" y="2231"/>
              <a:ext cx="59" cy="115"/>
            </a:xfrm>
            <a:custGeom>
              <a:avLst/>
              <a:gdLst>
                <a:gd name="T0" fmla="*/ 0 w 117"/>
                <a:gd name="T1" fmla="*/ 1 h 228"/>
                <a:gd name="T2" fmla="*/ 1 w 117"/>
                <a:gd name="T3" fmla="*/ 1 h 228"/>
                <a:gd name="T4" fmla="*/ 1 w 117"/>
                <a:gd name="T5" fmla="*/ 1 h 228"/>
                <a:gd name="T6" fmla="*/ 1 w 117"/>
                <a:gd name="T7" fmla="*/ 0 h 228"/>
                <a:gd name="T8" fmla="*/ 1 w 117"/>
                <a:gd name="T9" fmla="*/ 1 h 228"/>
                <a:gd name="T10" fmla="*/ 1 w 117"/>
                <a:gd name="T11" fmla="*/ 1 h 228"/>
                <a:gd name="T12" fmla="*/ 1 w 117"/>
                <a:gd name="T13" fmla="*/ 1 h 228"/>
                <a:gd name="T14" fmla="*/ 1 w 117"/>
                <a:gd name="T15" fmla="*/ 1 h 228"/>
                <a:gd name="T16" fmla="*/ 1 w 117"/>
                <a:gd name="T17" fmla="*/ 1 h 228"/>
                <a:gd name="T18" fmla="*/ 1 w 117"/>
                <a:gd name="T19" fmla="*/ 1 h 228"/>
                <a:gd name="T20" fmla="*/ 0 w 117"/>
                <a:gd name="T21" fmla="*/ 1 h 2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228"/>
                <a:gd name="T35" fmla="*/ 117 w 117"/>
                <a:gd name="T36" fmla="*/ 228 h 2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228">
                  <a:moveTo>
                    <a:pt x="0" y="106"/>
                  </a:moveTo>
                  <a:lnTo>
                    <a:pt x="28" y="86"/>
                  </a:lnTo>
                  <a:lnTo>
                    <a:pt x="38" y="2"/>
                  </a:lnTo>
                  <a:lnTo>
                    <a:pt x="111" y="0"/>
                  </a:lnTo>
                  <a:lnTo>
                    <a:pt x="93" y="27"/>
                  </a:lnTo>
                  <a:lnTo>
                    <a:pt x="114" y="63"/>
                  </a:lnTo>
                  <a:lnTo>
                    <a:pt x="71" y="106"/>
                  </a:lnTo>
                  <a:lnTo>
                    <a:pt x="117" y="134"/>
                  </a:lnTo>
                  <a:lnTo>
                    <a:pt x="59" y="228"/>
                  </a:lnTo>
                  <a:lnTo>
                    <a:pt x="52" y="168"/>
                  </a:lnTo>
                  <a:lnTo>
                    <a:pt x="0" y="106"/>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16" name="Freeform 158"/>
            <p:cNvSpPr>
              <a:spLocks noChangeAspect="1"/>
            </p:cNvSpPr>
            <p:nvPr/>
          </p:nvSpPr>
          <p:spPr bwMode="auto">
            <a:xfrm>
              <a:off x="3077" y="2146"/>
              <a:ext cx="41" cy="32"/>
            </a:xfrm>
            <a:custGeom>
              <a:avLst/>
              <a:gdLst>
                <a:gd name="T0" fmla="*/ 0 w 82"/>
                <a:gd name="T1" fmla="*/ 1 h 63"/>
                <a:gd name="T2" fmla="*/ 1 w 82"/>
                <a:gd name="T3" fmla="*/ 1 h 63"/>
                <a:gd name="T4" fmla="*/ 1 w 82"/>
                <a:gd name="T5" fmla="*/ 0 h 63"/>
                <a:gd name="T6" fmla="*/ 1 w 82"/>
                <a:gd name="T7" fmla="*/ 1 h 63"/>
                <a:gd name="T8" fmla="*/ 1 w 82"/>
                <a:gd name="T9" fmla="*/ 1 h 63"/>
                <a:gd name="T10" fmla="*/ 1 w 82"/>
                <a:gd name="T11" fmla="*/ 1 h 63"/>
                <a:gd name="T12" fmla="*/ 1 w 82"/>
                <a:gd name="T13" fmla="*/ 1 h 63"/>
                <a:gd name="T14" fmla="*/ 0 w 82"/>
                <a:gd name="T15" fmla="*/ 1 h 63"/>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63"/>
                <a:gd name="T26" fmla="*/ 82 w 82"/>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63">
                  <a:moveTo>
                    <a:pt x="0" y="42"/>
                  </a:moveTo>
                  <a:lnTo>
                    <a:pt x="10" y="3"/>
                  </a:lnTo>
                  <a:lnTo>
                    <a:pt x="56" y="0"/>
                  </a:lnTo>
                  <a:lnTo>
                    <a:pt x="82" y="30"/>
                  </a:lnTo>
                  <a:lnTo>
                    <a:pt x="46" y="32"/>
                  </a:lnTo>
                  <a:lnTo>
                    <a:pt x="4" y="63"/>
                  </a:lnTo>
                  <a:lnTo>
                    <a:pt x="22" y="44"/>
                  </a:lnTo>
                  <a:lnTo>
                    <a:pt x="0" y="42"/>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17" name="Freeform 159"/>
            <p:cNvSpPr>
              <a:spLocks noChangeAspect="1"/>
            </p:cNvSpPr>
            <p:nvPr/>
          </p:nvSpPr>
          <p:spPr bwMode="auto">
            <a:xfrm>
              <a:off x="3082" y="2142"/>
              <a:ext cx="273" cy="108"/>
            </a:xfrm>
            <a:custGeom>
              <a:avLst/>
              <a:gdLst>
                <a:gd name="T0" fmla="*/ 0 w 547"/>
                <a:gd name="T1" fmla="*/ 1 h 216"/>
                <a:gd name="T2" fmla="*/ 0 w 547"/>
                <a:gd name="T3" fmla="*/ 1 h 216"/>
                <a:gd name="T4" fmla="*/ 0 w 547"/>
                <a:gd name="T5" fmla="*/ 1 h 216"/>
                <a:gd name="T6" fmla="*/ 0 w 547"/>
                <a:gd name="T7" fmla="*/ 1 h 216"/>
                <a:gd name="T8" fmla="*/ 0 w 547"/>
                <a:gd name="T9" fmla="*/ 1 h 216"/>
                <a:gd name="T10" fmla="*/ 0 w 547"/>
                <a:gd name="T11" fmla="*/ 1 h 216"/>
                <a:gd name="T12" fmla="*/ 0 w 547"/>
                <a:gd name="T13" fmla="*/ 1 h 216"/>
                <a:gd name="T14" fmla="*/ 0 w 547"/>
                <a:gd name="T15" fmla="*/ 1 h 216"/>
                <a:gd name="T16" fmla="*/ 0 w 547"/>
                <a:gd name="T17" fmla="*/ 1 h 216"/>
                <a:gd name="T18" fmla="*/ 0 w 547"/>
                <a:gd name="T19" fmla="*/ 1 h 216"/>
                <a:gd name="T20" fmla="*/ 0 w 547"/>
                <a:gd name="T21" fmla="*/ 1 h 216"/>
                <a:gd name="T22" fmla="*/ 0 w 547"/>
                <a:gd name="T23" fmla="*/ 1 h 216"/>
                <a:gd name="T24" fmla="*/ 0 w 547"/>
                <a:gd name="T25" fmla="*/ 1 h 216"/>
                <a:gd name="T26" fmla="*/ 0 w 547"/>
                <a:gd name="T27" fmla="*/ 1 h 216"/>
                <a:gd name="T28" fmla="*/ 0 w 547"/>
                <a:gd name="T29" fmla="*/ 1 h 216"/>
                <a:gd name="T30" fmla="*/ 0 w 547"/>
                <a:gd name="T31" fmla="*/ 1 h 216"/>
                <a:gd name="T32" fmla="*/ 0 w 547"/>
                <a:gd name="T33" fmla="*/ 1 h 216"/>
                <a:gd name="T34" fmla="*/ 0 w 547"/>
                <a:gd name="T35" fmla="*/ 1 h 216"/>
                <a:gd name="T36" fmla="*/ 0 w 547"/>
                <a:gd name="T37" fmla="*/ 1 h 216"/>
                <a:gd name="T38" fmla="*/ 0 w 547"/>
                <a:gd name="T39" fmla="*/ 1 h 216"/>
                <a:gd name="T40" fmla="*/ 0 w 547"/>
                <a:gd name="T41" fmla="*/ 1 h 216"/>
                <a:gd name="T42" fmla="*/ 0 w 547"/>
                <a:gd name="T43" fmla="*/ 0 h 216"/>
                <a:gd name="T44" fmla="*/ 0 w 547"/>
                <a:gd name="T45" fmla="*/ 1 h 216"/>
                <a:gd name="T46" fmla="*/ 0 w 547"/>
                <a:gd name="T47" fmla="*/ 1 h 216"/>
                <a:gd name="T48" fmla="*/ 0 w 547"/>
                <a:gd name="T49" fmla="*/ 1 h 216"/>
                <a:gd name="T50" fmla="*/ 0 w 547"/>
                <a:gd name="T51" fmla="*/ 1 h 216"/>
                <a:gd name="T52" fmla="*/ 0 w 547"/>
                <a:gd name="T53" fmla="*/ 1 h 2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7"/>
                <a:gd name="T82" fmla="*/ 0 h 216"/>
                <a:gd name="T83" fmla="*/ 547 w 547"/>
                <a:gd name="T84" fmla="*/ 216 h 21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7" h="216">
                  <a:moveTo>
                    <a:pt x="0" y="72"/>
                  </a:moveTo>
                  <a:lnTo>
                    <a:pt x="22" y="128"/>
                  </a:lnTo>
                  <a:lnTo>
                    <a:pt x="1" y="135"/>
                  </a:lnTo>
                  <a:lnTo>
                    <a:pt x="22" y="142"/>
                  </a:lnTo>
                  <a:lnTo>
                    <a:pt x="32" y="178"/>
                  </a:lnTo>
                  <a:lnTo>
                    <a:pt x="62" y="174"/>
                  </a:lnTo>
                  <a:lnTo>
                    <a:pt x="32" y="189"/>
                  </a:lnTo>
                  <a:lnTo>
                    <a:pt x="66" y="183"/>
                  </a:lnTo>
                  <a:lnTo>
                    <a:pt x="106" y="205"/>
                  </a:lnTo>
                  <a:lnTo>
                    <a:pt x="139" y="181"/>
                  </a:lnTo>
                  <a:lnTo>
                    <a:pt x="192" y="213"/>
                  </a:lnTo>
                  <a:lnTo>
                    <a:pt x="288" y="181"/>
                  </a:lnTo>
                  <a:lnTo>
                    <a:pt x="286" y="216"/>
                  </a:lnTo>
                  <a:lnTo>
                    <a:pt x="302" y="181"/>
                  </a:lnTo>
                  <a:lnTo>
                    <a:pt x="482" y="173"/>
                  </a:lnTo>
                  <a:lnTo>
                    <a:pt x="547" y="170"/>
                  </a:lnTo>
                  <a:lnTo>
                    <a:pt x="527" y="94"/>
                  </a:lnTo>
                  <a:lnTo>
                    <a:pt x="542" y="78"/>
                  </a:lnTo>
                  <a:lnTo>
                    <a:pt x="487" y="13"/>
                  </a:lnTo>
                  <a:lnTo>
                    <a:pt x="450" y="13"/>
                  </a:lnTo>
                  <a:lnTo>
                    <a:pt x="350" y="40"/>
                  </a:lnTo>
                  <a:lnTo>
                    <a:pt x="262" y="0"/>
                  </a:lnTo>
                  <a:lnTo>
                    <a:pt x="210" y="1"/>
                  </a:lnTo>
                  <a:lnTo>
                    <a:pt x="140" y="37"/>
                  </a:lnTo>
                  <a:lnTo>
                    <a:pt x="85" y="27"/>
                  </a:lnTo>
                  <a:lnTo>
                    <a:pt x="104" y="48"/>
                  </a:lnTo>
                  <a:lnTo>
                    <a:pt x="0" y="72"/>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18" name="Freeform 160"/>
            <p:cNvSpPr>
              <a:spLocks noChangeAspect="1"/>
            </p:cNvSpPr>
            <p:nvPr/>
          </p:nvSpPr>
          <p:spPr bwMode="auto">
            <a:xfrm>
              <a:off x="2539" y="1889"/>
              <a:ext cx="59" cy="72"/>
            </a:xfrm>
            <a:custGeom>
              <a:avLst/>
              <a:gdLst>
                <a:gd name="T0" fmla="*/ 0 w 119"/>
                <a:gd name="T1" fmla="*/ 1 h 144"/>
                <a:gd name="T2" fmla="*/ 0 w 119"/>
                <a:gd name="T3" fmla="*/ 1 h 144"/>
                <a:gd name="T4" fmla="*/ 0 w 119"/>
                <a:gd name="T5" fmla="*/ 1 h 144"/>
                <a:gd name="T6" fmla="*/ 0 w 119"/>
                <a:gd name="T7" fmla="*/ 1 h 144"/>
                <a:gd name="T8" fmla="*/ 0 w 119"/>
                <a:gd name="T9" fmla="*/ 1 h 144"/>
                <a:gd name="T10" fmla="*/ 0 w 119"/>
                <a:gd name="T11" fmla="*/ 1 h 144"/>
                <a:gd name="T12" fmla="*/ 0 w 119"/>
                <a:gd name="T13" fmla="*/ 1 h 144"/>
                <a:gd name="T14" fmla="*/ 0 w 119"/>
                <a:gd name="T15" fmla="*/ 1 h 144"/>
                <a:gd name="T16" fmla="*/ 0 w 119"/>
                <a:gd name="T17" fmla="*/ 1 h 144"/>
                <a:gd name="T18" fmla="*/ 0 w 119"/>
                <a:gd name="T19" fmla="*/ 0 h 144"/>
                <a:gd name="T20" fmla="*/ 0 w 119"/>
                <a:gd name="T21" fmla="*/ 1 h 144"/>
                <a:gd name="T22" fmla="*/ 0 w 119"/>
                <a:gd name="T23" fmla="*/ 1 h 144"/>
                <a:gd name="T24" fmla="*/ 0 w 119"/>
                <a:gd name="T25" fmla="*/ 1 h 144"/>
                <a:gd name="T26" fmla="*/ 0 w 119"/>
                <a:gd name="T27" fmla="*/ 1 h 144"/>
                <a:gd name="T28" fmla="*/ 0 w 119"/>
                <a:gd name="T29" fmla="*/ 1 h 144"/>
                <a:gd name="T30" fmla="*/ 0 w 119"/>
                <a:gd name="T31" fmla="*/ 1 h 144"/>
                <a:gd name="T32" fmla="*/ 0 w 119"/>
                <a:gd name="T33" fmla="*/ 1 h 144"/>
                <a:gd name="T34" fmla="*/ 0 w 119"/>
                <a:gd name="T35" fmla="*/ 1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9"/>
                <a:gd name="T55" fmla="*/ 0 h 144"/>
                <a:gd name="T56" fmla="*/ 119 w 119"/>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9" h="144">
                  <a:moveTo>
                    <a:pt x="0" y="121"/>
                  </a:moveTo>
                  <a:lnTo>
                    <a:pt x="15" y="133"/>
                  </a:lnTo>
                  <a:lnTo>
                    <a:pt x="3" y="144"/>
                  </a:lnTo>
                  <a:lnTo>
                    <a:pt x="112" y="123"/>
                  </a:lnTo>
                  <a:lnTo>
                    <a:pt x="119" y="47"/>
                  </a:lnTo>
                  <a:lnTo>
                    <a:pt x="105" y="29"/>
                  </a:lnTo>
                  <a:lnTo>
                    <a:pt x="74" y="38"/>
                  </a:lnTo>
                  <a:lnTo>
                    <a:pt x="62" y="27"/>
                  </a:lnTo>
                  <a:lnTo>
                    <a:pt x="76" y="9"/>
                  </a:lnTo>
                  <a:lnTo>
                    <a:pt x="62" y="0"/>
                  </a:lnTo>
                  <a:lnTo>
                    <a:pt x="50" y="37"/>
                  </a:lnTo>
                  <a:lnTo>
                    <a:pt x="3" y="47"/>
                  </a:lnTo>
                  <a:lnTo>
                    <a:pt x="18" y="56"/>
                  </a:lnTo>
                  <a:lnTo>
                    <a:pt x="8" y="76"/>
                  </a:lnTo>
                  <a:lnTo>
                    <a:pt x="39" y="81"/>
                  </a:lnTo>
                  <a:lnTo>
                    <a:pt x="12" y="109"/>
                  </a:lnTo>
                  <a:lnTo>
                    <a:pt x="42" y="102"/>
                  </a:lnTo>
                  <a:lnTo>
                    <a:pt x="0" y="121"/>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119" name="Freeform 161"/>
            <p:cNvSpPr>
              <a:spLocks noChangeAspect="1"/>
            </p:cNvSpPr>
            <p:nvPr/>
          </p:nvSpPr>
          <p:spPr bwMode="auto">
            <a:xfrm>
              <a:off x="2570" y="1885"/>
              <a:ext cx="38" cy="27"/>
            </a:xfrm>
            <a:custGeom>
              <a:avLst/>
              <a:gdLst>
                <a:gd name="T0" fmla="*/ 0 w 76"/>
                <a:gd name="T1" fmla="*/ 0 h 56"/>
                <a:gd name="T2" fmla="*/ 1 w 76"/>
                <a:gd name="T3" fmla="*/ 0 h 56"/>
                <a:gd name="T4" fmla="*/ 1 w 76"/>
                <a:gd name="T5" fmla="*/ 0 h 56"/>
                <a:gd name="T6" fmla="*/ 1 w 76"/>
                <a:gd name="T7" fmla="*/ 0 h 56"/>
                <a:gd name="T8" fmla="*/ 1 w 76"/>
                <a:gd name="T9" fmla="*/ 0 h 56"/>
                <a:gd name="T10" fmla="*/ 1 w 76"/>
                <a:gd name="T11" fmla="*/ 0 h 56"/>
                <a:gd name="T12" fmla="*/ 1 w 76"/>
                <a:gd name="T13" fmla="*/ 0 h 56"/>
                <a:gd name="T14" fmla="*/ 1 w 76"/>
                <a:gd name="T15" fmla="*/ 0 h 56"/>
                <a:gd name="T16" fmla="*/ 0 w 76"/>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
                <a:gd name="T28" fmla="*/ 0 h 56"/>
                <a:gd name="T29" fmla="*/ 76 w 7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 h="56">
                  <a:moveTo>
                    <a:pt x="0" y="36"/>
                  </a:moveTo>
                  <a:lnTo>
                    <a:pt x="12" y="47"/>
                  </a:lnTo>
                  <a:lnTo>
                    <a:pt x="43" y="38"/>
                  </a:lnTo>
                  <a:lnTo>
                    <a:pt x="57" y="56"/>
                  </a:lnTo>
                  <a:lnTo>
                    <a:pt x="76" y="36"/>
                  </a:lnTo>
                  <a:lnTo>
                    <a:pt x="58" y="9"/>
                  </a:lnTo>
                  <a:lnTo>
                    <a:pt x="23" y="0"/>
                  </a:lnTo>
                  <a:lnTo>
                    <a:pt x="14" y="18"/>
                  </a:lnTo>
                  <a:lnTo>
                    <a:pt x="0" y="36"/>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120" name="Freeform 162"/>
            <p:cNvSpPr>
              <a:spLocks noChangeAspect="1"/>
            </p:cNvSpPr>
            <p:nvPr/>
          </p:nvSpPr>
          <p:spPr bwMode="auto">
            <a:xfrm>
              <a:off x="2587" y="1821"/>
              <a:ext cx="10" cy="12"/>
            </a:xfrm>
            <a:custGeom>
              <a:avLst/>
              <a:gdLst>
                <a:gd name="T0" fmla="*/ 0 w 21"/>
                <a:gd name="T1" fmla="*/ 1 h 24"/>
                <a:gd name="T2" fmla="*/ 0 w 21"/>
                <a:gd name="T3" fmla="*/ 1 h 24"/>
                <a:gd name="T4" fmla="*/ 0 w 21"/>
                <a:gd name="T5" fmla="*/ 0 h 24"/>
                <a:gd name="T6" fmla="*/ 0 w 21"/>
                <a:gd name="T7" fmla="*/ 1 h 24"/>
                <a:gd name="T8" fmla="*/ 0 60000 65536"/>
                <a:gd name="T9" fmla="*/ 0 60000 65536"/>
                <a:gd name="T10" fmla="*/ 0 60000 65536"/>
                <a:gd name="T11" fmla="*/ 0 60000 65536"/>
                <a:gd name="T12" fmla="*/ 0 w 21"/>
                <a:gd name="T13" fmla="*/ 0 h 24"/>
                <a:gd name="T14" fmla="*/ 21 w 21"/>
                <a:gd name="T15" fmla="*/ 24 h 24"/>
              </a:gdLst>
              <a:ahLst/>
              <a:cxnLst>
                <a:cxn ang="T8">
                  <a:pos x="T0" y="T1"/>
                </a:cxn>
                <a:cxn ang="T9">
                  <a:pos x="T2" y="T3"/>
                </a:cxn>
                <a:cxn ang="T10">
                  <a:pos x="T4" y="T5"/>
                </a:cxn>
                <a:cxn ang="T11">
                  <a:pos x="T6" y="T7"/>
                </a:cxn>
              </a:cxnLst>
              <a:rect l="T12" t="T13" r="T14" b="T15"/>
              <a:pathLst>
                <a:path w="21" h="24">
                  <a:moveTo>
                    <a:pt x="0" y="24"/>
                  </a:moveTo>
                  <a:lnTo>
                    <a:pt x="0" y="5"/>
                  </a:lnTo>
                  <a:lnTo>
                    <a:pt x="21" y="0"/>
                  </a:lnTo>
                  <a:lnTo>
                    <a:pt x="0" y="24"/>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121" name="Freeform 163"/>
            <p:cNvSpPr>
              <a:spLocks noChangeAspect="1"/>
            </p:cNvSpPr>
            <p:nvPr/>
          </p:nvSpPr>
          <p:spPr bwMode="auto">
            <a:xfrm>
              <a:off x="2591" y="1834"/>
              <a:ext cx="8" cy="8"/>
            </a:xfrm>
            <a:custGeom>
              <a:avLst/>
              <a:gdLst>
                <a:gd name="T0" fmla="*/ 0 w 17"/>
                <a:gd name="T1" fmla="*/ 0 h 17"/>
                <a:gd name="T2" fmla="*/ 0 w 17"/>
                <a:gd name="T3" fmla="*/ 0 h 17"/>
                <a:gd name="T4" fmla="*/ 0 w 17"/>
                <a:gd name="T5" fmla="*/ 0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3"/>
                  </a:moveTo>
                  <a:lnTo>
                    <a:pt x="10" y="0"/>
                  </a:lnTo>
                  <a:lnTo>
                    <a:pt x="17" y="17"/>
                  </a:lnTo>
                  <a:lnTo>
                    <a:pt x="0" y="13"/>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122" name="Freeform 164"/>
            <p:cNvSpPr>
              <a:spLocks noChangeAspect="1"/>
            </p:cNvSpPr>
            <p:nvPr/>
          </p:nvSpPr>
          <p:spPr bwMode="auto">
            <a:xfrm>
              <a:off x="2599" y="1815"/>
              <a:ext cx="116" cy="179"/>
            </a:xfrm>
            <a:custGeom>
              <a:avLst/>
              <a:gdLst>
                <a:gd name="T0" fmla="*/ 0 w 231"/>
                <a:gd name="T1" fmla="*/ 1 h 358"/>
                <a:gd name="T2" fmla="*/ 1 w 231"/>
                <a:gd name="T3" fmla="*/ 1 h 358"/>
                <a:gd name="T4" fmla="*/ 1 w 231"/>
                <a:gd name="T5" fmla="*/ 0 h 358"/>
                <a:gd name="T6" fmla="*/ 1 w 231"/>
                <a:gd name="T7" fmla="*/ 0 h 358"/>
                <a:gd name="T8" fmla="*/ 1 w 231"/>
                <a:gd name="T9" fmla="*/ 1 h 358"/>
                <a:gd name="T10" fmla="*/ 1 w 231"/>
                <a:gd name="T11" fmla="*/ 1 h 358"/>
                <a:gd name="T12" fmla="*/ 1 w 231"/>
                <a:gd name="T13" fmla="*/ 1 h 358"/>
                <a:gd name="T14" fmla="*/ 1 w 231"/>
                <a:gd name="T15" fmla="*/ 1 h 358"/>
                <a:gd name="T16" fmla="*/ 1 w 231"/>
                <a:gd name="T17" fmla="*/ 1 h 358"/>
                <a:gd name="T18" fmla="*/ 1 w 231"/>
                <a:gd name="T19" fmla="*/ 1 h 358"/>
                <a:gd name="T20" fmla="*/ 1 w 231"/>
                <a:gd name="T21" fmla="*/ 1 h 358"/>
                <a:gd name="T22" fmla="*/ 1 w 231"/>
                <a:gd name="T23" fmla="*/ 1 h 358"/>
                <a:gd name="T24" fmla="*/ 1 w 231"/>
                <a:gd name="T25" fmla="*/ 1 h 358"/>
                <a:gd name="T26" fmla="*/ 1 w 231"/>
                <a:gd name="T27" fmla="*/ 1 h 358"/>
                <a:gd name="T28" fmla="*/ 1 w 231"/>
                <a:gd name="T29" fmla="*/ 1 h 358"/>
                <a:gd name="T30" fmla="*/ 1 w 231"/>
                <a:gd name="T31" fmla="*/ 1 h 358"/>
                <a:gd name="T32" fmla="*/ 1 w 231"/>
                <a:gd name="T33" fmla="*/ 1 h 358"/>
                <a:gd name="T34" fmla="*/ 1 w 231"/>
                <a:gd name="T35" fmla="*/ 1 h 358"/>
                <a:gd name="T36" fmla="*/ 1 w 231"/>
                <a:gd name="T37" fmla="*/ 1 h 358"/>
                <a:gd name="T38" fmla="*/ 1 w 231"/>
                <a:gd name="T39" fmla="*/ 1 h 358"/>
                <a:gd name="T40" fmla="*/ 1 w 231"/>
                <a:gd name="T41" fmla="*/ 1 h 358"/>
                <a:gd name="T42" fmla="*/ 1 w 231"/>
                <a:gd name="T43" fmla="*/ 1 h 358"/>
                <a:gd name="T44" fmla="*/ 1 w 231"/>
                <a:gd name="T45" fmla="*/ 1 h 358"/>
                <a:gd name="T46" fmla="*/ 1 w 231"/>
                <a:gd name="T47" fmla="*/ 1 h 358"/>
                <a:gd name="T48" fmla="*/ 1 w 231"/>
                <a:gd name="T49" fmla="*/ 1 h 358"/>
                <a:gd name="T50" fmla="*/ 1 w 231"/>
                <a:gd name="T51" fmla="*/ 1 h 358"/>
                <a:gd name="T52" fmla="*/ 1 w 231"/>
                <a:gd name="T53" fmla="*/ 1 h 358"/>
                <a:gd name="T54" fmla="*/ 1 w 231"/>
                <a:gd name="T55" fmla="*/ 1 h 358"/>
                <a:gd name="T56" fmla="*/ 1 w 231"/>
                <a:gd name="T57" fmla="*/ 1 h 358"/>
                <a:gd name="T58" fmla="*/ 0 w 231"/>
                <a:gd name="T59" fmla="*/ 1 h 3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1"/>
                <a:gd name="T91" fmla="*/ 0 h 358"/>
                <a:gd name="T92" fmla="*/ 231 w 231"/>
                <a:gd name="T93" fmla="*/ 358 h 3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1" h="358">
                  <a:moveTo>
                    <a:pt x="0" y="84"/>
                  </a:moveTo>
                  <a:lnTo>
                    <a:pt x="8" y="34"/>
                  </a:lnTo>
                  <a:lnTo>
                    <a:pt x="38" y="0"/>
                  </a:lnTo>
                  <a:lnTo>
                    <a:pt x="88" y="0"/>
                  </a:lnTo>
                  <a:lnTo>
                    <a:pt x="57" y="42"/>
                  </a:lnTo>
                  <a:lnTo>
                    <a:pt x="126" y="51"/>
                  </a:lnTo>
                  <a:lnTo>
                    <a:pt x="83" y="110"/>
                  </a:lnTo>
                  <a:lnTo>
                    <a:pt x="136" y="130"/>
                  </a:lnTo>
                  <a:lnTo>
                    <a:pt x="185" y="204"/>
                  </a:lnTo>
                  <a:lnTo>
                    <a:pt x="172" y="209"/>
                  </a:lnTo>
                  <a:lnTo>
                    <a:pt x="193" y="226"/>
                  </a:lnTo>
                  <a:lnTo>
                    <a:pt x="180" y="245"/>
                  </a:lnTo>
                  <a:lnTo>
                    <a:pt x="231" y="249"/>
                  </a:lnTo>
                  <a:lnTo>
                    <a:pt x="201" y="297"/>
                  </a:lnTo>
                  <a:lnTo>
                    <a:pt x="222" y="311"/>
                  </a:lnTo>
                  <a:lnTo>
                    <a:pt x="14" y="358"/>
                  </a:lnTo>
                  <a:lnTo>
                    <a:pt x="108" y="291"/>
                  </a:lnTo>
                  <a:lnTo>
                    <a:pt x="79" y="301"/>
                  </a:lnTo>
                  <a:lnTo>
                    <a:pt x="27" y="281"/>
                  </a:lnTo>
                  <a:lnTo>
                    <a:pt x="67" y="257"/>
                  </a:lnTo>
                  <a:lnTo>
                    <a:pt x="43" y="245"/>
                  </a:lnTo>
                  <a:lnTo>
                    <a:pt x="96" y="219"/>
                  </a:lnTo>
                  <a:lnTo>
                    <a:pt x="102" y="186"/>
                  </a:lnTo>
                  <a:lnTo>
                    <a:pt x="74" y="176"/>
                  </a:lnTo>
                  <a:lnTo>
                    <a:pt x="88" y="157"/>
                  </a:lnTo>
                  <a:lnTo>
                    <a:pt x="36" y="166"/>
                  </a:lnTo>
                  <a:lnTo>
                    <a:pt x="38" y="115"/>
                  </a:lnTo>
                  <a:lnTo>
                    <a:pt x="8" y="139"/>
                  </a:lnTo>
                  <a:lnTo>
                    <a:pt x="24" y="86"/>
                  </a:lnTo>
                  <a:lnTo>
                    <a:pt x="0" y="84"/>
                  </a:lnTo>
                  <a:close/>
                </a:path>
              </a:pathLst>
            </a:custGeom>
            <a:solidFill>
              <a:srgbClr val="0000FF"/>
            </a:solidFill>
            <a:ln w="1588">
              <a:solidFill>
                <a:srgbClr val="000000"/>
              </a:solidFill>
              <a:round/>
              <a:headEnd/>
              <a:tailEnd/>
            </a:ln>
          </p:spPr>
          <p:txBody>
            <a:bodyPr/>
            <a:lstStyle/>
            <a:p>
              <a:pPr algn="r" eaLnBrk="0" hangingPunct="0"/>
              <a:endParaRPr lang="en-US">
                <a:latin typeface="Calibri" charset="0"/>
              </a:endParaRPr>
            </a:p>
          </p:txBody>
        </p:sp>
        <p:sp>
          <p:nvSpPr>
            <p:cNvPr id="40123" name="Freeform 165"/>
            <p:cNvSpPr>
              <a:spLocks noChangeAspect="1"/>
            </p:cNvSpPr>
            <p:nvPr/>
          </p:nvSpPr>
          <p:spPr bwMode="auto">
            <a:xfrm>
              <a:off x="189" y="1499"/>
              <a:ext cx="444" cy="395"/>
            </a:xfrm>
            <a:custGeom>
              <a:avLst/>
              <a:gdLst>
                <a:gd name="T0" fmla="*/ 1 w 888"/>
                <a:gd name="T1" fmla="*/ 1 h 789"/>
                <a:gd name="T2" fmla="*/ 1 w 888"/>
                <a:gd name="T3" fmla="*/ 1 h 789"/>
                <a:gd name="T4" fmla="*/ 1 w 888"/>
                <a:gd name="T5" fmla="*/ 1 h 789"/>
                <a:gd name="T6" fmla="*/ 1 w 888"/>
                <a:gd name="T7" fmla="*/ 1 h 789"/>
                <a:gd name="T8" fmla="*/ 1 w 888"/>
                <a:gd name="T9" fmla="*/ 1 h 789"/>
                <a:gd name="T10" fmla="*/ 1 w 888"/>
                <a:gd name="T11" fmla="*/ 1 h 789"/>
                <a:gd name="T12" fmla="*/ 1 w 888"/>
                <a:gd name="T13" fmla="*/ 1 h 789"/>
                <a:gd name="T14" fmla="*/ 1 w 888"/>
                <a:gd name="T15" fmla="*/ 1 h 789"/>
                <a:gd name="T16" fmla="*/ 1 w 888"/>
                <a:gd name="T17" fmla="*/ 1 h 789"/>
                <a:gd name="T18" fmla="*/ 1 w 888"/>
                <a:gd name="T19" fmla="*/ 1 h 789"/>
                <a:gd name="T20" fmla="*/ 1 w 888"/>
                <a:gd name="T21" fmla="*/ 1 h 789"/>
                <a:gd name="T22" fmla="*/ 1 w 888"/>
                <a:gd name="T23" fmla="*/ 1 h 789"/>
                <a:gd name="T24" fmla="*/ 1 w 888"/>
                <a:gd name="T25" fmla="*/ 1 h 789"/>
                <a:gd name="T26" fmla="*/ 1 w 888"/>
                <a:gd name="T27" fmla="*/ 1 h 789"/>
                <a:gd name="T28" fmla="*/ 1 w 888"/>
                <a:gd name="T29" fmla="*/ 1 h 789"/>
                <a:gd name="T30" fmla="*/ 1 w 888"/>
                <a:gd name="T31" fmla="*/ 1 h 789"/>
                <a:gd name="T32" fmla="*/ 1 w 888"/>
                <a:gd name="T33" fmla="*/ 1 h 789"/>
                <a:gd name="T34" fmla="*/ 1 w 888"/>
                <a:gd name="T35" fmla="*/ 1 h 789"/>
                <a:gd name="T36" fmla="*/ 1 w 888"/>
                <a:gd name="T37" fmla="*/ 1 h 789"/>
                <a:gd name="T38" fmla="*/ 1 w 888"/>
                <a:gd name="T39" fmla="*/ 1 h 789"/>
                <a:gd name="T40" fmla="*/ 1 w 888"/>
                <a:gd name="T41" fmla="*/ 1 h 789"/>
                <a:gd name="T42" fmla="*/ 1 w 888"/>
                <a:gd name="T43" fmla="*/ 1 h 789"/>
                <a:gd name="T44" fmla="*/ 1 w 888"/>
                <a:gd name="T45" fmla="*/ 1 h 789"/>
                <a:gd name="T46" fmla="*/ 1 w 888"/>
                <a:gd name="T47" fmla="*/ 1 h 789"/>
                <a:gd name="T48" fmla="*/ 1 w 888"/>
                <a:gd name="T49" fmla="*/ 1 h 789"/>
                <a:gd name="T50" fmla="*/ 1 w 888"/>
                <a:gd name="T51" fmla="*/ 1 h 789"/>
                <a:gd name="T52" fmla="*/ 1 w 888"/>
                <a:gd name="T53" fmla="*/ 1 h 789"/>
                <a:gd name="T54" fmla="*/ 1 w 888"/>
                <a:gd name="T55" fmla="*/ 1 h 789"/>
                <a:gd name="T56" fmla="*/ 1 w 888"/>
                <a:gd name="T57" fmla="*/ 1 h 789"/>
                <a:gd name="T58" fmla="*/ 1 w 888"/>
                <a:gd name="T59" fmla="*/ 1 h 789"/>
                <a:gd name="T60" fmla="*/ 1 w 888"/>
                <a:gd name="T61" fmla="*/ 1 h 789"/>
                <a:gd name="T62" fmla="*/ 1 w 888"/>
                <a:gd name="T63" fmla="*/ 1 h 789"/>
                <a:gd name="T64" fmla="*/ 1 w 888"/>
                <a:gd name="T65" fmla="*/ 1 h 789"/>
                <a:gd name="T66" fmla="*/ 1 w 888"/>
                <a:gd name="T67" fmla="*/ 1 h 789"/>
                <a:gd name="T68" fmla="*/ 1 w 888"/>
                <a:gd name="T69" fmla="*/ 1 h 789"/>
                <a:gd name="T70" fmla="*/ 1 w 888"/>
                <a:gd name="T71" fmla="*/ 1 h 789"/>
                <a:gd name="T72" fmla="*/ 1 w 888"/>
                <a:gd name="T73" fmla="*/ 0 h 789"/>
                <a:gd name="T74" fmla="*/ 1 w 888"/>
                <a:gd name="T75" fmla="*/ 1 h 789"/>
                <a:gd name="T76" fmla="*/ 1 w 888"/>
                <a:gd name="T77" fmla="*/ 1 h 789"/>
                <a:gd name="T78" fmla="*/ 1 w 888"/>
                <a:gd name="T79" fmla="*/ 1 h 789"/>
                <a:gd name="T80" fmla="*/ 1 w 888"/>
                <a:gd name="T81" fmla="*/ 1 h 789"/>
                <a:gd name="T82" fmla="*/ 1 w 888"/>
                <a:gd name="T83" fmla="*/ 1 h 789"/>
                <a:gd name="T84" fmla="*/ 1 w 888"/>
                <a:gd name="T85" fmla="*/ 1 h 789"/>
                <a:gd name="T86" fmla="*/ 1 w 888"/>
                <a:gd name="T87" fmla="*/ 1 h 789"/>
                <a:gd name="T88" fmla="*/ 1 w 888"/>
                <a:gd name="T89" fmla="*/ 1 h 789"/>
                <a:gd name="T90" fmla="*/ 1 w 888"/>
                <a:gd name="T91" fmla="*/ 1 h 789"/>
                <a:gd name="T92" fmla="*/ 1 w 888"/>
                <a:gd name="T93" fmla="*/ 1 h 78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8"/>
                <a:gd name="T142" fmla="*/ 0 h 789"/>
                <a:gd name="T143" fmla="*/ 888 w 888"/>
                <a:gd name="T144" fmla="*/ 789 h 78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8" h="789">
                  <a:moveTo>
                    <a:pt x="0" y="302"/>
                  </a:moveTo>
                  <a:lnTo>
                    <a:pt x="58" y="317"/>
                  </a:lnTo>
                  <a:lnTo>
                    <a:pt x="35" y="323"/>
                  </a:lnTo>
                  <a:lnTo>
                    <a:pt x="59" y="352"/>
                  </a:lnTo>
                  <a:lnTo>
                    <a:pt x="148" y="350"/>
                  </a:lnTo>
                  <a:lnTo>
                    <a:pt x="160" y="369"/>
                  </a:lnTo>
                  <a:lnTo>
                    <a:pt x="217" y="345"/>
                  </a:lnTo>
                  <a:lnTo>
                    <a:pt x="197" y="355"/>
                  </a:lnTo>
                  <a:lnTo>
                    <a:pt x="208" y="403"/>
                  </a:lnTo>
                  <a:lnTo>
                    <a:pt x="87" y="448"/>
                  </a:lnTo>
                  <a:lnTo>
                    <a:pt x="55" y="500"/>
                  </a:lnTo>
                  <a:lnTo>
                    <a:pt x="83" y="492"/>
                  </a:lnTo>
                  <a:lnTo>
                    <a:pt x="62" y="505"/>
                  </a:lnTo>
                  <a:lnTo>
                    <a:pt x="83" y="521"/>
                  </a:lnTo>
                  <a:lnTo>
                    <a:pt x="129" y="528"/>
                  </a:lnTo>
                  <a:lnTo>
                    <a:pt x="103" y="554"/>
                  </a:lnTo>
                  <a:lnTo>
                    <a:pt x="124" y="581"/>
                  </a:lnTo>
                  <a:lnTo>
                    <a:pt x="148" y="583"/>
                  </a:lnTo>
                  <a:lnTo>
                    <a:pt x="194" y="528"/>
                  </a:lnTo>
                  <a:lnTo>
                    <a:pt x="165" y="554"/>
                  </a:lnTo>
                  <a:lnTo>
                    <a:pt x="191" y="607"/>
                  </a:lnTo>
                  <a:lnTo>
                    <a:pt x="178" y="629"/>
                  </a:lnTo>
                  <a:lnTo>
                    <a:pt x="232" y="598"/>
                  </a:lnTo>
                  <a:lnTo>
                    <a:pt x="270" y="636"/>
                  </a:lnTo>
                  <a:lnTo>
                    <a:pt x="283" y="614"/>
                  </a:lnTo>
                  <a:lnTo>
                    <a:pt x="294" y="629"/>
                  </a:lnTo>
                  <a:lnTo>
                    <a:pt x="336" y="609"/>
                  </a:lnTo>
                  <a:lnTo>
                    <a:pt x="280" y="707"/>
                  </a:lnTo>
                  <a:lnTo>
                    <a:pt x="234" y="727"/>
                  </a:lnTo>
                  <a:lnTo>
                    <a:pt x="232" y="749"/>
                  </a:lnTo>
                  <a:lnTo>
                    <a:pt x="178" y="750"/>
                  </a:lnTo>
                  <a:lnTo>
                    <a:pt x="137" y="789"/>
                  </a:lnTo>
                  <a:lnTo>
                    <a:pt x="191" y="760"/>
                  </a:lnTo>
                  <a:lnTo>
                    <a:pt x="247" y="761"/>
                  </a:lnTo>
                  <a:lnTo>
                    <a:pt x="280" y="737"/>
                  </a:lnTo>
                  <a:lnTo>
                    <a:pt x="265" y="717"/>
                  </a:lnTo>
                  <a:lnTo>
                    <a:pt x="301" y="721"/>
                  </a:lnTo>
                  <a:lnTo>
                    <a:pt x="412" y="646"/>
                  </a:lnTo>
                  <a:lnTo>
                    <a:pt x="436" y="619"/>
                  </a:lnTo>
                  <a:lnTo>
                    <a:pt x="414" y="597"/>
                  </a:lnTo>
                  <a:lnTo>
                    <a:pt x="514" y="508"/>
                  </a:lnTo>
                  <a:lnTo>
                    <a:pt x="527" y="462"/>
                  </a:lnTo>
                  <a:lnTo>
                    <a:pt x="515" y="508"/>
                  </a:lnTo>
                  <a:lnTo>
                    <a:pt x="557" y="499"/>
                  </a:lnTo>
                  <a:lnTo>
                    <a:pt x="534" y="518"/>
                  </a:lnTo>
                  <a:lnTo>
                    <a:pt x="566" y="526"/>
                  </a:lnTo>
                  <a:lnTo>
                    <a:pt x="494" y="533"/>
                  </a:lnTo>
                  <a:lnTo>
                    <a:pt x="479" y="576"/>
                  </a:lnTo>
                  <a:lnTo>
                    <a:pt x="507" y="574"/>
                  </a:lnTo>
                  <a:lnTo>
                    <a:pt x="481" y="605"/>
                  </a:lnTo>
                  <a:lnTo>
                    <a:pt x="577" y="566"/>
                  </a:lnTo>
                  <a:lnTo>
                    <a:pt x="591" y="542"/>
                  </a:lnTo>
                  <a:lnTo>
                    <a:pt x="576" y="530"/>
                  </a:lnTo>
                  <a:lnTo>
                    <a:pt x="598" y="509"/>
                  </a:lnTo>
                  <a:lnTo>
                    <a:pt x="595" y="526"/>
                  </a:lnTo>
                  <a:lnTo>
                    <a:pt x="641" y="516"/>
                  </a:lnTo>
                  <a:lnTo>
                    <a:pt x="633" y="534"/>
                  </a:lnTo>
                  <a:lnTo>
                    <a:pt x="710" y="566"/>
                  </a:lnTo>
                  <a:lnTo>
                    <a:pt x="825" y="581"/>
                  </a:lnTo>
                  <a:lnTo>
                    <a:pt x="844" y="563"/>
                  </a:lnTo>
                  <a:lnTo>
                    <a:pt x="860" y="572"/>
                  </a:lnTo>
                  <a:lnTo>
                    <a:pt x="839" y="590"/>
                  </a:lnTo>
                  <a:lnTo>
                    <a:pt x="872" y="607"/>
                  </a:lnTo>
                  <a:lnTo>
                    <a:pt x="888" y="593"/>
                  </a:lnTo>
                  <a:lnTo>
                    <a:pt x="859" y="554"/>
                  </a:lnTo>
                  <a:lnTo>
                    <a:pt x="804" y="554"/>
                  </a:lnTo>
                  <a:lnTo>
                    <a:pt x="804" y="91"/>
                  </a:lnTo>
                  <a:lnTo>
                    <a:pt x="485" y="53"/>
                  </a:lnTo>
                  <a:lnTo>
                    <a:pt x="472" y="30"/>
                  </a:lnTo>
                  <a:lnTo>
                    <a:pt x="385" y="15"/>
                  </a:lnTo>
                  <a:lnTo>
                    <a:pt x="375" y="34"/>
                  </a:lnTo>
                  <a:lnTo>
                    <a:pt x="350" y="29"/>
                  </a:lnTo>
                  <a:lnTo>
                    <a:pt x="374" y="12"/>
                  </a:lnTo>
                  <a:lnTo>
                    <a:pt x="337" y="0"/>
                  </a:lnTo>
                  <a:lnTo>
                    <a:pt x="302" y="30"/>
                  </a:lnTo>
                  <a:lnTo>
                    <a:pt x="244" y="34"/>
                  </a:lnTo>
                  <a:lnTo>
                    <a:pt x="240" y="62"/>
                  </a:lnTo>
                  <a:lnTo>
                    <a:pt x="235" y="45"/>
                  </a:lnTo>
                  <a:lnTo>
                    <a:pt x="182" y="60"/>
                  </a:lnTo>
                  <a:lnTo>
                    <a:pt x="191" y="82"/>
                  </a:lnTo>
                  <a:lnTo>
                    <a:pt x="165" y="76"/>
                  </a:lnTo>
                  <a:lnTo>
                    <a:pt x="131" y="120"/>
                  </a:lnTo>
                  <a:lnTo>
                    <a:pt x="55" y="136"/>
                  </a:lnTo>
                  <a:lnTo>
                    <a:pt x="59" y="156"/>
                  </a:lnTo>
                  <a:lnTo>
                    <a:pt x="38" y="161"/>
                  </a:lnTo>
                  <a:lnTo>
                    <a:pt x="129" y="227"/>
                  </a:lnTo>
                  <a:lnTo>
                    <a:pt x="255" y="259"/>
                  </a:lnTo>
                  <a:lnTo>
                    <a:pt x="178" y="250"/>
                  </a:lnTo>
                  <a:lnTo>
                    <a:pt x="182" y="268"/>
                  </a:lnTo>
                  <a:lnTo>
                    <a:pt x="212" y="269"/>
                  </a:lnTo>
                  <a:lnTo>
                    <a:pt x="187" y="283"/>
                  </a:lnTo>
                  <a:lnTo>
                    <a:pt x="129" y="279"/>
                  </a:lnTo>
                  <a:lnTo>
                    <a:pt x="129" y="252"/>
                  </a:lnTo>
                  <a:lnTo>
                    <a:pt x="101" y="255"/>
                  </a:lnTo>
                  <a:lnTo>
                    <a:pt x="0" y="302"/>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24" name="Freeform 166"/>
            <p:cNvSpPr>
              <a:spLocks noChangeAspect="1"/>
            </p:cNvSpPr>
            <p:nvPr/>
          </p:nvSpPr>
          <p:spPr bwMode="auto">
            <a:xfrm>
              <a:off x="369" y="2510"/>
              <a:ext cx="18" cy="21"/>
            </a:xfrm>
            <a:custGeom>
              <a:avLst/>
              <a:gdLst>
                <a:gd name="T0" fmla="*/ 0 w 35"/>
                <a:gd name="T1" fmla="*/ 1 h 42"/>
                <a:gd name="T2" fmla="*/ 1 w 35"/>
                <a:gd name="T3" fmla="*/ 0 h 42"/>
                <a:gd name="T4" fmla="*/ 1 w 35"/>
                <a:gd name="T5" fmla="*/ 1 h 42"/>
                <a:gd name="T6" fmla="*/ 1 w 35"/>
                <a:gd name="T7" fmla="*/ 1 h 42"/>
                <a:gd name="T8" fmla="*/ 0 w 35"/>
                <a:gd name="T9" fmla="*/ 1 h 42"/>
                <a:gd name="T10" fmla="*/ 0 60000 65536"/>
                <a:gd name="T11" fmla="*/ 0 60000 65536"/>
                <a:gd name="T12" fmla="*/ 0 60000 65536"/>
                <a:gd name="T13" fmla="*/ 0 60000 65536"/>
                <a:gd name="T14" fmla="*/ 0 60000 65536"/>
                <a:gd name="T15" fmla="*/ 0 w 35"/>
                <a:gd name="T16" fmla="*/ 0 h 42"/>
                <a:gd name="T17" fmla="*/ 35 w 35"/>
                <a:gd name="T18" fmla="*/ 42 h 42"/>
              </a:gdLst>
              <a:ahLst/>
              <a:cxnLst>
                <a:cxn ang="T10">
                  <a:pos x="T0" y="T1"/>
                </a:cxn>
                <a:cxn ang="T11">
                  <a:pos x="T2" y="T3"/>
                </a:cxn>
                <a:cxn ang="T12">
                  <a:pos x="T4" y="T5"/>
                </a:cxn>
                <a:cxn ang="T13">
                  <a:pos x="T6" y="T7"/>
                </a:cxn>
                <a:cxn ang="T14">
                  <a:pos x="T8" y="T9"/>
                </a:cxn>
              </a:cxnLst>
              <a:rect l="T15" t="T16" r="T17" b="T18"/>
              <a:pathLst>
                <a:path w="35" h="42">
                  <a:moveTo>
                    <a:pt x="0" y="15"/>
                  </a:moveTo>
                  <a:lnTo>
                    <a:pt x="4" y="0"/>
                  </a:lnTo>
                  <a:lnTo>
                    <a:pt x="35" y="25"/>
                  </a:lnTo>
                  <a:lnTo>
                    <a:pt x="11" y="42"/>
                  </a:lnTo>
                  <a:lnTo>
                    <a:pt x="0" y="15"/>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25" name="Freeform 167"/>
            <p:cNvSpPr>
              <a:spLocks noChangeAspect="1"/>
            </p:cNvSpPr>
            <p:nvPr/>
          </p:nvSpPr>
          <p:spPr bwMode="auto">
            <a:xfrm>
              <a:off x="385" y="1831"/>
              <a:ext cx="39" cy="23"/>
            </a:xfrm>
            <a:custGeom>
              <a:avLst/>
              <a:gdLst>
                <a:gd name="T0" fmla="*/ 0 w 77"/>
                <a:gd name="T1" fmla="*/ 0 h 47"/>
                <a:gd name="T2" fmla="*/ 1 w 77"/>
                <a:gd name="T3" fmla="*/ 0 h 47"/>
                <a:gd name="T4" fmla="*/ 1 w 77"/>
                <a:gd name="T5" fmla="*/ 0 h 47"/>
                <a:gd name="T6" fmla="*/ 1 w 77"/>
                <a:gd name="T7" fmla="*/ 0 h 47"/>
                <a:gd name="T8" fmla="*/ 1 w 77"/>
                <a:gd name="T9" fmla="*/ 0 h 47"/>
                <a:gd name="T10" fmla="*/ 0 w 77"/>
                <a:gd name="T11" fmla="*/ 0 h 47"/>
                <a:gd name="T12" fmla="*/ 0 60000 65536"/>
                <a:gd name="T13" fmla="*/ 0 60000 65536"/>
                <a:gd name="T14" fmla="*/ 0 60000 65536"/>
                <a:gd name="T15" fmla="*/ 0 60000 65536"/>
                <a:gd name="T16" fmla="*/ 0 60000 65536"/>
                <a:gd name="T17" fmla="*/ 0 60000 65536"/>
                <a:gd name="T18" fmla="*/ 0 w 77"/>
                <a:gd name="T19" fmla="*/ 0 h 47"/>
                <a:gd name="T20" fmla="*/ 77 w 77"/>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77" h="47">
                  <a:moveTo>
                    <a:pt x="0" y="19"/>
                  </a:moveTo>
                  <a:lnTo>
                    <a:pt x="21" y="47"/>
                  </a:lnTo>
                  <a:lnTo>
                    <a:pt x="77" y="7"/>
                  </a:lnTo>
                  <a:lnTo>
                    <a:pt x="25" y="0"/>
                  </a:lnTo>
                  <a:lnTo>
                    <a:pt x="31" y="18"/>
                  </a:lnTo>
                  <a:lnTo>
                    <a:pt x="0" y="19"/>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26" name="Freeform 168"/>
            <p:cNvSpPr>
              <a:spLocks noChangeAspect="1"/>
            </p:cNvSpPr>
            <p:nvPr/>
          </p:nvSpPr>
          <p:spPr bwMode="auto">
            <a:xfrm>
              <a:off x="635" y="1787"/>
              <a:ext cx="119" cy="109"/>
            </a:xfrm>
            <a:custGeom>
              <a:avLst/>
              <a:gdLst>
                <a:gd name="T0" fmla="*/ 0 w 238"/>
                <a:gd name="T1" fmla="*/ 1 h 217"/>
                <a:gd name="T2" fmla="*/ 1 w 238"/>
                <a:gd name="T3" fmla="*/ 1 h 217"/>
                <a:gd name="T4" fmla="*/ 1 w 238"/>
                <a:gd name="T5" fmla="*/ 1 h 217"/>
                <a:gd name="T6" fmla="*/ 1 w 238"/>
                <a:gd name="T7" fmla="*/ 1 h 217"/>
                <a:gd name="T8" fmla="*/ 1 w 238"/>
                <a:gd name="T9" fmla="*/ 1 h 217"/>
                <a:gd name="T10" fmla="*/ 1 w 238"/>
                <a:gd name="T11" fmla="*/ 1 h 217"/>
                <a:gd name="T12" fmla="*/ 1 w 238"/>
                <a:gd name="T13" fmla="*/ 1 h 217"/>
                <a:gd name="T14" fmla="*/ 1 w 238"/>
                <a:gd name="T15" fmla="*/ 1 h 217"/>
                <a:gd name="T16" fmla="*/ 1 w 238"/>
                <a:gd name="T17" fmla="*/ 1 h 217"/>
                <a:gd name="T18" fmla="*/ 1 w 238"/>
                <a:gd name="T19" fmla="*/ 1 h 217"/>
                <a:gd name="T20" fmla="*/ 1 w 238"/>
                <a:gd name="T21" fmla="*/ 1 h 217"/>
                <a:gd name="T22" fmla="*/ 1 w 238"/>
                <a:gd name="T23" fmla="*/ 1 h 217"/>
                <a:gd name="T24" fmla="*/ 1 w 238"/>
                <a:gd name="T25" fmla="*/ 1 h 217"/>
                <a:gd name="T26" fmla="*/ 1 w 238"/>
                <a:gd name="T27" fmla="*/ 1 h 217"/>
                <a:gd name="T28" fmla="*/ 1 w 238"/>
                <a:gd name="T29" fmla="*/ 1 h 217"/>
                <a:gd name="T30" fmla="*/ 1 w 238"/>
                <a:gd name="T31" fmla="*/ 1 h 217"/>
                <a:gd name="T32" fmla="*/ 1 w 238"/>
                <a:gd name="T33" fmla="*/ 1 h 217"/>
                <a:gd name="T34" fmla="*/ 1 w 238"/>
                <a:gd name="T35" fmla="*/ 1 h 217"/>
                <a:gd name="T36" fmla="*/ 1 w 238"/>
                <a:gd name="T37" fmla="*/ 0 h 217"/>
                <a:gd name="T38" fmla="*/ 1 w 238"/>
                <a:gd name="T39" fmla="*/ 1 h 217"/>
                <a:gd name="T40" fmla="*/ 0 w 238"/>
                <a:gd name="T41" fmla="*/ 1 h 2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217"/>
                <a:gd name="T65" fmla="*/ 238 w 238"/>
                <a:gd name="T66" fmla="*/ 217 h 2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217">
                  <a:moveTo>
                    <a:pt x="0" y="21"/>
                  </a:moveTo>
                  <a:lnTo>
                    <a:pt x="10" y="54"/>
                  </a:lnTo>
                  <a:lnTo>
                    <a:pt x="43" y="67"/>
                  </a:lnTo>
                  <a:lnTo>
                    <a:pt x="58" y="57"/>
                  </a:lnTo>
                  <a:lnTo>
                    <a:pt x="28" y="40"/>
                  </a:lnTo>
                  <a:lnTo>
                    <a:pt x="58" y="40"/>
                  </a:lnTo>
                  <a:lnTo>
                    <a:pt x="82" y="68"/>
                  </a:lnTo>
                  <a:lnTo>
                    <a:pt x="75" y="19"/>
                  </a:lnTo>
                  <a:lnTo>
                    <a:pt x="94" y="62"/>
                  </a:lnTo>
                  <a:lnTo>
                    <a:pt x="144" y="86"/>
                  </a:lnTo>
                  <a:lnTo>
                    <a:pt x="135" y="116"/>
                  </a:lnTo>
                  <a:lnTo>
                    <a:pt x="193" y="154"/>
                  </a:lnTo>
                  <a:lnTo>
                    <a:pt x="177" y="185"/>
                  </a:lnTo>
                  <a:lnTo>
                    <a:pt x="206" y="160"/>
                  </a:lnTo>
                  <a:lnTo>
                    <a:pt x="214" y="217"/>
                  </a:lnTo>
                  <a:lnTo>
                    <a:pt x="235" y="207"/>
                  </a:lnTo>
                  <a:lnTo>
                    <a:pt x="238" y="164"/>
                  </a:lnTo>
                  <a:lnTo>
                    <a:pt x="182" y="140"/>
                  </a:lnTo>
                  <a:lnTo>
                    <a:pt x="76" y="0"/>
                  </a:lnTo>
                  <a:lnTo>
                    <a:pt x="17" y="40"/>
                  </a:lnTo>
                  <a:lnTo>
                    <a:pt x="0" y="21"/>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27" name="Freeform 169"/>
            <p:cNvSpPr>
              <a:spLocks noChangeAspect="1"/>
            </p:cNvSpPr>
            <p:nvPr/>
          </p:nvSpPr>
          <p:spPr bwMode="auto">
            <a:xfrm>
              <a:off x="661" y="1823"/>
              <a:ext cx="20" cy="17"/>
            </a:xfrm>
            <a:custGeom>
              <a:avLst/>
              <a:gdLst>
                <a:gd name="T0" fmla="*/ 0 w 39"/>
                <a:gd name="T1" fmla="*/ 0 h 35"/>
                <a:gd name="T2" fmla="*/ 1 w 39"/>
                <a:gd name="T3" fmla="*/ 0 h 35"/>
                <a:gd name="T4" fmla="*/ 1 w 39"/>
                <a:gd name="T5" fmla="*/ 0 h 35"/>
                <a:gd name="T6" fmla="*/ 1 w 39"/>
                <a:gd name="T7" fmla="*/ 0 h 35"/>
                <a:gd name="T8" fmla="*/ 1 w 39"/>
                <a:gd name="T9" fmla="*/ 0 h 35"/>
                <a:gd name="T10" fmla="*/ 1 w 39"/>
                <a:gd name="T11" fmla="*/ 0 h 35"/>
                <a:gd name="T12" fmla="*/ 0 w 39"/>
                <a:gd name="T13" fmla="*/ 0 h 35"/>
                <a:gd name="T14" fmla="*/ 0 60000 65536"/>
                <a:gd name="T15" fmla="*/ 0 60000 65536"/>
                <a:gd name="T16" fmla="*/ 0 60000 65536"/>
                <a:gd name="T17" fmla="*/ 0 60000 65536"/>
                <a:gd name="T18" fmla="*/ 0 60000 65536"/>
                <a:gd name="T19" fmla="*/ 0 60000 65536"/>
                <a:gd name="T20" fmla="*/ 0 60000 65536"/>
                <a:gd name="T21" fmla="*/ 0 w 39"/>
                <a:gd name="T22" fmla="*/ 0 h 35"/>
                <a:gd name="T23" fmla="*/ 39 w 39"/>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35">
                  <a:moveTo>
                    <a:pt x="0" y="0"/>
                  </a:moveTo>
                  <a:lnTo>
                    <a:pt x="11" y="35"/>
                  </a:lnTo>
                  <a:lnTo>
                    <a:pt x="14" y="17"/>
                  </a:lnTo>
                  <a:lnTo>
                    <a:pt x="39" y="32"/>
                  </a:lnTo>
                  <a:lnTo>
                    <a:pt x="16" y="17"/>
                  </a:lnTo>
                  <a:lnTo>
                    <a:pt x="38" y="5"/>
                  </a:lnTo>
                  <a:lnTo>
                    <a:pt x="0" y="0"/>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28" name="Freeform 170"/>
            <p:cNvSpPr>
              <a:spLocks noChangeAspect="1"/>
            </p:cNvSpPr>
            <p:nvPr/>
          </p:nvSpPr>
          <p:spPr bwMode="auto">
            <a:xfrm>
              <a:off x="670" y="1837"/>
              <a:ext cx="12" cy="27"/>
            </a:xfrm>
            <a:custGeom>
              <a:avLst/>
              <a:gdLst>
                <a:gd name="T0" fmla="*/ 0 w 24"/>
                <a:gd name="T1" fmla="*/ 0 h 55"/>
                <a:gd name="T2" fmla="*/ 1 w 24"/>
                <a:gd name="T3" fmla="*/ 0 h 55"/>
                <a:gd name="T4" fmla="*/ 1 w 24"/>
                <a:gd name="T5" fmla="*/ 0 h 55"/>
                <a:gd name="T6" fmla="*/ 0 w 24"/>
                <a:gd name="T7" fmla="*/ 0 h 55"/>
                <a:gd name="T8" fmla="*/ 0 60000 65536"/>
                <a:gd name="T9" fmla="*/ 0 60000 65536"/>
                <a:gd name="T10" fmla="*/ 0 60000 65536"/>
                <a:gd name="T11" fmla="*/ 0 60000 65536"/>
                <a:gd name="T12" fmla="*/ 0 w 24"/>
                <a:gd name="T13" fmla="*/ 0 h 55"/>
                <a:gd name="T14" fmla="*/ 24 w 24"/>
                <a:gd name="T15" fmla="*/ 55 h 55"/>
              </a:gdLst>
              <a:ahLst/>
              <a:cxnLst>
                <a:cxn ang="T8">
                  <a:pos x="T0" y="T1"/>
                </a:cxn>
                <a:cxn ang="T9">
                  <a:pos x="T2" y="T3"/>
                </a:cxn>
                <a:cxn ang="T10">
                  <a:pos x="T4" y="T5"/>
                </a:cxn>
                <a:cxn ang="T11">
                  <a:pos x="T6" y="T7"/>
                </a:cxn>
              </a:cxnLst>
              <a:rect l="T12" t="T13" r="T14" b="T15"/>
              <a:pathLst>
                <a:path w="24" h="55">
                  <a:moveTo>
                    <a:pt x="0" y="0"/>
                  </a:moveTo>
                  <a:lnTo>
                    <a:pt x="22" y="11"/>
                  </a:lnTo>
                  <a:lnTo>
                    <a:pt x="24" y="55"/>
                  </a:lnTo>
                  <a:lnTo>
                    <a:pt x="0" y="0"/>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29" name="Freeform 171"/>
            <p:cNvSpPr>
              <a:spLocks noChangeAspect="1"/>
            </p:cNvSpPr>
            <p:nvPr/>
          </p:nvSpPr>
          <p:spPr bwMode="auto">
            <a:xfrm>
              <a:off x="683" y="1824"/>
              <a:ext cx="15" cy="16"/>
            </a:xfrm>
            <a:custGeom>
              <a:avLst/>
              <a:gdLst>
                <a:gd name="T0" fmla="*/ 0 w 30"/>
                <a:gd name="T1" fmla="*/ 0 h 33"/>
                <a:gd name="T2" fmla="*/ 1 w 30"/>
                <a:gd name="T3" fmla="*/ 0 h 33"/>
                <a:gd name="T4" fmla="*/ 1 w 30"/>
                <a:gd name="T5" fmla="*/ 0 h 33"/>
                <a:gd name="T6" fmla="*/ 1 w 30"/>
                <a:gd name="T7" fmla="*/ 0 h 33"/>
                <a:gd name="T8" fmla="*/ 1 w 30"/>
                <a:gd name="T9" fmla="*/ 0 h 33"/>
                <a:gd name="T10" fmla="*/ 1 w 30"/>
                <a:gd name="T11" fmla="*/ 0 h 33"/>
                <a:gd name="T12" fmla="*/ 0 w 30"/>
                <a:gd name="T13" fmla="*/ 0 h 33"/>
                <a:gd name="T14" fmla="*/ 0 60000 65536"/>
                <a:gd name="T15" fmla="*/ 0 60000 65536"/>
                <a:gd name="T16" fmla="*/ 0 60000 65536"/>
                <a:gd name="T17" fmla="*/ 0 60000 65536"/>
                <a:gd name="T18" fmla="*/ 0 60000 65536"/>
                <a:gd name="T19" fmla="*/ 0 60000 65536"/>
                <a:gd name="T20" fmla="*/ 0 60000 65536"/>
                <a:gd name="T21" fmla="*/ 0 w 30"/>
                <a:gd name="T22" fmla="*/ 0 h 33"/>
                <a:gd name="T23" fmla="*/ 30 w 30"/>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3">
                  <a:moveTo>
                    <a:pt x="0" y="0"/>
                  </a:moveTo>
                  <a:lnTo>
                    <a:pt x="5" y="33"/>
                  </a:lnTo>
                  <a:lnTo>
                    <a:pt x="25" y="33"/>
                  </a:lnTo>
                  <a:lnTo>
                    <a:pt x="17" y="4"/>
                  </a:lnTo>
                  <a:lnTo>
                    <a:pt x="30" y="24"/>
                  </a:lnTo>
                  <a:lnTo>
                    <a:pt x="18" y="0"/>
                  </a:lnTo>
                  <a:lnTo>
                    <a:pt x="0" y="0"/>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30" name="Freeform 172"/>
            <p:cNvSpPr>
              <a:spLocks noChangeAspect="1"/>
            </p:cNvSpPr>
            <p:nvPr/>
          </p:nvSpPr>
          <p:spPr bwMode="auto">
            <a:xfrm>
              <a:off x="696" y="1848"/>
              <a:ext cx="12" cy="12"/>
            </a:xfrm>
            <a:custGeom>
              <a:avLst/>
              <a:gdLst>
                <a:gd name="T0" fmla="*/ 0 w 26"/>
                <a:gd name="T1" fmla="*/ 0 h 24"/>
                <a:gd name="T2" fmla="*/ 0 w 26"/>
                <a:gd name="T3" fmla="*/ 1 h 24"/>
                <a:gd name="T4" fmla="*/ 0 w 26"/>
                <a:gd name="T5" fmla="*/ 1 h 24"/>
                <a:gd name="T6" fmla="*/ 0 w 26"/>
                <a:gd name="T7" fmla="*/ 0 h 24"/>
                <a:gd name="T8" fmla="*/ 0 60000 65536"/>
                <a:gd name="T9" fmla="*/ 0 60000 65536"/>
                <a:gd name="T10" fmla="*/ 0 60000 65536"/>
                <a:gd name="T11" fmla="*/ 0 60000 65536"/>
                <a:gd name="T12" fmla="*/ 0 w 26"/>
                <a:gd name="T13" fmla="*/ 0 h 24"/>
                <a:gd name="T14" fmla="*/ 26 w 26"/>
                <a:gd name="T15" fmla="*/ 24 h 24"/>
              </a:gdLst>
              <a:ahLst/>
              <a:cxnLst>
                <a:cxn ang="T8">
                  <a:pos x="T0" y="T1"/>
                </a:cxn>
                <a:cxn ang="T9">
                  <a:pos x="T2" y="T3"/>
                </a:cxn>
                <a:cxn ang="T10">
                  <a:pos x="T4" y="T5"/>
                </a:cxn>
                <a:cxn ang="T11">
                  <a:pos x="T6" y="T7"/>
                </a:cxn>
              </a:cxnLst>
              <a:rect l="T12" t="T13" r="T14" b="T15"/>
              <a:pathLst>
                <a:path w="26" h="24">
                  <a:moveTo>
                    <a:pt x="0" y="0"/>
                  </a:moveTo>
                  <a:lnTo>
                    <a:pt x="24" y="24"/>
                  </a:lnTo>
                  <a:lnTo>
                    <a:pt x="26" y="2"/>
                  </a:lnTo>
                  <a:lnTo>
                    <a:pt x="0" y="0"/>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31" name="Freeform 173"/>
            <p:cNvSpPr>
              <a:spLocks noChangeAspect="1"/>
            </p:cNvSpPr>
            <p:nvPr/>
          </p:nvSpPr>
          <p:spPr bwMode="auto">
            <a:xfrm>
              <a:off x="700" y="1864"/>
              <a:ext cx="20" cy="28"/>
            </a:xfrm>
            <a:custGeom>
              <a:avLst/>
              <a:gdLst>
                <a:gd name="T0" fmla="*/ 0 w 40"/>
                <a:gd name="T1" fmla="*/ 0 h 55"/>
                <a:gd name="T2" fmla="*/ 1 w 40"/>
                <a:gd name="T3" fmla="*/ 1 h 55"/>
                <a:gd name="T4" fmla="*/ 1 w 40"/>
                <a:gd name="T5" fmla="*/ 1 h 55"/>
                <a:gd name="T6" fmla="*/ 0 w 40"/>
                <a:gd name="T7" fmla="*/ 0 h 55"/>
                <a:gd name="T8" fmla="*/ 0 60000 65536"/>
                <a:gd name="T9" fmla="*/ 0 60000 65536"/>
                <a:gd name="T10" fmla="*/ 0 60000 65536"/>
                <a:gd name="T11" fmla="*/ 0 60000 65536"/>
                <a:gd name="T12" fmla="*/ 0 w 40"/>
                <a:gd name="T13" fmla="*/ 0 h 55"/>
                <a:gd name="T14" fmla="*/ 40 w 40"/>
                <a:gd name="T15" fmla="*/ 55 h 55"/>
              </a:gdLst>
              <a:ahLst/>
              <a:cxnLst>
                <a:cxn ang="T8">
                  <a:pos x="T0" y="T1"/>
                </a:cxn>
                <a:cxn ang="T9">
                  <a:pos x="T2" y="T3"/>
                </a:cxn>
                <a:cxn ang="T10">
                  <a:pos x="T4" y="T5"/>
                </a:cxn>
                <a:cxn ang="T11">
                  <a:pos x="T6" y="T7"/>
                </a:cxn>
              </a:cxnLst>
              <a:rect l="T12" t="T13" r="T14" b="T15"/>
              <a:pathLst>
                <a:path w="40" h="55">
                  <a:moveTo>
                    <a:pt x="0" y="0"/>
                  </a:moveTo>
                  <a:lnTo>
                    <a:pt x="32" y="20"/>
                  </a:lnTo>
                  <a:lnTo>
                    <a:pt x="40" y="55"/>
                  </a:lnTo>
                  <a:lnTo>
                    <a:pt x="0" y="0"/>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32" name="Freeform 174"/>
            <p:cNvSpPr>
              <a:spLocks noChangeAspect="1"/>
            </p:cNvSpPr>
            <p:nvPr/>
          </p:nvSpPr>
          <p:spPr bwMode="auto">
            <a:xfrm>
              <a:off x="732" y="1872"/>
              <a:ext cx="10" cy="16"/>
            </a:xfrm>
            <a:custGeom>
              <a:avLst/>
              <a:gdLst>
                <a:gd name="T0" fmla="*/ 0 w 21"/>
                <a:gd name="T1" fmla="*/ 0 h 33"/>
                <a:gd name="T2" fmla="*/ 0 w 21"/>
                <a:gd name="T3" fmla="*/ 0 h 33"/>
                <a:gd name="T4" fmla="*/ 0 w 21"/>
                <a:gd name="T5" fmla="*/ 0 h 33"/>
                <a:gd name="T6" fmla="*/ 0 w 21"/>
                <a:gd name="T7" fmla="*/ 0 h 33"/>
                <a:gd name="T8" fmla="*/ 0 60000 65536"/>
                <a:gd name="T9" fmla="*/ 0 60000 65536"/>
                <a:gd name="T10" fmla="*/ 0 60000 65536"/>
                <a:gd name="T11" fmla="*/ 0 60000 65536"/>
                <a:gd name="T12" fmla="*/ 0 w 21"/>
                <a:gd name="T13" fmla="*/ 0 h 33"/>
                <a:gd name="T14" fmla="*/ 21 w 21"/>
                <a:gd name="T15" fmla="*/ 33 h 33"/>
              </a:gdLst>
              <a:ahLst/>
              <a:cxnLst>
                <a:cxn ang="T8">
                  <a:pos x="T0" y="T1"/>
                </a:cxn>
                <a:cxn ang="T9">
                  <a:pos x="T2" y="T3"/>
                </a:cxn>
                <a:cxn ang="T10">
                  <a:pos x="T4" y="T5"/>
                </a:cxn>
                <a:cxn ang="T11">
                  <a:pos x="T6" y="T7"/>
                </a:cxn>
              </a:cxnLst>
              <a:rect l="T12" t="T13" r="T14" b="T15"/>
              <a:pathLst>
                <a:path w="21" h="33">
                  <a:moveTo>
                    <a:pt x="0" y="19"/>
                  </a:moveTo>
                  <a:lnTo>
                    <a:pt x="8" y="0"/>
                  </a:lnTo>
                  <a:lnTo>
                    <a:pt x="21" y="33"/>
                  </a:lnTo>
                  <a:lnTo>
                    <a:pt x="0" y="19"/>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33" name="Freeform 175"/>
            <p:cNvSpPr>
              <a:spLocks noChangeAspect="1"/>
            </p:cNvSpPr>
            <p:nvPr/>
          </p:nvSpPr>
          <p:spPr bwMode="auto">
            <a:xfrm>
              <a:off x="835" y="2005"/>
              <a:ext cx="857" cy="424"/>
            </a:xfrm>
            <a:custGeom>
              <a:avLst/>
              <a:gdLst>
                <a:gd name="T0" fmla="*/ 1 w 1714"/>
                <a:gd name="T1" fmla="*/ 0 h 849"/>
                <a:gd name="T2" fmla="*/ 1 w 1714"/>
                <a:gd name="T3" fmla="*/ 0 h 849"/>
                <a:gd name="T4" fmla="*/ 1 w 1714"/>
                <a:gd name="T5" fmla="*/ 0 h 849"/>
                <a:gd name="T6" fmla="*/ 1 w 1714"/>
                <a:gd name="T7" fmla="*/ 0 h 849"/>
                <a:gd name="T8" fmla="*/ 1 w 1714"/>
                <a:gd name="T9" fmla="*/ 0 h 849"/>
                <a:gd name="T10" fmla="*/ 1 w 1714"/>
                <a:gd name="T11" fmla="*/ 0 h 849"/>
                <a:gd name="T12" fmla="*/ 1 w 1714"/>
                <a:gd name="T13" fmla="*/ 0 h 849"/>
                <a:gd name="T14" fmla="*/ 1 w 1714"/>
                <a:gd name="T15" fmla="*/ 0 h 849"/>
                <a:gd name="T16" fmla="*/ 1 w 1714"/>
                <a:gd name="T17" fmla="*/ 0 h 849"/>
                <a:gd name="T18" fmla="*/ 1 w 1714"/>
                <a:gd name="T19" fmla="*/ 0 h 849"/>
                <a:gd name="T20" fmla="*/ 1 w 1714"/>
                <a:gd name="T21" fmla="*/ 0 h 849"/>
                <a:gd name="T22" fmla="*/ 1 w 1714"/>
                <a:gd name="T23" fmla="*/ 0 h 849"/>
                <a:gd name="T24" fmla="*/ 1 w 1714"/>
                <a:gd name="T25" fmla="*/ 0 h 849"/>
                <a:gd name="T26" fmla="*/ 1 w 1714"/>
                <a:gd name="T27" fmla="*/ 0 h 849"/>
                <a:gd name="T28" fmla="*/ 1 w 1714"/>
                <a:gd name="T29" fmla="*/ 0 h 849"/>
                <a:gd name="T30" fmla="*/ 1 w 1714"/>
                <a:gd name="T31" fmla="*/ 0 h 849"/>
                <a:gd name="T32" fmla="*/ 1 w 1714"/>
                <a:gd name="T33" fmla="*/ 0 h 849"/>
                <a:gd name="T34" fmla="*/ 1 w 1714"/>
                <a:gd name="T35" fmla="*/ 0 h 849"/>
                <a:gd name="T36" fmla="*/ 1 w 1714"/>
                <a:gd name="T37" fmla="*/ 0 h 849"/>
                <a:gd name="T38" fmla="*/ 1 w 1714"/>
                <a:gd name="T39" fmla="*/ 0 h 849"/>
                <a:gd name="T40" fmla="*/ 1 w 1714"/>
                <a:gd name="T41" fmla="*/ 0 h 849"/>
                <a:gd name="T42" fmla="*/ 1 w 1714"/>
                <a:gd name="T43" fmla="*/ 0 h 849"/>
                <a:gd name="T44" fmla="*/ 1 w 1714"/>
                <a:gd name="T45" fmla="*/ 0 h 849"/>
                <a:gd name="T46" fmla="*/ 1 w 1714"/>
                <a:gd name="T47" fmla="*/ 0 h 849"/>
                <a:gd name="T48" fmla="*/ 1 w 1714"/>
                <a:gd name="T49" fmla="*/ 0 h 849"/>
                <a:gd name="T50" fmla="*/ 1 w 1714"/>
                <a:gd name="T51" fmla="*/ 0 h 849"/>
                <a:gd name="T52" fmla="*/ 1 w 1714"/>
                <a:gd name="T53" fmla="*/ 0 h 849"/>
                <a:gd name="T54" fmla="*/ 1 w 1714"/>
                <a:gd name="T55" fmla="*/ 0 h 849"/>
                <a:gd name="T56" fmla="*/ 1 w 1714"/>
                <a:gd name="T57" fmla="*/ 0 h 849"/>
                <a:gd name="T58" fmla="*/ 1 w 1714"/>
                <a:gd name="T59" fmla="*/ 0 h 849"/>
                <a:gd name="T60" fmla="*/ 1 w 1714"/>
                <a:gd name="T61" fmla="*/ 0 h 849"/>
                <a:gd name="T62" fmla="*/ 1 w 1714"/>
                <a:gd name="T63" fmla="*/ 0 h 849"/>
                <a:gd name="T64" fmla="*/ 1 w 1714"/>
                <a:gd name="T65" fmla="*/ 0 h 849"/>
                <a:gd name="T66" fmla="*/ 1 w 1714"/>
                <a:gd name="T67" fmla="*/ 0 h 849"/>
                <a:gd name="T68" fmla="*/ 1 w 1714"/>
                <a:gd name="T69" fmla="*/ 0 h 849"/>
                <a:gd name="T70" fmla="*/ 1 w 1714"/>
                <a:gd name="T71" fmla="*/ 0 h 849"/>
                <a:gd name="T72" fmla="*/ 1 w 1714"/>
                <a:gd name="T73" fmla="*/ 0 h 849"/>
                <a:gd name="T74" fmla="*/ 1 w 1714"/>
                <a:gd name="T75" fmla="*/ 0 h 849"/>
                <a:gd name="T76" fmla="*/ 1 w 1714"/>
                <a:gd name="T77" fmla="*/ 0 h 849"/>
                <a:gd name="T78" fmla="*/ 1 w 1714"/>
                <a:gd name="T79" fmla="*/ 0 h 849"/>
                <a:gd name="T80" fmla="*/ 1 w 1714"/>
                <a:gd name="T81" fmla="*/ 0 h 849"/>
                <a:gd name="T82" fmla="*/ 1 w 1714"/>
                <a:gd name="T83" fmla="*/ 0 h 849"/>
                <a:gd name="T84" fmla="*/ 1 w 1714"/>
                <a:gd name="T85" fmla="*/ 0 h 849"/>
                <a:gd name="T86" fmla="*/ 1 w 1714"/>
                <a:gd name="T87" fmla="*/ 0 h 849"/>
                <a:gd name="T88" fmla="*/ 1 w 1714"/>
                <a:gd name="T89" fmla="*/ 0 h 849"/>
                <a:gd name="T90" fmla="*/ 1 w 1714"/>
                <a:gd name="T91" fmla="*/ 0 h 849"/>
                <a:gd name="T92" fmla="*/ 1 w 1714"/>
                <a:gd name="T93" fmla="*/ 0 h 849"/>
                <a:gd name="T94" fmla="*/ 0 w 1714"/>
                <a:gd name="T95" fmla="*/ 0 h 84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4"/>
                <a:gd name="T145" fmla="*/ 0 h 849"/>
                <a:gd name="T146" fmla="*/ 1714 w 1714"/>
                <a:gd name="T147" fmla="*/ 849 h 84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4" h="849">
                  <a:moveTo>
                    <a:pt x="0" y="47"/>
                  </a:moveTo>
                  <a:lnTo>
                    <a:pt x="20" y="116"/>
                  </a:lnTo>
                  <a:lnTo>
                    <a:pt x="44" y="124"/>
                  </a:lnTo>
                  <a:lnTo>
                    <a:pt x="25" y="128"/>
                  </a:lnTo>
                  <a:lnTo>
                    <a:pt x="10" y="337"/>
                  </a:lnTo>
                  <a:lnTo>
                    <a:pt x="54" y="418"/>
                  </a:lnTo>
                  <a:lnTo>
                    <a:pt x="80" y="418"/>
                  </a:lnTo>
                  <a:lnTo>
                    <a:pt x="69" y="450"/>
                  </a:lnTo>
                  <a:lnTo>
                    <a:pt x="125" y="540"/>
                  </a:lnTo>
                  <a:lnTo>
                    <a:pt x="180" y="559"/>
                  </a:lnTo>
                  <a:lnTo>
                    <a:pt x="226" y="610"/>
                  </a:lnTo>
                  <a:lnTo>
                    <a:pt x="295" y="604"/>
                  </a:lnTo>
                  <a:lnTo>
                    <a:pt x="408" y="652"/>
                  </a:lnTo>
                  <a:lnTo>
                    <a:pt x="543" y="633"/>
                  </a:lnTo>
                  <a:lnTo>
                    <a:pt x="624" y="723"/>
                  </a:lnTo>
                  <a:lnTo>
                    <a:pt x="686" y="699"/>
                  </a:lnTo>
                  <a:lnTo>
                    <a:pt x="762" y="809"/>
                  </a:lnTo>
                  <a:lnTo>
                    <a:pt x="821" y="828"/>
                  </a:lnTo>
                  <a:lnTo>
                    <a:pt x="815" y="767"/>
                  </a:lnTo>
                  <a:lnTo>
                    <a:pt x="877" y="729"/>
                  </a:lnTo>
                  <a:lnTo>
                    <a:pt x="883" y="700"/>
                  </a:lnTo>
                  <a:lnTo>
                    <a:pt x="969" y="699"/>
                  </a:lnTo>
                  <a:lnTo>
                    <a:pt x="1049" y="723"/>
                  </a:lnTo>
                  <a:lnTo>
                    <a:pt x="1050" y="686"/>
                  </a:lnTo>
                  <a:lnTo>
                    <a:pt x="1018" y="681"/>
                  </a:lnTo>
                  <a:lnTo>
                    <a:pt x="1083" y="680"/>
                  </a:lnTo>
                  <a:lnTo>
                    <a:pt x="1087" y="663"/>
                  </a:lnTo>
                  <a:lnTo>
                    <a:pt x="1092" y="684"/>
                  </a:lnTo>
                  <a:lnTo>
                    <a:pt x="1212" y="691"/>
                  </a:lnTo>
                  <a:lnTo>
                    <a:pt x="1243" y="721"/>
                  </a:lnTo>
                  <a:lnTo>
                    <a:pt x="1248" y="777"/>
                  </a:lnTo>
                  <a:lnTo>
                    <a:pt x="1289" y="849"/>
                  </a:lnTo>
                  <a:lnTo>
                    <a:pt x="1313" y="847"/>
                  </a:lnTo>
                  <a:lnTo>
                    <a:pt x="1323" y="792"/>
                  </a:lnTo>
                  <a:lnTo>
                    <a:pt x="1281" y="663"/>
                  </a:lnTo>
                  <a:lnTo>
                    <a:pt x="1306" y="609"/>
                  </a:lnTo>
                  <a:lnTo>
                    <a:pt x="1457" y="504"/>
                  </a:lnTo>
                  <a:lnTo>
                    <a:pt x="1428" y="493"/>
                  </a:lnTo>
                  <a:lnTo>
                    <a:pt x="1454" y="489"/>
                  </a:lnTo>
                  <a:lnTo>
                    <a:pt x="1434" y="454"/>
                  </a:lnTo>
                  <a:lnTo>
                    <a:pt x="1438" y="423"/>
                  </a:lnTo>
                  <a:lnTo>
                    <a:pt x="1406" y="401"/>
                  </a:lnTo>
                  <a:lnTo>
                    <a:pt x="1438" y="417"/>
                  </a:lnTo>
                  <a:lnTo>
                    <a:pt x="1429" y="379"/>
                  </a:lnTo>
                  <a:lnTo>
                    <a:pt x="1451" y="368"/>
                  </a:lnTo>
                  <a:lnTo>
                    <a:pt x="1454" y="450"/>
                  </a:lnTo>
                  <a:lnTo>
                    <a:pt x="1476" y="402"/>
                  </a:lnTo>
                  <a:lnTo>
                    <a:pt x="1462" y="363"/>
                  </a:lnTo>
                  <a:lnTo>
                    <a:pt x="1477" y="385"/>
                  </a:lnTo>
                  <a:lnTo>
                    <a:pt x="1510" y="319"/>
                  </a:lnTo>
                  <a:lnTo>
                    <a:pt x="1630" y="288"/>
                  </a:lnTo>
                  <a:lnTo>
                    <a:pt x="1598" y="271"/>
                  </a:lnTo>
                  <a:lnTo>
                    <a:pt x="1621" y="219"/>
                  </a:lnTo>
                  <a:lnTo>
                    <a:pt x="1711" y="181"/>
                  </a:lnTo>
                  <a:lnTo>
                    <a:pt x="1714" y="159"/>
                  </a:lnTo>
                  <a:lnTo>
                    <a:pt x="1691" y="143"/>
                  </a:lnTo>
                  <a:lnTo>
                    <a:pt x="1691" y="94"/>
                  </a:lnTo>
                  <a:lnTo>
                    <a:pt x="1643" y="77"/>
                  </a:lnTo>
                  <a:lnTo>
                    <a:pt x="1606" y="158"/>
                  </a:lnTo>
                  <a:lnTo>
                    <a:pt x="1454" y="187"/>
                  </a:lnTo>
                  <a:lnTo>
                    <a:pt x="1443" y="223"/>
                  </a:lnTo>
                  <a:lnTo>
                    <a:pt x="1356" y="236"/>
                  </a:lnTo>
                  <a:lnTo>
                    <a:pt x="1362" y="248"/>
                  </a:lnTo>
                  <a:lnTo>
                    <a:pt x="1275" y="296"/>
                  </a:lnTo>
                  <a:lnTo>
                    <a:pt x="1236" y="295"/>
                  </a:lnTo>
                  <a:lnTo>
                    <a:pt x="1234" y="281"/>
                  </a:lnTo>
                  <a:lnTo>
                    <a:pt x="1241" y="265"/>
                  </a:lnTo>
                  <a:lnTo>
                    <a:pt x="1250" y="255"/>
                  </a:lnTo>
                  <a:lnTo>
                    <a:pt x="1255" y="240"/>
                  </a:lnTo>
                  <a:lnTo>
                    <a:pt x="1241" y="204"/>
                  </a:lnTo>
                  <a:lnTo>
                    <a:pt x="1210" y="217"/>
                  </a:lnTo>
                  <a:lnTo>
                    <a:pt x="1223" y="158"/>
                  </a:lnTo>
                  <a:lnTo>
                    <a:pt x="1176" y="143"/>
                  </a:lnTo>
                  <a:lnTo>
                    <a:pt x="1142" y="181"/>
                  </a:lnTo>
                  <a:lnTo>
                    <a:pt x="1128" y="283"/>
                  </a:lnTo>
                  <a:lnTo>
                    <a:pt x="1102" y="286"/>
                  </a:lnTo>
                  <a:lnTo>
                    <a:pt x="1093" y="238"/>
                  </a:lnTo>
                  <a:lnTo>
                    <a:pt x="1117" y="161"/>
                  </a:lnTo>
                  <a:lnTo>
                    <a:pt x="1094" y="173"/>
                  </a:lnTo>
                  <a:lnTo>
                    <a:pt x="1131" y="134"/>
                  </a:lnTo>
                  <a:lnTo>
                    <a:pt x="1209" y="133"/>
                  </a:lnTo>
                  <a:lnTo>
                    <a:pt x="1197" y="113"/>
                  </a:lnTo>
                  <a:lnTo>
                    <a:pt x="1191" y="113"/>
                  </a:lnTo>
                  <a:lnTo>
                    <a:pt x="1076" y="101"/>
                  </a:lnTo>
                  <a:lnTo>
                    <a:pt x="1094" y="76"/>
                  </a:lnTo>
                  <a:lnTo>
                    <a:pt x="1023" y="109"/>
                  </a:lnTo>
                  <a:lnTo>
                    <a:pt x="968" y="109"/>
                  </a:lnTo>
                  <a:lnTo>
                    <a:pt x="1036" y="56"/>
                  </a:lnTo>
                  <a:lnTo>
                    <a:pt x="893" y="28"/>
                  </a:lnTo>
                  <a:lnTo>
                    <a:pt x="878" y="0"/>
                  </a:lnTo>
                  <a:lnTo>
                    <a:pt x="877" y="18"/>
                  </a:lnTo>
                  <a:lnTo>
                    <a:pt x="55" y="18"/>
                  </a:lnTo>
                  <a:lnTo>
                    <a:pt x="72" y="51"/>
                  </a:lnTo>
                  <a:lnTo>
                    <a:pt x="54" y="77"/>
                  </a:lnTo>
                  <a:lnTo>
                    <a:pt x="58" y="49"/>
                  </a:lnTo>
                  <a:lnTo>
                    <a:pt x="0" y="47"/>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34" name="Freeform 176"/>
            <p:cNvSpPr>
              <a:spLocks noChangeAspect="1"/>
            </p:cNvSpPr>
            <p:nvPr/>
          </p:nvSpPr>
          <p:spPr bwMode="auto">
            <a:xfrm>
              <a:off x="5486" y="1698"/>
              <a:ext cx="45" cy="15"/>
            </a:xfrm>
            <a:custGeom>
              <a:avLst/>
              <a:gdLst>
                <a:gd name="T0" fmla="*/ 0 w 90"/>
                <a:gd name="T1" fmla="*/ 1 h 29"/>
                <a:gd name="T2" fmla="*/ 1 w 90"/>
                <a:gd name="T3" fmla="*/ 0 h 29"/>
                <a:gd name="T4" fmla="*/ 1 w 90"/>
                <a:gd name="T5" fmla="*/ 1 h 29"/>
                <a:gd name="T6" fmla="*/ 1 w 90"/>
                <a:gd name="T7" fmla="*/ 1 h 29"/>
                <a:gd name="T8" fmla="*/ 0 w 90"/>
                <a:gd name="T9" fmla="*/ 1 h 29"/>
                <a:gd name="T10" fmla="*/ 0 60000 65536"/>
                <a:gd name="T11" fmla="*/ 0 60000 65536"/>
                <a:gd name="T12" fmla="*/ 0 60000 65536"/>
                <a:gd name="T13" fmla="*/ 0 60000 65536"/>
                <a:gd name="T14" fmla="*/ 0 60000 65536"/>
                <a:gd name="T15" fmla="*/ 0 w 90"/>
                <a:gd name="T16" fmla="*/ 0 h 29"/>
                <a:gd name="T17" fmla="*/ 90 w 90"/>
                <a:gd name="T18" fmla="*/ 29 h 29"/>
              </a:gdLst>
              <a:ahLst/>
              <a:cxnLst>
                <a:cxn ang="T10">
                  <a:pos x="T0" y="T1"/>
                </a:cxn>
                <a:cxn ang="T11">
                  <a:pos x="T2" y="T3"/>
                </a:cxn>
                <a:cxn ang="T12">
                  <a:pos x="T4" y="T5"/>
                </a:cxn>
                <a:cxn ang="T13">
                  <a:pos x="T6" y="T7"/>
                </a:cxn>
                <a:cxn ang="T14">
                  <a:pos x="T8" y="T9"/>
                </a:cxn>
              </a:cxnLst>
              <a:rect l="T15" t="T16" r="T17" b="T18"/>
              <a:pathLst>
                <a:path w="90" h="29">
                  <a:moveTo>
                    <a:pt x="0" y="8"/>
                  </a:moveTo>
                  <a:lnTo>
                    <a:pt x="55" y="0"/>
                  </a:lnTo>
                  <a:lnTo>
                    <a:pt x="90" y="14"/>
                  </a:lnTo>
                  <a:lnTo>
                    <a:pt x="71" y="29"/>
                  </a:lnTo>
                  <a:lnTo>
                    <a:pt x="0" y="8"/>
                  </a:lnTo>
                  <a:close/>
                </a:path>
              </a:pathLst>
            </a:custGeom>
            <a:solidFill>
              <a:srgbClr val="FF0000"/>
            </a:solidFill>
            <a:ln w="1588">
              <a:solidFill>
                <a:srgbClr val="000000"/>
              </a:solidFill>
              <a:round/>
              <a:headEnd/>
              <a:tailEnd/>
            </a:ln>
          </p:spPr>
          <p:txBody>
            <a:bodyPr/>
            <a:lstStyle/>
            <a:p>
              <a:pPr algn="r" eaLnBrk="0" hangingPunct="0"/>
              <a:endParaRPr lang="en-US">
                <a:latin typeface="Calibri" charset="0"/>
              </a:endParaRPr>
            </a:p>
          </p:txBody>
        </p:sp>
        <p:sp>
          <p:nvSpPr>
            <p:cNvPr id="40135" name="Freeform 177"/>
            <p:cNvSpPr>
              <a:spLocks noChangeAspect="1"/>
            </p:cNvSpPr>
            <p:nvPr/>
          </p:nvSpPr>
          <p:spPr bwMode="auto">
            <a:xfrm>
              <a:off x="1819" y="3284"/>
              <a:ext cx="78" cy="81"/>
            </a:xfrm>
            <a:custGeom>
              <a:avLst/>
              <a:gdLst>
                <a:gd name="T0" fmla="*/ 0 w 155"/>
                <a:gd name="T1" fmla="*/ 0 h 163"/>
                <a:gd name="T2" fmla="*/ 1 w 155"/>
                <a:gd name="T3" fmla="*/ 0 h 163"/>
                <a:gd name="T4" fmla="*/ 1 w 155"/>
                <a:gd name="T5" fmla="*/ 0 h 163"/>
                <a:gd name="T6" fmla="*/ 1 w 155"/>
                <a:gd name="T7" fmla="*/ 0 h 163"/>
                <a:gd name="T8" fmla="*/ 1 w 155"/>
                <a:gd name="T9" fmla="*/ 0 h 163"/>
                <a:gd name="T10" fmla="*/ 1 w 155"/>
                <a:gd name="T11" fmla="*/ 0 h 163"/>
                <a:gd name="T12" fmla="*/ 1 w 155"/>
                <a:gd name="T13" fmla="*/ 0 h 163"/>
                <a:gd name="T14" fmla="*/ 0 w 155"/>
                <a:gd name="T15" fmla="*/ 0 h 163"/>
                <a:gd name="T16" fmla="*/ 0 60000 65536"/>
                <a:gd name="T17" fmla="*/ 0 60000 65536"/>
                <a:gd name="T18" fmla="*/ 0 60000 65536"/>
                <a:gd name="T19" fmla="*/ 0 60000 65536"/>
                <a:gd name="T20" fmla="*/ 0 60000 65536"/>
                <a:gd name="T21" fmla="*/ 0 60000 65536"/>
                <a:gd name="T22" fmla="*/ 0 60000 65536"/>
                <a:gd name="T23" fmla="*/ 0 60000 65536"/>
                <a:gd name="T24" fmla="*/ 0 w 155"/>
                <a:gd name="T25" fmla="*/ 0 h 163"/>
                <a:gd name="T26" fmla="*/ 155 w 155"/>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5" h="163">
                  <a:moveTo>
                    <a:pt x="0" y="131"/>
                  </a:moveTo>
                  <a:lnTo>
                    <a:pt x="24" y="6"/>
                  </a:lnTo>
                  <a:lnTo>
                    <a:pt x="48" y="0"/>
                  </a:lnTo>
                  <a:lnTo>
                    <a:pt x="135" y="64"/>
                  </a:lnTo>
                  <a:lnTo>
                    <a:pt x="155" y="90"/>
                  </a:lnTo>
                  <a:lnTo>
                    <a:pt x="148" y="123"/>
                  </a:lnTo>
                  <a:lnTo>
                    <a:pt x="106" y="163"/>
                  </a:lnTo>
                  <a:lnTo>
                    <a:pt x="0" y="131"/>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136" name="Freeform 178"/>
            <p:cNvSpPr>
              <a:spLocks noChangeAspect="1"/>
            </p:cNvSpPr>
            <p:nvPr/>
          </p:nvSpPr>
          <p:spPr bwMode="auto">
            <a:xfrm>
              <a:off x="1599" y="2631"/>
              <a:ext cx="200" cy="174"/>
            </a:xfrm>
            <a:custGeom>
              <a:avLst/>
              <a:gdLst>
                <a:gd name="T0" fmla="*/ 0 w 398"/>
                <a:gd name="T1" fmla="*/ 1 h 348"/>
                <a:gd name="T2" fmla="*/ 1 w 398"/>
                <a:gd name="T3" fmla="*/ 1 h 348"/>
                <a:gd name="T4" fmla="*/ 1 w 398"/>
                <a:gd name="T5" fmla="*/ 1 h 348"/>
                <a:gd name="T6" fmla="*/ 1 w 398"/>
                <a:gd name="T7" fmla="*/ 1 h 348"/>
                <a:gd name="T8" fmla="*/ 1 w 398"/>
                <a:gd name="T9" fmla="*/ 1 h 348"/>
                <a:gd name="T10" fmla="*/ 1 w 398"/>
                <a:gd name="T11" fmla="*/ 1 h 348"/>
                <a:gd name="T12" fmla="*/ 1 w 398"/>
                <a:gd name="T13" fmla="*/ 1 h 348"/>
                <a:gd name="T14" fmla="*/ 1 w 398"/>
                <a:gd name="T15" fmla="*/ 1 h 348"/>
                <a:gd name="T16" fmla="*/ 1 w 398"/>
                <a:gd name="T17" fmla="*/ 1 h 348"/>
                <a:gd name="T18" fmla="*/ 1 w 398"/>
                <a:gd name="T19" fmla="*/ 1 h 348"/>
                <a:gd name="T20" fmla="*/ 1 w 398"/>
                <a:gd name="T21" fmla="*/ 1 h 348"/>
                <a:gd name="T22" fmla="*/ 1 w 398"/>
                <a:gd name="T23" fmla="*/ 1 h 348"/>
                <a:gd name="T24" fmla="*/ 1 w 398"/>
                <a:gd name="T25" fmla="*/ 1 h 348"/>
                <a:gd name="T26" fmla="*/ 1 w 398"/>
                <a:gd name="T27" fmla="*/ 1 h 348"/>
                <a:gd name="T28" fmla="*/ 1 w 398"/>
                <a:gd name="T29" fmla="*/ 1 h 348"/>
                <a:gd name="T30" fmla="*/ 1 w 398"/>
                <a:gd name="T31" fmla="*/ 1 h 348"/>
                <a:gd name="T32" fmla="*/ 1 w 398"/>
                <a:gd name="T33" fmla="*/ 1 h 348"/>
                <a:gd name="T34" fmla="*/ 1 w 398"/>
                <a:gd name="T35" fmla="*/ 1 h 348"/>
                <a:gd name="T36" fmla="*/ 1 w 398"/>
                <a:gd name="T37" fmla="*/ 1 h 348"/>
                <a:gd name="T38" fmla="*/ 1 w 398"/>
                <a:gd name="T39" fmla="*/ 1 h 348"/>
                <a:gd name="T40" fmla="*/ 1 w 398"/>
                <a:gd name="T41" fmla="*/ 1 h 348"/>
                <a:gd name="T42" fmla="*/ 1 w 398"/>
                <a:gd name="T43" fmla="*/ 1 h 348"/>
                <a:gd name="T44" fmla="*/ 1 w 398"/>
                <a:gd name="T45" fmla="*/ 0 h 348"/>
                <a:gd name="T46" fmla="*/ 1 w 398"/>
                <a:gd name="T47" fmla="*/ 1 h 348"/>
                <a:gd name="T48" fmla="*/ 1 w 398"/>
                <a:gd name="T49" fmla="*/ 1 h 348"/>
                <a:gd name="T50" fmla="*/ 1 w 398"/>
                <a:gd name="T51" fmla="*/ 1 h 348"/>
                <a:gd name="T52" fmla="*/ 1 w 398"/>
                <a:gd name="T53" fmla="*/ 1 h 348"/>
                <a:gd name="T54" fmla="*/ 1 w 398"/>
                <a:gd name="T55" fmla="*/ 1 h 348"/>
                <a:gd name="T56" fmla="*/ 1 w 398"/>
                <a:gd name="T57" fmla="*/ 1 h 348"/>
                <a:gd name="T58" fmla="*/ 0 w 398"/>
                <a:gd name="T59" fmla="*/ 1 h 3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98"/>
                <a:gd name="T91" fmla="*/ 0 h 348"/>
                <a:gd name="T92" fmla="*/ 398 w 398"/>
                <a:gd name="T93" fmla="*/ 348 h 3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98" h="348">
                  <a:moveTo>
                    <a:pt x="0" y="95"/>
                  </a:moveTo>
                  <a:lnTo>
                    <a:pt x="38" y="156"/>
                  </a:lnTo>
                  <a:lnTo>
                    <a:pt x="96" y="163"/>
                  </a:lnTo>
                  <a:lnTo>
                    <a:pt x="114" y="188"/>
                  </a:lnTo>
                  <a:lnTo>
                    <a:pt x="172" y="185"/>
                  </a:lnTo>
                  <a:lnTo>
                    <a:pt x="162" y="290"/>
                  </a:lnTo>
                  <a:lnTo>
                    <a:pt x="190" y="334"/>
                  </a:lnTo>
                  <a:lnTo>
                    <a:pt x="222" y="348"/>
                  </a:lnTo>
                  <a:lnTo>
                    <a:pt x="296" y="307"/>
                  </a:lnTo>
                  <a:lnTo>
                    <a:pt x="267" y="300"/>
                  </a:lnTo>
                  <a:lnTo>
                    <a:pt x="254" y="242"/>
                  </a:lnTo>
                  <a:lnTo>
                    <a:pt x="303" y="253"/>
                  </a:lnTo>
                  <a:lnTo>
                    <a:pt x="379" y="216"/>
                  </a:lnTo>
                  <a:lnTo>
                    <a:pt x="356" y="188"/>
                  </a:lnTo>
                  <a:lnTo>
                    <a:pt x="383" y="162"/>
                  </a:lnTo>
                  <a:lnTo>
                    <a:pt x="372" y="142"/>
                  </a:lnTo>
                  <a:lnTo>
                    <a:pt x="398" y="120"/>
                  </a:lnTo>
                  <a:lnTo>
                    <a:pt x="364" y="115"/>
                  </a:lnTo>
                  <a:lnTo>
                    <a:pt x="364" y="87"/>
                  </a:lnTo>
                  <a:lnTo>
                    <a:pt x="306" y="58"/>
                  </a:lnTo>
                  <a:lnTo>
                    <a:pt x="332" y="50"/>
                  </a:lnTo>
                  <a:lnTo>
                    <a:pt x="157" y="56"/>
                  </a:lnTo>
                  <a:lnTo>
                    <a:pt x="100" y="0"/>
                  </a:lnTo>
                  <a:lnTo>
                    <a:pt x="104" y="26"/>
                  </a:lnTo>
                  <a:lnTo>
                    <a:pt x="53" y="47"/>
                  </a:lnTo>
                  <a:lnTo>
                    <a:pt x="67" y="87"/>
                  </a:lnTo>
                  <a:lnTo>
                    <a:pt x="49" y="103"/>
                  </a:lnTo>
                  <a:lnTo>
                    <a:pt x="38" y="66"/>
                  </a:lnTo>
                  <a:lnTo>
                    <a:pt x="57" y="15"/>
                  </a:lnTo>
                  <a:lnTo>
                    <a:pt x="0" y="95"/>
                  </a:lnTo>
                  <a:close/>
                </a:path>
              </a:pathLst>
            </a:custGeom>
            <a:solidFill>
              <a:srgbClr val="FFAD2C"/>
            </a:solidFill>
            <a:ln w="1588">
              <a:solidFill>
                <a:srgbClr val="000000"/>
              </a:solidFill>
              <a:round/>
              <a:headEnd/>
              <a:tailEnd/>
            </a:ln>
          </p:spPr>
          <p:txBody>
            <a:bodyPr/>
            <a:lstStyle/>
            <a:p>
              <a:pPr algn="r" eaLnBrk="0" hangingPunct="0"/>
              <a:endParaRPr lang="en-US">
                <a:latin typeface="Calibri" charset="0"/>
              </a:endParaRPr>
            </a:p>
          </p:txBody>
        </p:sp>
        <p:sp>
          <p:nvSpPr>
            <p:cNvPr id="40137" name="Freeform 179"/>
            <p:cNvSpPr>
              <a:spLocks noChangeAspect="1"/>
            </p:cNvSpPr>
            <p:nvPr/>
          </p:nvSpPr>
          <p:spPr bwMode="auto">
            <a:xfrm>
              <a:off x="4209" y="2461"/>
              <a:ext cx="105" cy="226"/>
            </a:xfrm>
            <a:custGeom>
              <a:avLst/>
              <a:gdLst>
                <a:gd name="T0" fmla="*/ 0 w 210"/>
                <a:gd name="T1" fmla="*/ 1 h 451"/>
                <a:gd name="T2" fmla="*/ 1 w 210"/>
                <a:gd name="T3" fmla="*/ 1 h 451"/>
                <a:gd name="T4" fmla="*/ 1 w 210"/>
                <a:gd name="T5" fmla="*/ 1 h 451"/>
                <a:gd name="T6" fmla="*/ 1 w 210"/>
                <a:gd name="T7" fmla="*/ 1 h 451"/>
                <a:gd name="T8" fmla="*/ 1 w 210"/>
                <a:gd name="T9" fmla="*/ 1 h 451"/>
                <a:gd name="T10" fmla="*/ 1 w 210"/>
                <a:gd name="T11" fmla="*/ 1 h 451"/>
                <a:gd name="T12" fmla="*/ 1 w 210"/>
                <a:gd name="T13" fmla="*/ 1 h 451"/>
                <a:gd name="T14" fmla="*/ 1 w 210"/>
                <a:gd name="T15" fmla="*/ 1 h 451"/>
                <a:gd name="T16" fmla="*/ 1 w 210"/>
                <a:gd name="T17" fmla="*/ 1 h 451"/>
                <a:gd name="T18" fmla="*/ 1 w 210"/>
                <a:gd name="T19" fmla="*/ 1 h 451"/>
                <a:gd name="T20" fmla="*/ 1 w 210"/>
                <a:gd name="T21" fmla="*/ 1 h 451"/>
                <a:gd name="T22" fmla="*/ 1 w 210"/>
                <a:gd name="T23" fmla="*/ 1 h 451"/>
                <a:gd name="T24" fmla="*/ 1 w 210"/>
                <a:gd name="T25" fmla="*/ 1 h 451"/>
                <a:gd name="T26" fmla="*/ 1 w 210"/>
                <a:gd name="T27" fmla="*/ 1 h 451"/>
                <a:gd name="T28" fmla="*/ 1 w 210"/>
                <a:gd name="T29" fmla="*/ 1 h 451"/>
                <a:gd name="T30" fmla="*/ 1 w 210"/>
                <a:gd name="T31" fmla="*/ 1 h 451"/>
                <a:gd name="T32" fmla="*/ 1 w 210"/>
                <a:gd name="T33" fmla="*/ 1 h 451"/>
                <a:gd name="T34" fmla="*/ 1 w 210"/>
                <a:gd name="T35" fmla="*/ 0 h 451"/>
                <a:gd name="T36" fmla="*/ 0 w 210"/>
                <a:gd name="T37" fmla="*/ 1 h 4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0"/>
                <a:gd name="T58" fmla="*/ 0 h 451"/>
                <a:gd name="T59" fmla="*/ 210 w 210"/>
                <a:gd name="T60" fmla="*/ 451 h 4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0" h="451">
                  <a:moveTo>
                    <a:pt x="0" y="23"/>
                  </a:moveTo>
                  <a:lnTo>
                    <a:pt x="30" y="70"/>
                  </a:lnTo>
                  <a:lnTo>
                    <a:pt x="72" y="89"/>
                  </a:lnTo>
                  <a:lnTo>
                    <a:pt x="52" y="124"/>
                  </a:lnTo>
                  <a:lnTo>
                    <a:pt x="124" y="184"/>
                  </a:lnTo>
                  <a:lnTo>
                    <a:pt x="158" y="266"/>
                  </a:lnTo>
                  <a:lnTo>
                    <a:pt x="159" y="335"/>
                  </a:lnTo>
                  <a:lnTo>
                    <a:pt x="70" y="396"/>
                  </a:lnTo>
                  <a:lnTo>
                    <a:pt x="86" y="451"/>
                  </a:lnTo>
                  <a:lnTo>
                    <a:pt x="113" y="412"/>
                  </a:lnTo>
                  <a:lnTo>
                    <a:pt x="129" y="422"/>
                  </a:lnTo>
                  <a:lnTo>
                    <a:pt x="137" y="398"/>
                  </a:lnTo>
                  <a:lnTo>
                    <a:pt x="210" y="357"/>
                  </a:lnTo>
                  <a:lnTo>
                    <a:pt x="199" y="243"/>
                  </a:lnTo>
                  <a:lnTo>
                    <a:pt x="101" y="138"/>
                  </a:lnTo>
                  <a:lnTo>
                    <a:pt x="111" y="104"/>
                  </a:lnTo>
                  <a:lnTo>
                    <a:pt x="169" y="52"/>
                  </a:lnTo>
                  <a:lnTo>
                    <a:pt x="90" y="0"/>
                  </a:lnTo>
                  <a:lnTo>
                    <a:pt x="0" y="23"/>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38" name="Freeform 180"/>
            <p:cNvSpPr>
              <a:spLocks noChangeAspect="1"/>
            </p:cNvSpPr>
            <p:nvPr/>
          </p:nvSpPr>
          <p:spPr bwMode="auto">
            <a:xfrm>
              <a:off x="3335" y="2527"/>
              <a:ext cx="143" cy="98"/>
            </a:xfrm>
            <a:custGeom>
              <a:avLst/>
              <a:gdLst>
                <a:gd name="T0" fmla="*/ 0 w 287"/>
                <a:gd name="T1" fmla="*/ 1 h 196"/>
                <a:gd name="T2" fmla="*/ 0 w 287"/>
                <a:gd name="T3" fmla="*/ 1 h 196"/>
                <a:gd name="T4" fmla="*/ 0 w 287"/>
                <a:gd name="T5" fmla="*/ 1 h 196"/>
                <a:gd name="T6" fmla="*/ 0 w 287"/>
                <a:gd name="T7" fmla="*/ 1 h 196"/>
                <a:gd name="T8" fmla="*/ 0 w 287"/>
                <a:gd name="T9" fmla="*/ 1 h 196"/>
                <a:gd name="T10" fmla="*/ 0 w 287"/>
                <a:gd name="T11" fmla="*/ 0 h 196"/>
                <a:gd name="T12" fmla="*/ 0 w 287"/>
                <a:gd name="T13" fmla="*/ 1 h 196"/>
                <a:gd name="T14" fmla="*/ 0 w 287"/>
                <a:gd name="T15" fmla="*/ 1 h 196"/>
                <a:gd name="T16" fmla="*/ 0 w 287"/>
                <a:gd name="T17" fmla="*/ 1 h 196"/>
                <a:gd name="T18" fmla="*/ 0 w 287"/>
                <a:gd name="T19" fmla="*/ 1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7"/>
                <a:gd name="T31" fmla="*/ 0 h 196"/>
                <a:gd name="T32" fmla="*/ 287 w 287"/>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7" h="196">
                  <a:moveTo>
                    <a:pt x="0" y="196"/>
                  </a:moveTo>
                  <a:lnTo>
                    <a:pt x="75" y="153"/>
                  </a:lnTo>
                  <a:lnTo>
                    <a:pt x="62" y="131"/>
                  </a:lnTo>
                  <a:lnTo>
                    <a:pt x="83" y="106"/>
                  </a:lnTo>
                  <a:lnTo>
                    <a:pt x="160" y="21"/>
                  </a:lnTo>
                  <a:lnTo>
                    <a:pt x="255" y="0"/>
                  </a:lnTo>
                  <a:lnTo>
                    <a:pt x="287" y="76"/>
                  </a:lnTo>
                  <a:lnTo>
                    <a:pt x="260" y="106"/>
                  </a:lnTo>
                  <a:lnTo>
                    <a:pt x="153" y="158"/>
                  </a:lnTo>
                  <a:lnTo>
                    <a:pt x="0" y="196"/>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39" name="Freeform 181"/>
            <p:cNvSpPr>
              <a:spLocks noChangeAspect="1"/>
            </p:cNvSpPr>
            <p:nvPr/>
          </p:nvSpPr>
          <p:spPr bwMode="auto">
            <a:xfrm>
              <a:off x="3324" y="2553"/>
              <a:ext cx="53" cy="72"/>
            </a:xfrm>
            <a:custGeom>
              <a:avLst/>
              <a:gdLst>
                <a:gd name="T0" fmla="*/ 0 w 106"/>
                <a:gd name="T1" fmla="*/ 1 h 144"/>
                <a:gd name="T2" fmla="*/ 1 w 106"/>
                <a:gd name="T3" fmla="*/ 1 h 144"/>
                <a:gd name="T4" fmla="*/ 1 w 106"/>
                <a:gd name="T5" fmla="*/ 1 h 144"/>
                <a:gd name="T6" fmla="*/ 1 w 106"/>
                <a:gd name="T7" fmla="*/ 1 h 144"/>
                <a:gd name="T8" fmla="*/ 1 w 106"/>
                <a:gd name="T9" fmla="*/ 1 h 144"/>
                <a:gd name="T10" fmla="*/ 1 w 106"/>
                <a:gd name="T11" fmla="*/ 1 h 144"/>
                <a:gd name="T12" fmla="*/ 1 w 106"/>
                <a:gd name="T13" fmla="*/ 0 h 144"/>
                <a:gd name="T14" fmla="*/ 0 w 106"/>
                <a:gd name="T15" fmla="*/ 1 h 144"/>
                <a:gd name="T16" fmla="*/ 0 60000 65536"/>
                <a:gd name="T17" fmla="*/ 0 60000 65536"/>
                <a:gd name="T18" fmla="*/ 0 60000 65536"/>
                <a:gd name="T19" fmla="*/ 0 60000 65536"/>
                <a:gd name="T20" fmla="*/ 0 60000 65536"/>
                <a:gd name="T21" fmla="*/ 0 60000 65536"/>
                <a:gd name="T22" fmla="*/ 0 60000 65536"/>
                <a:gd name="T23" fmla="*/ 0 60000 65536"/>
                <a:gd name="T24" fmla="*/ 0 w 106"/>
                <a:gd name="T25" fmla="*/ 0 h 144"/>
                <a:gd name="T26" fmla="*/ 106 w 106"/>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6" h="144">
                  <a:moveTo>
                    <a:pt x="0" y="29"/>
                  </a:moveTo>
                  <a:lnTo>
                    <a:pt x="23" y="144"/>
                  </a:lnTo>
                  <a:lnTo>
                    <a:pt x="98" y="101"/>
                  </a:lnTo>
                  <a:lnTo>
                    <a:pt x="85" y="79"/>
                  </a:lnTo>
                  <a:lnTo>
                    <a:pt x="106" y="54"/>
                  </a:lnTo>
                  <a:lnTo>
                    <a:pt x="106" y="21"/>
                  </a:lnTo>
                  <a:lnTo>
                    <a:pt x="52" y="0"/>
                  </a:lnTo>
                  <a:lnTo>
                    <a:pt x="0" y="29"/>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40" name="Freeform 182"/>
            <p:cNvSpPr>
              <a:spLocks noChangeAspect="1"/>
            </p:cNvSpPr>
            <p:nvPr/>
          </p:nvSpPr>
          <p:spPr bwMode="auto">
            <a:xfrm>
              <a:off x="2893" y="2053"/>
              <a:ext cx="139" cy="111"/>
            </a:xfrm>
            <a:custGeom>
              <a:avLst/>
              <a:gdLst>
                <a:gd name="T0" fmla="*/ 0 w 278"/>
                <a:gd name="T1" fmla="*/ 0 h 223"/>
                <a:gd name="T2" fmla="*/ 0 w 278"/>
                <a:gd name="T3" fmla="*/ 0 h 223"/>
                <a:gd name="T4" fmla="*/ 1 w 278"/>
                <a:gd name="T5" fmla="*/ 0 h 223"/>
                <a:gd name="T6" fmla="*/ 1 w 278"/>
                <a:gd name="T7" fmla="*/ 0 h 223"/>
                <a:gd name="T8" fmla="*/ 1 w 278"/>
                <a:gd name="T9" fmla="*/ 0 h 223"/>
                <a:gd name="T10" fmla="*/ 1 w 278"/>
                <a:gd name="T11" fmla="*/ 0 h 223"/>
                <a:gd name="T12" fmla="*/ 1 w 278"/>
                <a:gd name="T13" fmla="*/ 0 h 223"/>
                <a:gd name="T14" fmla="*/ 1 w 278"/>
                <a:gd name="T15" fmla="*/ 0 h 223"/>
                <a:gd name="T16" fmla="*/ 1 w 278"/>
                <a:gd name="T17" fmla="*/ 0 h 223"/>
                <a:gd name="T18" fmla="*/ 1 w 278"/>
                <a:gd name="T19" fmla="*/ 0 h 223"/>
                <a:gd name="T20" fmla="*/ 1 w 278"/>
                <a:gd name="T21" fmla="*/ 0 h 223"/>
                <a:gd name="T22" fmla="*/ 1 w 278"/>
                <a:gd name="T23" fmla="*/ 0 h 223"/>
                <a:gd name="T24" fmla="*/ 1 w 278"/>
                <a:gd name="T25" fmla="*/ 0 h 223"/>
                <a:gd name="T26" fmla="*/ 1 w 278"/>
                <a:gd name="T27" fmla="*/ 0 h 223"/>
                <a:gd name="T28" fmla="*/ 0 w 278"/>
                <a:gd name="T29" fmla="*/ 0 h 2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8"/>
                <a:gd name="T46" fmla="*/ 0 h 223"/>
                <a:gd name="T47" fmla="*/ 278 w 278"/>
                <a:gd name="T48" fmla="*/ 223 h 2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8" h="223">
                  <a:moveTo>
                    <a:pt x="0" y="53"/>
                  </a:moveTo>
                  <a:lnTo>
                    <a:pt x="0" y="17"/>
                  </a:lnTo>
                  <a:lnTo>
                    <a:pt x="71" y="0"/>
                  </a:lnTo>
                  <a:lnTo>
                    <a:pt x="128" y="44"/>
                  </a:lnTo>
                  <a:lnTo>
                    <a:pt x="192" y="32"/>
                  </a:lnTo>
                  <a:lnTo>
                    <a:pt x="271" y="101"/>
                  </a:lnTo>
                  <a:lnTo>
                    <a:pt x="259" y="175"/>
                  </a:lnTo>
                  <a:lnTo>
                    <a:pt x="278" y="206"/>
                  </a:lnTo>
                  <a:lnTo>
                    <a:pt x="219" y="223"/>
                  </a:lnTo>
                  <a:lnTo>
                    <a:pt x="191" y="162"/>
                  </a:lnTo>
                  <a:lnTo>
                    <a:pt x="166" y="187"/>
                  </a:lnTo>
                  <a:lnTo>
                    <a:pt x="71" y="127"/>
                  </a:lnTo>
                  <a:lnTo>
                    <a:pt x="27" y="62"/>
                  </a:lnTo>
                  <a:lnTo>
                    <a:pt x="3" y="76"/>
                  </a:lnTo>
                  <a:lnTo>
                    <a:pt x="0" y="53"/>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141" name="Freeform 183"/>
            <p:cNvSpPr>
              <a:spLocks noChangeAspect="1"/>
            </p:cNvSpPr>
            <p:nvPr/>
          </p:nvSpPr>
          <p:spPr bwMode="auto">
            <a:xfrm>
              <a:off x="2860" y="2904"/>
              <a:ext cx="189" cy="188"/>
            </a:xfrm>
            <a:custGeom>
              <a:avLst/>
              <a:gdLst>
                <a:gd name="T0" fmla="*/ 0 w 378"/>
                <a:gd name="T1" fmla="*/ 1 h 376"/>
                <a:gd name="T2" fmla="*/ 1 w 378"/>
                <a:gd name="T3" fmla="*/ 1 h 376"/>
                <a:gd name="T4" fmla="*/ 1 w 378"/>
                <a:gd name="T5" fmla="*/ 1 h 376"/>
                <a:gd name="T6" fmla="*/ 1 w 378"/>
                <a:gd name="T7" fmla="*/ 1 h 376"/>
                <a:gd name="T8" fmla="*/ 1 w 378"/>
                <a:gd name="T9" fmla="*/ 1 h 376"/>
                <a:gd name="T10" fmla="*/ 1 w 378"/>
                <a:gd name="T11" fmla="*/ 1 h 376"/>
                <a:gd name="T12" fmla="*/ 1 w 378"/>
                <a:gd name="T13" fmla="*/ 1 h 376"/>
                <a:gd name="T14" fmla="*/ 1 w 378"/>
                <a:gd name="T15" fmla="*/ 1 h 376"/>
                <a:gd name="T16" fmla="*/ 1 w 378"/>
                <a:gd name="T17" fmla="*/ 1 h 376"/>
                <a:gd name="T18" fmla="*/ 1 w 378"/>
                <a:gd name="T19" fmla="*/ 1 h 376"/>
                <a:gd name="T20" fmla="*/ 1 w 378"/>
                <a:gd name="T21" fmla="*/ 1 h 376"/>
                <a:gd name="T22" fmla="*/ 1 w 378"/>
                <a:gd name="T23" fmla="*/ 1 h 376"/>
                <a:gd name="T24" fmla="*/ 1 w 378"/>
                <a:gd name="T25" fmla="*/ 1 h 376"/>
                <a:gd name="T26" fmla="*/ 1 w 378"/>
                <a:gd name="T27" fmla="*/ 1 h 376"/>
                <a:gd name="T28" fmla="*/ 1 w 378"/>
                <a:gd name="T29" fmla="*/ 0 h 376"/>
                <a:gd name="T30" fmla="*/ 1 w 378"/>
                <a:gd name="T31" fmla="*/ 1 h 376"/>
                <a:gd name="T32" fmla="*/ 1 w 378"/>
                <a:gd name="T33" fmla="*/ 1 h 376"/>
                <a:gd name="T34" fmla="*/ 0 w 378"/>
                <a:gd name="T35" fmla="*/ 1 h 37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8"/>
                <a:gd name="T55" fmla="*/ 0 h 376"/>
                <a:gd name="T56" fmla="*/ 378 w 378"/>
                <a:gd name="T57" fmla="*/ 376 h 37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8" h="376">
                  <a:moveTo>
                    <a:pt x="0" y="352"/>
                  </a:moveTo>
                  <a:lnTo>
                    <a:pt x="49" y="340"/>
                  </a:lnTo>
                  <a:lnTo>
                    <a:pt x="293" y="376"/>
                  </a:lnTo>
                  <a:lnTo>
                    <a:pt x="347" y="360"/>
                  </a:lnTo>
                  <a:lnTo>
                    <a:pt x="311" y="331"/>
                  </a:lnTo>
                  <a:lnTo>
                    <a:pt x="311" y="217"/>
                  </a:lnTo>
                  <a:lnTo>
                    <a:pt x="378" y="217"/>
                  </a:lnTo>
                  <a:lnTo>
                    <a:pt x="373" y="155"/>
                  </a:lnTo>
                  <a:lnTo>
                    <a:pt x="311" y="162"/>
                  </a:lnTo>
                  <a:lnTo>
                    <a:pt x="304" y="52"/>
                  </a:lnTo>
                  <a:lnTo>
                    <a:pt x="276" y="33"/>
                  </a:lnTo>
                  <a:lnTo>
                    <a:pt x="237" y="35"/>
                  </a:lnTo>
                  <a:lnTo>
                    <a:pt x="228" y="66"/>
                  </a:lnTo>
                  <a:lnTo>
                    <a:pt x="185" y="69"/>
                  </a:lnTo>
                  <a:lnTo>
                    <a:pt x="139" y="0"/>
                  </a:lnTo>
                  <a:lnTo>
                    <a:pt x="26" y="15"/>
                  </a:lnTo>
                  <a:lnTo>
                    <a:pt x="67" y="158"/>
                  </a:lnTo>
                  <a:lnTo>
                    <a:pt x="0" y="352"/>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42" name="Freeform 184"/>
            <p:cNvSpPr>
              <a:spLocks noChangeAspect="1"/>
            </p:cNvSpPr>
            <p:nvPr/>
          </p:nvSpPr>
          <p:spPr bwMode="auto">
            <a:xfrm>
              <a:off x="2866" y="2888"/>
              <a:ext cx="16" cy="16"/>
            </a:xfrm>
            <a:custGeom>
              <a:avLst/>
              <a:gdLst>
                <a:gd name="T0" fmla="*/ 0 w 32"/>
                <a:gd name="T1" fmla="*/ 0 h 33"/>
                <a:gd name="T2" fmla="*/ 1 w 32"/>
                <a:gd name="T3" fmla="*/ 0 h 33"/>
                <a:gd name="T4" fmla="*/ 1 w 32"/>
                <a:gd name="T5" fmla="*/ 0 h 33"/>
                <a:gd name="T6" fmla="*/ 0 w 32"/>
                <a:gd name="T7" fmla="*/ 0 h 33"/>
                <a:gd name="T8" fmla="*/ 0 60000 65536"/>
                <a:gd name="T9" fmla="*/ 0 60000 65536"/>
                <a:gd name="T10" fmla="*/ 0 60000 65536"/>
                <a:gd name="T11" fmla="*/ 0 60000 65536"/>
                <a:gd name="T12" fmla="*/ 0 w 32"/>
                <a:gd name="T13" fmla="*/ 0 h 33"/>
                <a:gd name="T14" fmla="*/ 32 w 32"/>
                <a:gd name="T15" fmla="*/ 33 h 33"/>
              </a:gdLst>
              <a:ahLst/>
              <a:cxnLst>
                <a:cxn ang="T8">
                  <a:pos x="T0" y="T1"/>
                </a:cxn>
                <a:cxn ang="T9">
                  <a:pos x="T2" y="T3"/>
                </a:cxn>
                <a:cxn ang="T10">
                  <a:pos x="T4" y="T5"/>
                </a:cxn>
                <a:cxn ang="T11">
                  <a:pos x="T6" y="T7"/>
                </a:cxn>
              </a:cxnLst>
              <a:rect l="T12" t="T13" r="T14" b="T15"/>
              <a:pathLst>
                <a:path w="32" h="33">
                  <a:moveTo>
                    <a:pt x="0" y="10"/>
                  </a:moveTo>
                  <a:lnTo>
                    <a:pt x="14" y="33"/>
                  </a:lnTo>
                  <a:lnTo>
                    <a:pt x="32" y="0"/>
                  </a:lnTo>
                  <a:lnTo>
                    <a:pt x="0" y="1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43" name="Freeform 185"/>
            <p:cNvSpPr>
              <a:spLocks noChangeAspect="1"/>
            </p:cNvSpPr>
            <p:nvPr/>
          </p:nvSpPr>
          <p:spPr bwMode="auto">
            <a:xfrm>
              <a:off x="2984" y="3088"/>
              <a:ext cx="140" cy="141"/>
            </a:xfrm>
            <a:custGeom>
              <a:avLst/>
              <a:gdLst>
                <a:gd name="T0" fmla="*/ 0 w 280"/>
                <a:gd name="T1" fmla="*/ 1 h 281"/>
                <a:gd name="T2" fmla="*/ 0 w 280"/>
                <a:gd name="T3" fmla="*/ 1 h 281"/>
                <a:gd name="T4" fmla="*/ 1 w 280"/>
                <a:gd name="T5" fmla="*/ 1 h 281"/>
                <a:gd name="T6" fmla="*/ 1 w 280"/>
                <a:gd name="T7" fmla="*/ 1 h 281"/>
                <a:gd name="T8" fmla="*/ 1 w 280"/>
                <a:gd name="T9" fmla="*/ 1 h 281"/>
                <a:gd name="T10" fmla="*/ 1 w 280"/>
                <a:gd name="T11" fmla="*/ 1 h 281"/>
                <a:gd name="T12" fmla="*/ 1 w 280"/>
                <a:gd name="T13" fmla="*/ 0 h 281"/>
                <a:gd name="T14" fmla="*/ 1 w 280"/>
                <a:gd name="T15" fmla="*/ 1 h 281"/>
                <a:gd name="T16" fmla="*/ 1 w 280"/>
                <a:gd name="T17" fmla="*/ 1 h 281"/>
                <a:gd name="T18" fmla="*/ 1 w 280"/>
                <a:gd name="T19" fmla="*/ 1 h 281"/>
                <a:gd name="T20" fmla="*/ 1 w 280"/>
                <a:gd name="T21" fmla="*/ 1 h 281"/>
                <a:gd name="T22" fmla="*/ 1 w 280"/>
                <a:gd name="T23" fmla="*/ 1 h 281"/>
                <a:gd name="T24" fmla="*/ 1 w 280"/>
                <a:gd name="T25" fmla="*/ 1 h 281"/>
                <a:gd name="T26" fmla="*/ 1 w 280"/>
                <a:gd name="T27" fmla="*/ 1 h 281"/>
                <a:gd name="T28" fmla="*/ 0 w 280"/>
                <a:gd name="T29" fmla="*/ 1 h 2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0"/>
                <a:gd name="T46" fmla="*/ 0 h 281"/>
                <a:gd name="T47" fmla="*/ 280 w 280"/>
                <a:gd name="T48" fmla="*/ 281 h 2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0" h="281">
                  <a:moveTo>
                    <a:pt x="0" y="215"/>
                  </a:moveTo>
                  <a:lnTo>
                    <a:pt x="0" y="131"/>
                  </a:lnTo>
                  <a:lnTo>
                    <a:pt x="32" y="130"/>
                  </a:lnTo>
                  <a:lnTo>
                    <a:pt x="32" y="21"/>
                  </a:lnTo>
                  <a:lnTo>
                    <a:pt x="90" y="8"/>
                  </a:lnTo>
                  <a:lnTo>
                    <a:pt x="108" y="27"/>
                  </a:lnTo>
                  <a:lnTo>
                    <a:pt x="157" y="0"/>
                  </a:lnTo>
                  <a:lnTo>
                    <a:pt x="239" y="116"/>
                  </a:lnTo>
                  <a:lnTo>
                    <a:pt x="280" y="136"/>
                  </a:lnTo>
                  <a:lnTo>
                    <a:pt x="169" y="242"/>
                  </a:lnTo>
                  <a:lnTo>
                    <a:pt x="103" y="242"/>
                  </a:lnTo>
                  <a:lnTo>
                    <a:pt x="67" y="280"/>
                  </a:lnTo>
                  <a:lnTo>
                    <a:pt x="26" y="281"/>
                  </a:lnTo>
                  <a:lnTo>
                    <a:pt x="27" y="247"/>
                  </a:lnTo>
                  <a:lnTo>
                    <a:pt x="0" y="215"/>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44" name="Freeform 186"/>
            <p:cNvSpPr>
              <a:spLocks noChangeAspect="1"/>
            </p:cNvSpPr>
            <p:nvPr/>
          </p:nvSpPr>
          <p:spPr bwMode="auto">
            <a:xfrm>
              <a:off x="3121" y="2852"/>
              <a:ext cx="27" cy="30"/>
            </a:xfrm>
            <a:custGeom>
              <a:avLst/>
              <a:gdLst>
                <a:gd name="T0" fmla="*/ 0 w 53"/>
                <a:gd name="T1" fmla="*/ 1 h 60"/>
                <a:gd name="T2" fmla="*/ 1 w 53"/>
                <a:gd name="T3" fmla="*/ 1 h 60"/>
                <a:gd name="T4" fmla="*/ 1 w 53"/>
                <a:gd name="T5" fmla="*/ 1 h 60"/>
                <a:gd name="T6" fmla="*/ 1 w 53"/>
                <a:gd name="T7" fmla="*/ 1 h 60"/>
                <a:gd name="T8" fmla="*/ 1 w 53"/>
                <a:gd name="T9" fmla="*/ 0 h 60"/>
                <a:gd name="T10" fmla="*/ 0 w 53"/>
                <a:gd name="T11" fmla="*/ 1 h 60"/>
                <a:gd name="T12" fmla="*/ 0 60000 65536"/>
                <a:gd name="T13" fmla="*/ 0 60000 65536"/>
                <a:gd name="T14" fmla="*/ 0 60000 65536"/>
                <a:gd name="T15" fmla="*/ 0 60000 65536"/>
                <a:gd name="T16" fmla="*/ 0 60000 65536"/>
                <a:gd name="T17" fmla="*/ 0 60000 65536"/>
                <a:gd name="T18" fmla="*/ 0 w 53"/>
                <a:gd name="T19" fmla="*/ 0 h 60"/>
                <a:gd name="T20" fmla="*/ 53 w 53"/>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53" h="60">
                  <a:moveTo>
                    <a:pt x="0" y="9"/>
                  </a:moveTo>
                  <a:lnTo>
                    <a:pt x="6" y="31"/>
                  </a:lnTo>
                  <a:lnTo>
                    <a:pt x="20" y="60"/>
                  </a:lnTo>
                  <a:lnTo>
                    <a:pt x="53" y="24"/>
                  </a:lnTo>
                  <a:lnTo>
                    <a:pt x="50" y="0"/>
                  </a:lnTo>
                  <a:lnTo>
                    <a:pt x="0" y="9"/>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45" name="Freeform 187"/>
            <p:cNvSpPr>
              <a:spLocks noChangeAspect="1"/>
            </p:cNvSpPr>
            <p:nvPr/>
          </p:nvSpPr>
          <p:spPr bwMode="auto">
            <a:xfrm>
              <a:off x="2814" y="2624"/>
              <a:ext cx="115" cy="170"/>
            </a:xfrm>
            <a:custGeom>
              <a:avLst/>
              <a:gdLst>
                <a:gd name="T0" fmla="*/ 0 w 229"/>
                <a:gd name="T1" fmla="*/ 0 h 341"/>
                <a:gd name="T2" fmla="*/ 1 w 229"/>
                <a:gd name="T3" fmla="*/ 0 h 341"/>
                <a:gd name="T4" fmla="*/ 1 w 229"/>
                <a:gd name="T5" fmla="*/ 0 h 341"/>
                <a:gd name="T6" fmla="*/ 1 w 229"/>
                <a:gd name="T7" fmla="*/ 0 h 341"/>
                <a:gd name="T8" fmla="*/ 1 w 229"/>
                <a:gd name="T9" fmla="*/ 0 h 341"/>
                <a:gd name="T10" fmla="*/ 1 w 229"/>
                <a:gd name="T11" fmla="*/ 0 h 341"/>
                <a:gd name="T12" fmla="*/ 1 w 229"/>
                <a:gd name="T13" fmla="*/ 0 h 341"/>
                <a:gd name="T14" fmla="*/ 1 w 229"/>
                <a:gd name="T15" fmla="*/ 0 h 341"/>
                <a:gd name="T16" fmla="*/ 1 w 229"/>
                <a:gd name="T17" fmla="*/ 0 h 341"/>
                <a:gd name="T18" fmla="*/ 1 w 229"/>
                <a:gd name="T19" fmla="*/ 0 h 341"/>
                <a:gd name="T20" fmla="*/ 1 w 229"/>
                <a:gd name="T21" fmla="*/ 0 h 341"/>
                <a:gd name="T22" fmla="*/ 1 w 229"/>
                <a:gd name="T23" fmla="*/ 0 h 341"/>
                <a:gd name="T24" fmla="*/ 1 w 229"/>
                <a:gd name="T25" fmla="*/ 0 h 341"/>
                <a:gd name="T26" fmla="*/ 1 w 229"/>
                <a:gd name="T27" fmla="*/ 0 h 341"/>
                <a:gd name="T28" fmla="*/ 1 w 229"/>
                <a:gd name="T29" fmla="*/ 0 h 341"/>
                <a:gd name="T30" fmla="*/ 1 w 229"/>
                <a:gd name="T31" fmla="*/ 0 h 341"/>
                <a:gd name="T32" fmla="*/ 1 w 229"/>
                <a:gd name="T33" fmla="*/ 0 h 341"/>
                <a:gd name="T34" fmla="*/ 0 w 229"/>
                <a:gd name="T35" fmla="*/ 0 h 3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
                <a:gd name="T55" fmla="*/ 0 h 341"/>
                <a:gd name="T56" fmla="*/ 229 w 229"/>
                <a:gd name="T57" fmla="*/ 341 h 3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 h="341">
                  <a:moveTo>
                    <a:pt x="0" y="243"/>
                  </a:moveTo>
                  <a:lnTo>
                    <a:pt x="31" y="179"/>
                  </a:lnTo>
                  <a:lnTo>
                    <a:pt x="86" y="188"/>
                  </a:lnTo>
                  <a:lnTo>
                    <a:pt x="150" y="56"/>
                  </a:lnTo>
                  <a:lnTo>
                    <a:pt x="180" y="32"/>
                  </a:lnTo>
                  <a:lnTo>
                    <a:pt x="167" y="5"/>
                  </a:lnTo>
                  <a:lnTo>
                    <a:pt x="184" y="0"/>
                  </a:lnTo>
                  <a:lnTo>
                    <a:pt x="203" y="83"/>
                  </a:lnTo>
                  <a:lnTo>
                    <a:pt x="167" y="97"/>
                  </a:lnTo>
                  <a:lnTo>
                    <a:pt x="208" y="163"/>
                  </a:lnTo>
                  <a:lnTo>
                    <a:pt x="184" y="240"/>
                  </a:lnTo>
                  <a:lnTo>
                    <a:pt x="229" y="299"/>
                  </a:lnTo>
                  <a:lnTo>
                    <a:pt x="224" y="341"/>
                  </a:lnTo>
                  <a:lnTo>
                    <a:pt x="145" y="322"/>
                  </a:lnTo>
                  <a:lnTo>
                    <a:pt x="84" y="321"/>
                  </a:lnTo>
                  <a:lnTo>
                    <a:pt x="36" y="322"/>
                  </a:lnTo>
                  <a:lnTo>
                    <a:pt x="35" y="265"/>
                  </a:lnTo>
                  <a:lnTo>
                    <a:pt x="0" y="243"/>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46" name="Freeform 188"/>
            <p:cNvSpPr>
              <a:spLocks noChangeAspect="1"/>
            </p:cNvSpPr>
            <p:nvPr/>
          </p:nvSpPr>
          <p:spPr bwMode="auto">
            <a:xfrm>
              <a:off x="2906" y="2651"/>
              <a:ext cx="193" cy="122"/>
            </a:xfrm>
            <a:custGeom>
              <a:avLst/>
              <a:gdLst>
                <a:gd name="T0" fmla="*/ 0 w 386"/>
                <a:gd name="T1" fmla="*/ 0 h 245"/>
                <a:gd name="T2" fmla="*/ 1 w 386"/>
                <a:gd name="T3" fmla="*/ 0 h 245"/>
                <a:gd name="T4" fmla="*/ 1 w 386"/>
                <a:gd name="T5" fmla="*/ 0 h 245"/>
                <a:gd name="T6" fmla="*/ 1 w 386"/>
                <a:gd name="T7" fmla="*/ 0 h 245"/>
                <a:gd name="T8" fmla="*/ 1 w 386"/>
                <a:gd name="T9" fmla="*/ 0 h 245"/>
                <a:gd name="T10" fmla="*/ 1 w 386"/>
                <a:gd name="T11" fmla="*/ 0 h 245"/>
                <a:gd name="T12" fmla="*/ 1 w 386"/>
                <a:gd name="T13" fmla="*/ 0 h 245"/>
                <a:gd name="T14" fmla="*/ 1 w 386"/>
                <a:gd name="T15" fmla="*/ 0 h 245"/>
                <a:gd name="T16" fmla="*/ 1 w 386"/>
                <a:gd name="T17" fmla="*/ 0 h 245"/>
                <a:gd name="T18" fmla="*/ 1 w 386"/>
                <a:gd name="T19" fmla="*/ 0 h 245"/>
                <a:gd name="T20" fmla="*/ 1 w 386"/>
                <a:gd name="T21" fmla="*/ 0 h 245"/>
                <a:gd name="T22" fmla="*/ 1 w 386"/>
                <a:gd name="T23" fmla="*/ 0 h 245"/>
                <a:gd name="T24" fmla="*/ 1 w 386"/>
                <a:gd name="T25" fmla="*/ 0 h 245"/>
                <a:gd name="T26" fmla="*/ 1 w 386"/>
                <a:gd name="T27" fmla="*/ 0 h 245"/>
                <a:gd name="T28" fmla="*/ 0 w 386"/>
                <a:gd name="T29" fmla="*/ 0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6"/>
                <a:gd name="T46" fmla="*/ 0 h 245"/>
                <a:gd name="T47" fmla="*/ 386 w 386"/>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6" h="245">
                  <a:moveTo>
                    <a:pt x="0" y="186"/>
                  </a:moveTo>
                  <a:lnTo>
                    <a:pt x="24" y="109"/>
                  </a:lnTo>
                  <a:lnTo>
                    <a:pt x="122" y="89"/>
                  </a:lnTo>
                  <a:lnTo>
                    <a:pt x="131" y="64"/>
                  </a:lnTo>
                  <a:lnTo>
                    <a:pt x="175" y="55"/>
                  </a:lnTo>
                  <a:lnTo>
                    <a:pt x="242" y="0"/>
                  </a:lnTo>
                  <a:lnTo>
                    <a:pt x="264" y="65"/>
                  </a:lnTo>
                  <a:lnTo>
                    <a:pt x="314" y="89"/>
                  </a:lnTo>
                  <a:lnTo>
                    <a:pt x="386" y="177"/>
                  </a:lnTo>
                  <a:lnTo>
                    <a:pt x="207" y="203"/>
                  </a:lnTo>
                  <a:lnTo>
                    <a:pt x="146" y="177"/>
                  </a:lnTo>
                  <a:lnTo>
                    <a:pt x="122" y="221"/>
                  </a:lnTo>
                  <a:lnTo>
                    <a:pt x="70" y="221"/>
                  </a:lnTo>
                  <a:lnTo>
                    <a:pt x="45" y="245"/>
                  </a:lnTo>
                  <a:lnTo>
                    <a:pt x="0" y="186"/>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47" name="Freeform 189"/>
            <p:cNvSpPr>
              <a:spLocks noChangeAspect="1"/>
            </p:cNvSpPr>
            <p:nvPr/>
          </p:nvSpPr>
          <p:spPr bwMode="auto">
            <a:xfrm>
              <a:off x="2888" y="2457"/>
              <a:ext cx="159" cy="248"/>
            </a:xfrm>
            <a:custGeom>
              <a:avLst/>
              <a:gdLst>
                <a:gd name="T0" fmla="*/ 0 w 319"/>
                <a:gd name="T1" fmla="*/ 1 h 496"/>
                <a:gd name="T2" fmla="*/ 0 w 319"/>
                <a:gd name="T3" fmla="*/ 1 h 496"/>
                <a:gd name="T4" fmla="*/ 0 w 319"/>
                <a:gd name="T5" fmla="*/ 1 h 496"/>
                <a:gd name="T6" fmla="*/ 0 w 319"/>
                <a:gd name="T7" fmla="*/ 1 h 496"/>
                <a:gd name="T8" fmla="*/ 0 w 319"/>
                <a:gd name="T9" fmla="*/ 1 h 496"/>
                <a:gd name="T10" fmla="*/ 0 w 319"/>
                <a:gd name="T11" fmla="*/ 1 h 496"/>
                <a:gd name="T12" fmla="*/ 0 w 319"/>
                <a:gd name="T13" fmla="*/ 1 h 496"/>
                <a:gd name="T14" fmla="*/ 0 w 319"/>
                <a:gd name="T15" fmla="*/ 1 h 496"/>
                <a:gd name="T16" fmla="*/ 0 w 319"/>
                <a:gd name="T17" fmla="*/ 1 h 496"/>
                <a:gd name="T18" fmla="*/ 0 w 319"/>
                <a:gd name="T19" fmla="*/ 1 h 496"/>
                <a:gd name="T20" fmla="*/ 0 w 319"/>
                <a:gd name="T21" fmla="*/ 1 h 496"/>
                <a:gd name="T22" fmla="*/ 0 w 319"/>
                <a:gd name="T23" fmla="*/ 1 h 496"/>
                <a:gd name="T24" fmla="*/ 0 w 319"/>
                <a:gd name="T25" fmla="*/ 1 h 496"/>
                <a:gd name="T26" fmla="*/ 0 w 319"/>
                <a:gd name="T27" fmla="*/ 1 h 496"/>
                <a:gd name="T28" fmla="*/ 0 w 319"/>
                <a:gd name="T29" fmla="*/ 0 h 496"/>
                <a:gd name="T30" fmla="*/ 0 w 319"/>
                <a:gd name="T31" fmla="*/ 1 h 496"/>
                <a:gd name="T32" fmla="*/ 0 w 319"/>
                <a:gd name="T33" fmla="*/ 1 h 496"/>
                <a:gd name="T34" fmla="*/ 0 w 319"/>
                <a:gd name="T35" fmla="*/ 1 h 496"/>
                <a:gd name="T36" fmla="*/ 0 w 319"/>
                <a:gd name="T37" fmla="*/ 1 h 496"/>
                <a:gd name="T38" fmla="*/ 0 w 319"/>
                <a:gd name="T39" fmla="*/ 1 h 4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9"/>
                <a:gd name="T61" fmla="*/ 0 h 496"/>
                <a:gd name="T62" fmla="*/ 319 w 319"/>
                <a:gd name="T63" fmla="*/ 496 h 4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9" h="496">
                  <a:moveTo>
                    <a:pt x="0" y="284"/>
                  </a:moveTo>
                  <a:lnTo>
                    <a:pt x="47" y="308"/>
                  </a:lnTo>
                  <a:lnTo>
                    <a:pt x="36" y="333"/>
                  </a:lnTo>
                  <a:lnTo>
                    <a:pt x="55" y="416"/>
                  </a:lnTo>
                  <a:lnTo>
                    <a:pt x="19" y="430"/>
                  </a:lnTo>
                  <a:lnTo>
                    <a:pt x="60" y="496"/>
                  </a:lnTo>
                  <a:lnTo>
                    <a:pt x="158" y="476"/>
                  </a:lnTo>
                  <a:lnTo>
                    <a:pt x="167" y="451"/>
                  </a:lnTo>
                  <a:lnTo>
                    <a:pt x="211" y="442"/>
                  </a:lnTo>
                  <a:lnTo>
                    <a:pt x="278" y="387"/>
                  </a:lnTo>
                  <a:lnTo>
                    <a:pt x="254" y="327"/>
                  </a:lnTo>
                  <a:lnTo>
                    <a:pt x="287" y="246"/>
                  </a:lnTo>
                  <a:lnTo>
                    <a:pt x="318" y="240"/>
                  </a:lnTo>
                  <a:lnTo>
                    <a:pt x="319" y="125"/>
                  </a:lnTo>
                  <a:lnTo>
                    <a:pt x="80" y="0"/>
                  </a:lnTo>
                  <a:lnTo>
                    <a:pt x="50" y="12"/>
                  </a:lnTo>
                  <a:lnTo>
                    <a:pt x="50" y="60"/>
                  </a:lnTo>
                  <a:lnTo>
                    <a:pt x="80" y="94"/>
                  </a:lnTo>
                  <a:lnTo>
                    <a:pt x="60" y="203"/>
                  </a:lnTo>
                  <a:lnTo>
                    <a:pt x="0" y="284"/>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48" name="Freeform 190"/>
            <p:cNvSpPr>
              <a:spLocks noChangeAspect="1"/>
            </p:cNvSpPr>
            <p:nvPr/>
          </p:nvSpPr>
          <p:spPr bwMode="auto">
            <a:xfrm>
              <a:off x="2855" y="2761"/>
              <a:ext cx="112" cy="132"/>
            </a:xfrm>
            <a:custGeom>
              <a:avLst/>
              <a:gdLst>
                <a:gd name="T0" fmla="*/ 0 w 225"/>
                <a:gd name="T1" fmla="*/ 1 h 263"/>
                <a:gd name="T2" fmla="*/ 0 w 225"/>
                <a:gd name="T3" fmla="*/ 1 h 263"/>
                <a:gd name="T4" fmla="*/ 0 w 225"/>
                <a:gd name="T5" fmla="*/ 1 h 263"/>
                <a:gd name="T6" fmla="*/ 0 w 225"/>
                <a:gd name="T7" fmla="*/ 1 h 263"/>
                <a:gd name="T8" fmla="*/ 0 w 225"/>
                <a:gd name="T9" fmla="*/ 1 h 263"/>
                <a:gd name="T10" fmla="*/ 0 w 225"/>
                <a:gd name="T11" fmla="*/ 1 h 263"/>
                <a:gd name="T12" fmla="*/ 0 w 225"/>
                <a:gd name="T13" fmla="*/ 1 h 263"/>
                <a:gd name="T14" fmla="*/ 0 w 225"/>
                <a:gd name="T15" fmla="*/ 0 h 263"/>
                <a:gd name="T16" fmla="*/ 0 w 225"/>
                <a:gd name="T17" fmla="*/ 0 h 263"/>
                <a:gd name="T18" fmla="*/ 0 w 225"/>
                <a:gd name="T19" fmla="*/ 1 h 263"/>
                <a:gd name="T20" fmla="*/ 0 w 225"/>
                <a:gd name="T21" fmla="*/ 1 h 263"/>
                <a:gd name="T22" fmla="*/ 0 w 225"/>
                <a:gd name="T23" fmla="*/ 1 h 263"/>
                <a:gd name="T24" fmla="*/ 0 w 225"/>
                <a:gd name="T25" fmla="*/ 1 h 263"/>
                <a:gd name="T26" fmla="*/ 0 w 225"/>
                <a:gd name="T27" fmla="*/ 1 h 263"/>
                <a:gd name="T28" fmla="*/ 0 w 225"/>
                <a:gd name="T29" fmla="*/ 1 h 263"/>
                <a:gd name="T30" fmla="*/ 0 w 225"/>
                <a:gd name="T31" fmla="*/ 1 h 263"/>
                <a:gd name="T32" fmla="*/ 0 w 225"/>
                <a:gd name="T33" fmla="*/ 1 h 2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5"/>
                <a:gd name="T52" fmla="*/ 0 h 263"/>
                <a:gd name="T53" fmla="*/ 225 w 225"/>
                <a:gd name="T54" fmla="*/ 263 h 26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5" h="263">
                  <a:moveTo>
                    <a:pt x="0" y="230"/>
                  </a:moveTo>
                  <a:lnTo>
                    <a:pt x="23" y="263"/>
                  </a:lnTo>
                  <a:lnTo>
                    <a:pt x="55" y="253"/>
                  </a:lnTo>
                  <a:lnTo>
                    <a:pt x="101" y="256"/>
                  </a:lnTo>
                  <a:lnTo>
                    <a:pt x="142" y="228"/>
                  </a:lnTo>
                  <a:lnTo>
                    <a:pt x="153" y="176"/>
                  </a:lnTo>
                  <a:lnTo>
                    <a:pt x="195" y="132"/>
                  </a:lnTo>
                  <a:lnTo>
                    <a:pt x="225" y="0"/>
                  </a:lnTo>
                  <a:lnTo>
                    <a:pt x="173" y="0"/>
                  </a:lnTo>
                  <a:lnTo>
                    <a:pt x="148" y="24"/>
                  </a:lnTo>
                  <a:lnTo>
                    <a:pt x="143" y="66"/>
                  </a:lnTo>
                  <a:lnTo>
                    <a:pt x="64" y="47"/>
                  </a:lnTo>
                  <a:lnTo>
                    <a:pt x="61" y="75"/>
                  </a:lnTo>
                  <a:lnTo>
                    <a:pt x="94" y="76"/>
                  </a:lnTo>
                  <a:lnTo>
                    <a:pt x="84" y="181"/>
                  </a:lnTo>
                  <a:lnTo>
                    <a:pt x="46" y="168"/>
                  </a:lnTo>
                  <a:lnTo>
                    <a:pt x="0" y="23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49" name="Freeform 191"/>
            <p:cNvSpPr>
              <a:spLocks noChangeAspect="1"/>
            </p:cNvSpPr>
            <p:nvPr/>
          </p:nvSpPr>
          <p:spPr bwMode="auto">
            <a:xfrm>
              <a:off x="2873" y="2739"/>
              <a:ext cx="281" cy="278"/>
            </a:xfrm>
            <a:custGeom>
              <a:avLst/>
              <a:gdLst>
                <a:gd name="T0" fmla="*/ 0 w 562"/>
                <a:gd name="T1" fmla="*/ 1 h 556"/>
                <a:gd name="T2" fmla="*/ 1 w 562"/>
                <a:gd name="T3" fmla="*/ 1 h 556"/>
                <a:gd name="T4" fmla="*/ 1 w 562"/>
                <a:gd name="T5" fmla="*/ 1 h 556"/>
                <a:gd name="T6" fmla="*/ 1 w 562"/>
                <a:gd name="T7" fmla="*/ 1 h 556"/>
                <a:gd name="T8" fmla="*/ 1 w 562"/>
                <a:gd name="T9" fmla="*/ 1 h 556"/>
                <a:gd name="T10" fmla="*/ 1 w 562"/>
                <a:gd name="T11" fmla="*/ 1 h 556"/>
                <a:gd name="T12" fmla="*/ 1 w 562"/>
                <a:gd name="T13" fmla="*/ 1 h 556"/>
                <a:gd name="T14" fmla="*/ 1 w 562"/>
                <a:gd name="T15" fmla="*/ 1 h 556"/>
                <a:gd name="T16" fmla="*/ 1 w 562"/>
                <a:gd name="T17" fmla="*/ 1 h 556"/>
                <a:gd name="T18" fmla="*/ 1 w 562"/>
                <a:gd name="T19" fmla="*/ 1 h 556"/>
                <a:gd name="T20" fmla="*/ 1 w 562"/>
                <a:gd name="T21" fmla="*/ 1 h 556"/>
                <a:gd name="T22" fmla="*/ 1 w 562"/>
                <a:gd name="T23" fmla="*/ 1 h 556"/>
                <a:gd name="T24" fmla="*/ 1 w 562"/>
                <a:gd name="T25" fmla="*/ 1 h 556"/>
                <a:gd name="T26" fmla="*/ 1 w 562"/>
                <a:gd name="T27" fmla="*/ 1 h 556"/>
                <a:gd name="T28" fmla="*/ 1 w 562"/>
                <a:gd name="T29" fmla="*/ 1 h 556"/>
                <a:gd name="T30" fmla="*/ 1 w 562"/>
                <a:gd name="T31" fmla="*/ 1 h 556"/>
                <a:gd name="T32" fmla="*/ 1 w 562"/>
                <a:gd name="T33" fmla="*/ 1 h 556"/>
                <a:gd name="T34" fmla="*/ 1 w 562"/>
                <a:gd name="T35" fmla="*/ 1 h 556"/>
                <a:gd name="T36" fmla="*/ 1 w 562"/>
                <a:gd name="T37" fmla="*/ 1 h 556"/>
                <a:gd name="T38" fmla="*/ 1 w 562"/>
                <a:gd name="T39" fmla="*/ 1 h 556"/>
                <a:gd name="T40" fmla="*/ 1 w 562"/>
                <a:gd name="T41" fmla="*/ 1 h 556"/>
                <a:gd name="T42" fmla="*/ 1 w 562"/>
                <a:gd name="T43" fmla="*/ 1 h 556"/>
                <a:gd name="T44" fmla="*/ 1 w 562"/>
                <a:gd name="T45" fmla="*/ 0 h 556"/>
                <a:gd name="T46" fmla="*/ 1 w 562"/>
                <a:gd name="T47" fmla="*/ 1 h 556"/>
                <a:gd name="T48" fmla="*/ 1 w 562"/>
                <a:gd name="T49" fmla="*/ 0 h 556"/>
                <a:gd name="T50" fmla="*/ 1 w 562"/>
                <a:gd name="T51" fmla="*/ 1 h 556"/>
                <a:gd name="T52" fmla="*/ 1 w 562"/>
                <a:gd name="T53" fmla="*/ 1 h 556"/>
                <a:gd name="T54" fmla="*/ 1 w 562"/>
                <a:gd name="T55" fmla="*/ 1 h 556"/>
                <a:gd name="T56" fmla="*/ 1 w 562"/>
                <a:gd name="T57" fmla="*/ 1 h 556"/>
                <a:gd name="T58" fmla="*/ 1 w 562"/>
                <a:gd name="T59" fmla="*/ 1 h 556"/>
                <a:gd name="T60" fmla="*/ 1 w 562"/>
                <a:gd name="T61" fmla="*/ 1 h 556"/>
                <a:gd name="T62" fmla="*/ 0 w 562"/>
                <a:gd name="T63" fmla="*/ 1 h 5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62"/>
                <a:gd name="T97" fmla="*/ 0 h 556"/>
                <a:gd name="T98" fmla="*/ 562 w 562"/>
                <a:gd name="T99" fmla="*/ 556 h 5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62" h="556">
                  <a:moveTo>
                    <a:pt x="0" y="330"/>
                  </a:moveTo>
                  <a:lnTo>
                    <a:pt x="1" y="345"/>
                  </a:lnTo>
                  <a:lnTo>
                    <a:pt x="114" y="330"/>
                  </a:lnTo>
                  <a:lnTo>
                    <a:pt x="160" y="399"/>
                  </a:lnTo>
                  <a:lnTo>
                    <a:pt x="203" y="396"/>
                  </a:lnTo>
                  <a:lnTo>
                    <a:pt x="212" y="365"/>
                  </a:lnTo>
                  <a:lnTo>
                    <a:pt x="251" y="363"/>
                  </a:lnTo>
                  <a:lnTo>
                    <a:pt x="279" y="382"/>
                  </a:lnTo>
                  <a:lnTo>
                    <a:pt x="286" y="492"/>
                  </a:lnTo>
                  <a:lnTo>
                    <a:pt x="348" y="485"/>
                  </a:lnTo>
                  <a:lnTo>
                    <a:pt x="518" y="556"/>
                  </a:lnTo>
                  <a:lnTo>
                    <a:pt x="517" y="523"/>
                  </a:lnTo>
                  <a:lnTo>
                    <a:pt x="482" y="508"/>
                  </a:lnTo>
                  <a:lnTo>
                    <a:pt x="488" y="430"/>
                  </a:lnTo>
                  <a:lnTo>
                    <a:pt x="542" y="402"/>
                  </a:lnTo>
                  <a:lnTo>
                    <a:pt x="511" y="349"/>
                  </a:lnTo>
                  <a:lnTo>
                    <a:pt x="503" y="257"/>
                  </a:lnTo>
                  <a:lnTo>
                    <a:pt x="497" y="235"/>
                  </a:lnTo>
                  <a:lnTo>
                    <a:pt x="518" y="195"/>
                  </a:lnTo>
                  <a:lnTo>
                    <a:pt x="542" y="119"/>
                  </a:lnTo>
                  <a:lnTo>
                    <a:pt x="562" y="90"/>
                  </a:lnTo>
                  <a:lnTo>
                    <a:pt x="552" y="46"/>
                  </a:lnTo>
                  <a:lnTo>
                    <a:pt x="452" y="0"/>
                  </a:lnTo>
                  <a:lnTo>
                    <a:pt x="273" y="26"/>
                  </a:lnTo>
                  <a:lnTo>
                    <a:pt x="212" y="0"/>
                  </a:lnTo>
                  <a:lnTo>
                    <a:pt x="188" y="44"/>
                  </a:lnTo>
                  <a:lnTo>
                    <a:pt x="158" y="176"/>
                  </a:lnTo>
                  <a:lnTo>
                    <a:pt x="116" y="220"/>
                  </a:lnTo>
                  <a:lnTo>
                    <a:pt x="105" y="272"/>
                  </a:lnTo>
                  <a:lnTo>
                    <a:pt x="64" y="300"/>
                  </a:lnTo>
                  <a:lnTo>
                    <a:pt x="18" y="297"/>
                  </a:lnTo>
                  <a:lnTo>
                    <a:pt x="0" y="33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50" name="Freeform 192"/>
            <p:cNvSpPr>
              <a:spLocks noChangeAspect="1"/>
            </p:cNvSpPr>
            <p:nvPr/>
          </p:nvSpPr>
          <p:spPr bwMode="auto">
            <a:xfrm>
              <a:off x="3170" y="2255"/>
              <a:ext cx="35" cy="19"/>
            </a:xfrm>
            <a:custGeom>
              <a:avLst/>
              <a:gdLst>
                <a:gd name="T0" fmla="*/ 0 w 70"/>
                <a:gd name="T1" fmla="*/ 1 h 38"/>
                <a:gd name="T2" fmla="*/ 1 w 70"/>
                <a:gd name="T3" fmla="*/ 1 h 38"/>
                <a:gd name="T4" fmla="*/ 1 w 70"/>
                <a:gd name="T5" fmla="*/ 0 h 38"/>
                <a:gd name="T6" fmla="*/ 0 w 70"/>
                <a:gd name="T7" fmla="*/ 1 h 38"/>
                <a:gd name="T8" fmla="*/ 0 60000 65536"/>
                <a:gd name="T9" fmla="*/ 0 60000 65536"/>
                <a:gd name="T10" fmla="*/ 0 60000 65536"/>
                <a:gd name="T11" fmla="*/ 0 60000 65536"/>
                <a:gd name="T12" fmla="*/ 0 w 70"/>
                <a:gd name="T13" fmla="*/ 0 h 38"/>
                <a:gd name="T14" fmla="*/ 70 w 70"/>
                <a:gd name="T15" fmla="*/ 38 h 38"/>
              </a:gdLst>
              <a:ahLst/>
              <a:cxnLst>
                <a:cxn ang="T8">
                  <a:pos x="T0" y="T1"/>
                </a:cxn>
                <a:cxn ang="T9">
                  <a:pos x="T2" y="T3"/>
                </a:cxn>
                <a:cxn ang="T10">
                  <a:pos x="T4" y="T5"/>
                </a:cxn>
                <a:cxn ang="T11">
                  <a:pos x="T6" y="T7"/>
                </a:cxn>
              </a:cxnLst>
              <a:rect l="T12" t="T13" r="T14" b="T15"/>
              <a:pathLst>
                <a:path w="70" h="38">
                  <a:moveTo>
                    <a:pt x="0" y="20"/>
                  </a:moveTo>
                  <a:lnTo>
                    <a:pt x="25" y="38"/>
                  </a:lnTo>
                  <a:lnTo>
                    <a:pt x="70" y="0"/>
                  </a:lnTo>
                  <a:lnTo>
                    <a:pt x="0" y="2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51" name="Freeform 193"/>
            <p:cNvSpPr>
              <a:spLocks noChangeAspect="1"/>
            </p:cNvSpPr>
            <p:nvPr/>
          </p:nvSpPr>
          <p:spPr bwMode="auto">
            <a:xfrm>
              <a:off x="2702" y="2629"/>
              <a:ext cx="40" cy="93"/>
            </a:xfrm>
            <a:custGeom>
              <a:avLst/>
              <a:gdLst>
                <a:gd name="T0" fmla="*/ 0 w 79"/>
                <a:gd name="T1" fmla="*/ 0 h 187"/>
                <a:gd name="T2" fmla="*/ 1 w 79"/>
                <a:gd name="T3" fmla="*/ 0 h 187"/>
                <a:gd name="T4" fmla="*/ 1 w 79"/>
                <a:gd name="T5" fmla="*/ 0 h 187"/>
                <a:gd name="T6" fmla="*/ 1 w 79"/>
                <a:gd name="T7" fmla="*/ 0 h 187"/>
                <a:gd name="T8" fmla="*/ 1 w 79"/>
                <a:gd name="T9" fmla="*/ 0 h 187"/>
                <a:gd name="T10" fmla="*/ 1 w 79"/>
                <a:gd name="T11" fmla="*/ 0 h 187"/>
                <a:gd name="T12" fmla="*/ 0 w 79"/>
                <a:gd name="T13" fmla="*/ 0 h 187"/>
                <a:gd name="T14" fmla="*/ 0 60000 65536"/>
                <a:gd name="T15" fmla="*/ 0 60000 65536"/>
                <a:gd name="T16" fmla="*/ 0 60000 65536"/>
                <a:gd name="T17" fmla="*/ 0 60000 65536"/>
                <a:gd name="T18" fmla="*/ 0 60000 65536"/>
                <a:gd name="T19" fmla="*/ 0 60000 65536"/>
                <a:gd name="T20" fmla="*/ 0 60000 65536"/>
                <a:gd name="T21" fmla="*/ 0 w 79"/>
                <a:gd name="T22" fmla="*/ 0 h 187"/>
                <a:gd name="T23" fmla="*/ 79 w 79"/>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187">
                  <a:moveTo>
                    <a:pt x="0" y="46"/>
                  </a:moveTo>
                  <a:lnTo>
                    <a:pt x="31" y="187"/>
                  </a:lnTo>
                  <a:lnTo>
                    <a:pt x="57" y="186"/>
                  </a:lnTo>
                  <a:lnTo>
                    <a:pt x="79" y="22"/>
                  </a:lnTo>
                  <a:lnTo>
                    <a:pt x="57" y="0"/>
                  </a:lnTo>
                  <a:lnTo>
                    <a:pt x="41" y="14"/>
                  </a:lnTo>
                  <a:lnTo>
                    <a:pt x="0" y="46"/>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52" name="Freeform 194"/>
            <p:cNvSpPr>
              <a:spLocks noChangeAspect="1"/>
            </p:cNvSpPr>
            <p:nvPr/>
          </p:nvSpPr>
          <p:spPr bwMode="auto">
            <a:xfrm>
              <a:off x="2829" y="2784"/>
              <a:ext cx="27" cy="18"/>
            </a:xfrm>
            <a:custGeom>
              <a:avLst/>
              <a:gdLst>
                <a:gd name="T0" fmla="*/ 0 w 53"/>
                <a:gd name="T1" fmla="*/ 0 h 37"/>
                <a:gd name="T2" fmla="*/ 1 w 53"/>
                <a:gd name="T3" fmla="*/ 0 h 37"/>
                <a:gd name="T4" fmla="*/ 1 w 53"/>
                <a:gd name="T5" fmla="*/ 0 h 37"/>
                <a:gd name="T6" fmla="*/ 1 w 53"/>
                <a:gd name="T7" fmla="*/ 0 h 37"/>
                <a:gd name="T8" fmla="*/ 0 w 53"/>
                <a:gd name="T9" fmla="*/ 0 h 37"/>
                <a:gd name="T10" fmla="*/ 0 60000 65536"/>
                <a:gd name="T11" fmla="*/ 0 60000 65536"/>
                <a:gd name="T12" fmla="*/ 0 60000 65536"/>
                <a:gd name="T13" fmla="*/ 0 60000 65536"/>
                <a:gd name="T14" fmla="*/ 0 60000 65536"/>
                <a:gd name="T15" fmla="*/ 0 w 53"/>
                <a:gd name="T16" fmla="*/ 0 h 37"/>
                <a:gd name="T17" fmla="*/ 53 w 53"/>
                <a:gd name="T18" fmla="*/ 37 h 37"/>
              </a:gdLst>
              <a:ahLst/>
              <a:cxnLst>
                <a:cxn ang="T10">
                  <a:pos x="T0" y="T1"/>
                </a:cxn>
                <a:cxn ang="T11">
                  <a:pos x="T2" y="T3"/>
                </a:cxn>
                <a:cxn ang="T12">
                  <a:pos x="T4" y="T5"/>
                </a:cxn>
                <a:cxn ang="T13">
                  <a:pos x="T6" y="T7"/>
                </a:cxn>
                <a:cxn ang="T14">
                  <a:pos x="T8" y="T9"/>
                </a:cxn>
              </a:cxnLst>
              <a:rect l="T15" t="T16" r="T17" b="T18"/>
              <a:pathLst>
                <a:path w="53" h="37">
                  <a:moveTo>
                    <a:pt x="0" y="37"/>
                  </a:moveTo>
                  <a:lnTo>
                    <a:pt x="5" y="1"/>
                  </a:lnTo>
                  <a:lnTo>
                    <a:pt x="53" y="0"/>
                  </a:lnTo>
                  <a:lnTo>
                    <a:pt x="53" y="32"/>
                  </a:lnTo>
                  <a:lnTo>
                    <a:pt x="0" y="3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53" name="Freeform 195"/>
            <p:cNvSpPr>
              <a:spLocks noChangeAspect="1"/>
            </p:cNvSpPr>
            <p:nvPr/>
          </p:nvSpPr>
          <p:spPr bwMode="auto">
            <a:xfrm>
              <a:off x="3180" y="2541"/>
              <a:ext cx="224" cy="223"/>
            </a:xfrm>
            <a:custGeom>
              <a:avLst/>
              <a:gdLst>
                <a:gd name="T0" fmla="*/ 0 w 450"/>
                <a:gd name="T1" fmla="*/ 1 h 446"/>
                <a:gd name="T2" fmla="*/ 0 w 450"/>
                <a:gd name="T3" fmla="*/ 1 h 446"/>
                <a:gd name="T4" fmla="*/ 0 w 450"/>
                <a:gd name="T5" fmla="*/ 1 h 446"/>
                <a:gd name="T6" fmla="*/ 0 w 450"/>
                <a:gd name="T7" fmla="*/ 1 h 446"/>
                <a:gd name="T8" fmla="*/ 0 w 450"/>
                <a:gd name="T9" fmla="*/ 1 h 446"/>
                <a:gd name="T10" fmla="*/ 0 w 450"/>
                <a:gd name="T11" fmla="*/ 0 h 446"/>
                <a:gd name="T12" fmla="*/ 0 w 450"/>
                <a:gd name="T13" fmla="*/ 1 h 446"/>
                <a:gd name="T14" fmla="*/ 0 w 450"/>
                <a:gd name="T15" fmla="*/ 1 h 446"/>
                <a:gd name="T16" fmla="*/ 0 w 450"/>
                <a:gd name="T17" fmla="*/ 1 h 446"/>
                <a:gd name="T18" fmla="*/ 0 w 450"/>
                <a:gd name="T19" fmla="*/ 1 h 446"/>
                <a:gd name="T20" fmla="*/ 0 w 450"/>
                <a:gd name="T21" fmla="*/ 1 h 446"/>
                <a:gd name="T22" fmla="*/ 0 w 450"/>
                <a:gd name="T23" fmla="*/ 1 h 446"/>
                <a:gd name="T24" fmla="*/ 0 w 450"/>
                <a:gd name="T25" fmla="*/ 1 h 446"/>
                <a:gd name="T26" fmla="*/ 0 w 450"/>
                <a:gd name="T27" fmla="*/ 1 h 446"/>
                <a:gd name="T28" fmla="*/ 0 w 450"/>
                <a:gd name="T29" fmla="*/ 1 h 446"/>
                <a:gd name="T30" fmla="*/ 0 w 450"/>
                <a:gd name="T31" fmla="*/ 1 h 446"/>
                <a:gd name="T32" fmla="*/ 0 w 450"/>
                <a:gd name="T33" fmla="*/ 1 h 446"/>
                <a:gd name="T34" fmla="*/ 0 w 450"/>
                <a:gd name="T35" fmla="*/ 1 h 4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0"/>
                <a:gd name="T55" fmla="*/ 0 h 446"/>
                <a:gd name="T56" fmla="*/ 450 w 450"/>
                <a:gd name="T57" fmla="*/ 446 h 4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0" h="446">
                  <a:moveTo>
                    <a:pt x="0" y="312"/>
                  </a:moveTo>
                  <a:lnTo>
                    <a:pt x="34" y="288"/>
                  </a:lnTo>
                  <a:lnTo>
                    <a:pt x="39" y="234"/>
                  </a:lnTo>
                  <a:lnTo>
                    <a:pt x="96" y="159"/>
                  </a:lnTo>
                  <a:lnTo>
                    <a:pt x="119" y="29"/>
                  </a:lnTo>
                  <a:lnTo>
                    <a:pt x="166" y="0"/>
                  </a:lnTo>
                  <a:lnTo>
                    <a:pt x="200" y="90"/>
                  </a:lnTo>
                  <a:lnTo>
                    <a:pt x="297" y="165"/>
                  </a:lnTo>
                  <a:lnTo>
                    <a:pt x="263" y="211"/>
                  </a:lnTo>
                  <a:lnTo>
                    <a:pt x="296" y="222"/>
                  </a:lnTo>
                  <a:lnTo>
                    <a:pt x="331" y="277"/>
                  </a:lnTo>
                  <a:lnTo>
                    <a:pt x="450" y="307"/>
                  </a:lnTo>
                  <a:lnTo>
                    <a:pt x="359" y="398"/>
                  </a:lnTo>
                  <a:lnTo>
                    <a:pt x="265" y="432"/>
                  </a:lnTo>
                  <a:lnTo>
                    <a:pt x="179" y="446"/>
                  </a:lnTo>
                  <a:lnTo>
                    <a:pt x="86" y="412"/>
                  </a:lnTo>
                  <a:lnTo>
                    <a:pt x="52" y="349"/>
                  </a:lnTo>
                  <a:lnTo>
                    <a:pt x="0" y="312"/>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54" name="Freeform 196"/>
            <p:cNvSpPr>
              <a:spLocks noChangeAspect="1"/>
            </p:cNvSpPr>
            <p:nvPr/>
          </p:nvSpPr>
          <p:spPr bwMode="auto">
            <a:xfrm>
              <a:off x="3311" y="2624"/>
              <a:ext cx="23" cy="29"/>
            </a:xfrm>
            <a:custGeom>
              <a:avLst/>
              <a:gdLst>
                <a:gd name="T0" fmla="*/ 0 w 47"/>
                <a:gd name="T1" fmla="*/ 1 h 57"/>
                <a:gd name="T2" fmla="*/ 0 w 47"/>
                <a:gd name="T3" fmla="*/ 1 h 57"/>
                <a:gd name="T4" fmla="*/ 0 w 47"/>
                <a:gd name="T5" fmla="*/ 1 h 57"/>
                <a:gd name="T6" fmla="*/ 0 w 47"/>
                <a:gd name="T7" fmla="*/ 1 h 57"/>
                <a:gd name="T8" fmla="*/ 0 w 47"/>
                <a:gd name="T9" fmla="*/ 1 h 57"/>
                <a:gd name="T10" fmla="*/ 0 w 47"/>
                <a:gd name="T11" fmla="*/ 0 h 57"/>
                <a:gd name="T12" fmla="*/ 0 w 47"/>
                <a:gd name="T13" fmla="*/ 1 h 57"/>
                <a:gd name="T14" fmla="*/ 0 60000 65536"/>
                <a:gd name="T15" fmla="*/ 0 60000 65536"/>
                <a:gd name="T16" fmla="*/ 0 60000 65536"/>
                <a:gd name="T17" fmla="*/ 0 60000 65536"/>
                <a:gd name="T18" fmla="*/ 0 60000 65536"/>
                <a:gd name="T19" fmla="*/ 0 60000 65536"/>
                <a:gd name="T20" fmla="*/ 0 60000 65536"/>
                <a:gd name="T21" fmla="*/ 0 w 47"/>
                <a:gd name="T22" fmla="*/ 0 h 57"/>
                <a:gd name="T23" fmla="*/ 47 w 47"/>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57">
                  <a:moveTo>
                    <a:pt x="0" y="46"/>
                  </a:moveTo>
                  <a:lnTo>
                    <a:pt x="33" y="57"/>
                  </a:lnTo>
                  <a:lnTo>
                    <a:pt x="44" y="40"/>
                  </a:lnTo>
                  <a:lnTo>
                    <a:pt x="23" y="36"/>
                  </a:lnTo>
                  <a:lnTo>
                    <a:pt x="47" y="22"/>
                  </a:lnTo>
                  <a:lnTo>
                    <a:pt x="34" y="0"/>
                  </a:lnTo>
                  <a:lnTo>
                    <a:pt x="0" y="46"/>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55" name="Freeform 197"/>
            <p:cNvSpPr>
              <a:spLocks noChangeAspect="1"/>
            </p:cNvSpPr>
            <p:nvPr/>
          </p:nvSpPr>
          <p:spPr bwMode="auto">
            <a:xfrm>
              <a:off x="2818" y="2784"/>
              <a:ext cx="83" cy="92"/>
            </a:xfrm>
            <a:custGeom>
              <a:avLst/>
              <a:gdLst>
                <a:gd name="T0" fmla="*/ 0 w 167"/>
                <a:gd name="T1" fmla="*/ 1 h 184"/>
                <a:gd name="T2" fmla="*/ 0 w 167"/>
                <a:gd name="T3" fmla="*/ 1 h 184"/>
                <a:gd name="T4" fmla="*/ 0 w 167"/>
                <a:gd name="T5" fmla="*/ 1 h 184"/>
                <a:gd name="T6" fmla="*/ 0 w 167"/>
                <a:gd name="T7" fmla="*/ 1 h 184"/>
                <a:gd name="T8" fmla="*/ 0 w 167"/>
                <a:gd name="T9" fmla="*/ 1 h 184"/>
                <a:gd name="T10" fmla="*/ 0 w 167"/>
                <a:gd name="T11" fmla="*/ 0 h 184"/>
                <a:gd name="T12" fmla="*/ 0 w 167"/>
                <a:gd name="T13" fmla="*/ 1 h 184"/>
                <a:gd name="T14" fmla="*/ 0 w 167"/>
                <a:gd name="T15" fmla="*/ 1 h 184"/>
                <a:gd name="T16" fmla="*/ 0 w 167"/>
                <a:gd name="T17" fmla="*/ 1 h 184"/>
                <a:gd name="T18" fmla="*/ 0 w 167"/>
                <a:gd name="T19" fmla="*/ 1 h 184"/>
                <a:gd name="T20" fmla="*/ 0 w 167"/>
                <a:gd name="T21" fmla="*/ 1 h 184"/>
                <a:gd name="T22" fmla="*/ 0 w 167"/>
                <a:gd name="T23" fmla="*/ 1 h 184"/>
                <a:gd name="T24" fmla="*/ 0 w 167"/>
                <a:gd name="T25" fmla="*/ 1 h 1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
                <a:gd name="T40" fmla="*/ 0 h 184"/>
                <a:gd name="T41" fmla="*/ 167 w 167"/>
                <a:gd name="T42" fmla="*/ 184 h 1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 h="184">
                  <a:moveTo>
                    <a:pt x="0" y="87"/>
                  </a:moveTo>
                  <a:lnTo>
                    <a:pt x="19" y="58"/>
                  </a:lnTo>
                  <a:lnTo>
                    <a:pt x="32" y="61"/>
                  </a:lnTo>
                  <a:lnTo>
                    <a:pt x="23" y="37"/>
                  </a:lnTo>
                  <a:lnTo>
                    <a:pt x="76" y="32"/>
                  </a:lnTo>
                  <a:lnTo>
                    <a:pt x="76" y="0"/>
                  </a:lnTo>
                  <a:lnTo>
                    <a:pt x="137" y="1"/>
                  </a:lnTo>
                  <a:lnTo>
                    <a:pt x="134" y="29"/>
                  </a:lnTo>
                  <a:lnTo>
                    <a:pt x="167" y="30"/>
                  </a:lnTo>
                  <a:lnTo>
                    <a:pt x="157" y="135"/>
                  </a:lnTo>
                  <a:lnTo>
                    <a:pt x="119" y="122"/>
                  </a:lnTo>
                  <a:lnTo>
                    <a:pt x="73" y="184"/>
                  </a:lnTo>
                  <a:lnTo>
                    <a:pt x="0" y="8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56" name="Freeform 198"/>
            <p:cNvSpPr>
              <a:spLocks noChangeAspect="1"/>
            </p:cNvSpPr>
            <p:nvPr/>
          </p:nvSpPr>
          <p:spPr bwMode="auto">
            <a:xfrm>
              <a:off x="2439" y="2610"/>
              <a:ext cx="45" cy="8"/>
            </a:xfrm>
            <a:custGeom>
              <a:avLst/>
              <a:gdLst>
                <a:gd name="T0" fmla="*/ 0 w 88"/>
                <a:gd name="T1" fmla="*/ 0 h 18"/>
                <a:gd name="T2" fmla="*/ 1 w 88"/>
                <a:gd name="T3" fmla="*/ 0 h 18"/>
                <a:gd name="T4" fmla="*/ 1 w 88"/>
                <a:gd name="T5" fmla="*/ 0 h 18"/>
                <a:gd name="T6" fmla="*/ 0 w 88"/>
                <a:gd name="T7" fmla="*/ 0 h 18"/>
                <a:gd name="T8" fmla="*/ 0 60000 65536"/>
                <a:gd name="T9" fmla="*/ 0 60000 65536"/>
                <a:gd name="T10" fmla="*/ 0 60000 65536"/>
                <a:gd name="T11" fmla="*/ 0 60000 65536"/>
                <a:gd name="T12" fmla="*/ 0 w 88"/>
                <a:gd name="T13" fmla="*/ 0 h 18"/>
                <a:gd name="T14" fmla="*/ 88 w 88"/>
                <a:gd name="T15" fmla="*/ 18 h 18"/>
              </a:gdLst>
              <a:ahLst/>
              <a:cxnLst>
                <a:cxn ang="T8">
                  <a:pos x="T0" y="T1"/>
                </a:cxn>
                <a:cxn ang="T9">
                  <a:pos x="T2" y="T3"/>
                </a:cxn>
                <a:cxn ang="T10">
                  <a:pos x="T4" y="T5"/>
                </a:cxn>
                <a:cxn ang="T11">
                  <a:pos x="T6" y="T7"/>
                </a:cxn>
              </a:cxnLst>
              <a:rect l="T12" t="T13" r="T14" b="T15"/>
              <a:pathLst>
                <a:path w="88" h="18">
                  <a:moveTo>
                    <a:pt x="0" y="18"/>
                  </a:moveTo>
                  <a:lnTo>
                    <a:pt x="5" y="0"/>
                  </a:lnTo>
                  <a:lnTo>
                    <a:pt x="88" y="7"/>
                  </a:lnTo>
                  <a:lnTo>
                    <a:pt x="0" y="18"/>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57" name="Freeform 199"/>
            <p:cNvSpPr>
              <a:spLocks noChangeAspect="1"/>
            </p:cNvSpPr>
            <p:nvPr/>
          </p:nvSpPr>
          <p:spPr bwMode="auto">
            <a:xfrm>
              <a:off x="2644" y="2648"/>
              <a:ext cx="63" cy="97"/>
            </a:xfrm>
            <a:custGeom>
              <a:avLst/>
              <a:gdLst>
                <a:gd name="T0" fmla="*/ 0 w 128"/>
                <a:gd name="T1" fmla="*/ 0 h 196"/>
                <a:gd name="T2" fmla="*/ 0 w 128"/>
                <a:gd name="T3" fmla="*/ 0 h 196"/>
                <a:gd name="T4" fmla="*/ 0 w 128"/>
                <a:gd name="T5" fmla="*/ 0 h 196"/>
                <a:gd name="T6" fmla="*/ 0 w 128"/>
                <a:gd name="T7" fmla="*/ 0 h 196"/>
                <a:gd name="T8" fmla="*/ 0 w 128"/>
                <a:gd name="T9" fmla="*/ 0 h 196"/>
                <a:gd name="T10" fmla="*/ 0 w 128"/>
                <a:gd name="T11" fmla="*/ 0 h 196"/>
                <a:gd name="T12" fmla="*/ 0 w 128"/>
                <a:gd name="T13" fmla="*/ 0 h 196"/>
                <a:gd name="T14" fmla="*/ 0 60000 65536"/>
                <a:gd name="T15" fmla="*/ 0 60000 65536"/>
                <a:gd name="T16" fmla="*/ 0 60000 65536"/>
                <a:gd name="T17" fmla="*/ 0 60000 65536"/>
                <a:gd name="T18" fmla="*/ 0 60000 65536"/>
                <a:gd name="T19" fmla="*/ 0 60000 65536"/>
                <a:gd name="T20" fmla="*/ 0 60000 65536"/>
                <a:gd name="T21" fmla="*/ 0 w 128"/>
                <a:gd name="T22" fmla="*/ 0 h 196"/>
                <a:gd name="T23" fmla="*/ 128 w 128"/>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96">
                  <a:moveTo>
                    <a:pt x="0" y="185"/>
                  </a:moveTo>
                  <a:lnTo>
                    <a:pt x="14" y="49"/>
                  </a:lnTo>
                  <a:lnTo>
                    <a:pt x="8" y="8"/>
                  </a:lnTo>
                  <a:lnTo>
                    <a:pt x="86" y="0"/>
                  </a:lnTo>
                  <a:lnTo>
                    <a:pt x="128" y="155"/>
                  </a:lnTo>
                  <a:lnTo>
                    <a:pt x="32" y="196"/>
                  </a:lnTo>
                  <a:lnTo>
                    <a:pt x="0" y="185"/>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58" name="Freeform 200"/>
            <p:cNvSpPr>
              <a:spLocks noChangeAspect="1"/>
            </p:cNvSpPr>
            <p:nvPr/>
          </p:nvSpPr>
          <p:spPr bwMode="auto">
            <a:xfrm>
              <a:off x="2465" y="2624"/>
              <a:ext cx="110" cy="82"/>
            </a:xfrm>
            <a:custGeom>
              <a:avLst/>
              <a:gdLst>
                <a:gd name="T0" fmla="*/ 0 w 218"/>
                <a:gd name="T1" fmla="*/ 1 h 163"/>
                <a:gd name="T2" fmla="*/ 1 w 218"/>
                <a:gd name="T3" fmla="*/ 1 h 163"/>
                <a:gd name="T4" fmla="*/ 1 w 218"/>
                <a:gd name="T5" fmla="*/ 0 h 163"/>
                <a:gd name="T6" fmla="*/ 1 w 218"/>
                <a:gd name="T7" fmla="*/ 1 h 163"/>
                <a:gd name="T8" fmla="*/ 1 w 218"/>
                <a:gd name="T9" fmla="*/ 1 h 163"/>
                <a:gd name="T10" fmla="*/ 1 w 218"/>
                <a:gd name="T11" fmla="*/ 1 h 163"/>
                <a:gd name="T12" fmla="*/ 1 w 218"/>
                <a:gd name="T13" fmla="*/ 1 h 163"/>
                <a:gd name="T14" fmla="*/ 1 w 218"/>
                <a:gd name="T15" fmla="*/ 1 h 163"/>
                <a:gd name="T16" fmla="*/ 1 w 218"/>
                <a:gd name="T17" fmla="*/ 1 h 163"/>
                <a:gd name="T18" fmla="*/ 1 w 218"/>
                <a:gd name="T19" fmla="*/ 1 h 163"/>
                <a:gd name="T20" fmla="*/ 1 w 218"/>
                <a:gd name="T21" fmla="*/ 1 h 163"/>
                <a:gd name="T22" fmla="*/ 1 w 218"/>
                <a:gd name="T23" fmla="*/ 1 h 163"/>
                <a:gd name="T24" fmla="*/ 1 w 218"/>
                <a:gd name="T25" fmla="*/ 1 h 163"/>
                <a:gd name="T26" fmla="*/ 1 w 218"/>
                <a:gd name="T27" fmla="*/ 1 h 163"/>
                <a:gd name="T28" fmla="*/ 1 w 218"/>
                <a:gd name="T29" fmla="*/ 1 h 163"/>
                <a:gd name="T30" fmla="*/ 0 w 218"/>
                <a:gd name="T31" fmla="*/ 1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8"/>
                <a:gd name="T49" fmla="*/ 0 h 163"/>
                <a:gd name="T50" fmla="*/ 218 w 21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8" h="163">
                  <a:moveTo>
                    <a:pt x="0" y="55"/>
                  </a:moveTo>
                  <a:lnTo>
                    <a:pt x="36" y="31"/>
                  </a:lnTo>
                  <a:lnTo>
                    <a:pt x="38" y="0"/>
                  </a:lnTo>
                  <a:lnTo>
                    <a:pt x="110" y="7"/>
                  </a:lnTo>
                  <a:lnTo>
                    <a:pt x="130" y="22"/>
                  </a:lnTo>
                  <a:lnTo>
                    <a:pt x="180" y="4"/>
                  </a:lnTo>
                  <a:lnTo>
                    <a:pt x="209" y="77"/>
                  </a:lnTo>
                  <a:lnTo>
                    <a:pt x="218" y="132"/>
                  </a:lnTo>
                  <a:lnTo>
                    <a:pt x="201" y="128"/>
                  </a:lnTo>
                  <a:lnTo>
                    <a:pt x="196" y="158"/>
                  </a:lnTo>
                  <a:lnTo>
                    <a:pt x="164" y="163"/>
                  </a:lnTo>
                  <a:lnTo>
                    <a:pt x="163" y="132"/>
                  </a:lnTo>
                  <a:lnTo>
                    <a:pt x="145" y="130"/>
                  </a:lnTo>
                  <a:lnTo>
                    <a:pt x="115" y="85"/>
                  </a:lnTo>
                  <a:lnTo>
                    <a:pt x="54" y="110"/>
                  </a:lnTo>
                  <a:lnTo>
                    <a:pt x="0" y="55"/>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59" name="Freeform 201"/>
            <p:cNvSpPr>
              <a:spLocks noChangeAspect="1"/>
            </p:cNvSpPr>
            <p:nvPr/>
          </p:nvSpPr>
          <p:spPr bwMode="auto">
            <a:xfrm>
              <a:off x="3355" y="2363"/>
              <a:ext cx="27" cy="8"/>
            </a:xfrm>
            <a:custGeom>
              <a:avLst/>
              <a:gdLst>
                <a:gd name="T0" fmla="*/ 0 w 54"/>
                <a:gd name="T1" fmla="*/ 0 h 15"/>
                <a:gd name="T2" fmla="*/ 1 w 54"/>
                <a:gd name="T3" fmla="*/ 1 h 15"/>
                <a:gd name="T4" fmla="*/ 1 w 54"/>
                <a:gd name="T5" fmla="*/ 1 h 15"/>
                <a:gd name="T6" fmla="*/ 0 w 54"/>
                <a:gd name="T7" fmla="*/ 0 h 15"/>
                <a:gd name="T8" fmla="*/ 0 60000 65536"/>
                <a:gd name="T9" fmla="*/ 0 60000 65536"/>
                <a:gd name="T10" fmla="*/ 0 60000 65536"/>
                <a:gd name="T11" fmla="*/ 0 60000 65536"/>
                <a:gd name="T12" fmla="*/ 0 w 54"/>
                <a:gd name="T13" fmla="*/ 0 h 15"/>
                <a:gd name="T14" fmla="*/ 54 w 54"/>
                <a:gd name="T15" fmla="*/ 15 h 15"/>
              </a:gdLst>
              <a:ahLst/>
              <a:cxnLst>
                <a:cxn ang="T8">
                  <a:pos x="T0" y="T1"/>
                </a:cxn>
                <a:cxn ang="T9">
                  <a:pos x="T2" y="T3"/>
                </a:cxn>
                <a:cxn ang="T10">
                  <a:pos x="T4" y="T5"/>
                </a:cxn>
                <a:cxn ang="T11">
                  <a:pos x="T6" y="T7"/>
                </a:cxn>
              </a:cxnLst>
              <a:rect l="T12" t="T13" r="T14" b="T15"/>
              <a:pathLst>
                <a:path w="54" h="15">
                  <a:moveTo>
                    <a:pt x="0" y="0"/>
                  </a:moveTo>
                  <a:lnTo>
                    <a:pt x="27" y="15"/>
                  </a:lnTo>
                  <a:lnTo>
                    <a:pt x="54" y="3"/>
                  </a:lnTo>
                  <a:lnTo>
                    <a:pt x="0" y="0"/>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60" name="Freeform 202"/>
            <p:cNvSpPr>
              <a:spLocks noChangeAspect="1"/>
            </p:cNvSpPr>
            <p:nvPr/>
          </p:nvSpPr>
          <p:spPr bwMode="auto">
            <a:xfrm>
              <a:off x="3195" y="2297"/>
              <a:ext cx="23" cy="64"/>
            </a:xfrm>
            <a:custGeom>
              <a:avLst/>
              <a:gdLst>
                <a:gd name="T0" fmla="*/ 0 w 47"/>
                <a:gd name="T1" fmla="*/ 0 h 129"/>
                <a:gd name="T2" fmla="*/ 0 w 47"/>
                <a:gd name="T3" fmla="*/ 0 h 129"/>
                <a:gd name="T4" fmla="*/ 0 w 47"/>
                <a:gd name="T5" fmla="*/ 0 h 129"/>
                <a:gd name="T6" fmla="*/ 0 w 47"/>
                <a:gd name="T7" fmla="*/ 0 h 129"/>
                <a:gd name="T8" fmla="*/ 0 w 47"/>
                <a:gd name="T9" fmla="*/ 0 h 129"/>
                <a:gd name="T10" fmla="*/ 0 w 47"/>
                <a:gd name="T11" fmla="*/ 0 h 129"/>
                <a:gd name="T12" fmla="*/ 0 w 47"/>
                <a:gd name="T13" fmla="*/ 0 h 129"/>
                <a:gd name="T14" fmla="*/ 0 w 47"/>
                <a:gd name="T15" fmla="*/ 0 h 129"/>
                <a:gd name="T16" fmla="*/ 0 w 47"/>
                <a:gd name="T17" fmla="*/ 0 h 129"/>
                <a:gd name="T18" fmla="*/ 0 w 47"/>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129"/>
                <a:gd name="T32" fmla="*/ 47 w 47"/>
                <a:gd name="T33" fmla="*/ 129 h 1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129">
                  <a:moveTo>
                    <a:pt x="0" y="64"/>
                  </a:moveTo>
                  <a:lnTo>
                    <a:pt x="24" y="129"/>
                  </a:lnTo>
                  <a:lnTo>
                    <a:pt x="28" y="126"/>
                  </a:lnTo>
                  <a:lnTo>
                    <a:pt x="42" y="58"/>
                  </a:lnTo>
                  <a:lnTo>
                    <a:pt x="23" y="63"/>
                  </a:lnTo>
                  <a:lnTo>
                    <a:pt x="28" y="33"/>
                  </a:lnTo>
                  <a:lnTo>
                    <a:pt x="43" y="18"/>
                  </a:lnTo>
                  <a:lnTo>
                    <a:pt x="47" y="0"/>
                  </a:lnTo>
                  <a:lnTo>
                    <a:pt x="29" y="3"/>
                  </a:lnTo>
                  <a:lnTo>
                    <a:pt x="0" y="64"/>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61" name="Freeform 203"/>
            <p:cNvSpPr>
              <a:spLocks noChangeAspect="1"/>
            </p:cNvSpPr>
            <p:nvPr/>
          </p:nvSpPr>
          <p:spPr bwMode="auto">
            <a:xfrm>
              <a:off x="2562" y="2654"/>
              <a:ext cx="89" cy="96"/>
            </a:xfrm>
            <a:custGeom>
              <a:avLst/>
              <a:gdLst>
                <a:gd name="T0" fmla="*/ 0 w 177"/>
                <a:gd name="T1" fmla="*/ 1 h 191"/>
                <a:gd name="T2" fmla="*/ 1 w 177"/>
                <a:gd name="T3" fmla="*/ 1 h 191"/>
                <a:gd name="T4" fmla="*/ 1 w 177"/>
                <a:gd name="T5" fmla="*/ 1 h 191"/>
                <a:gd name="T6" fmla="*/ 1 w 177"/>
                <a:gd name="T7" fmla="*/ 1 h 191"/>
                <a:gd name="T8" fmla="*/ 1 w 177"/>
                <a:gd name="T9" fmla="*/ 1 h 191"/>
                <a:gd name="T10" fmla="*/ 1 w 177"/>
                <a:gd name="T11" fmla="*/ 0 h 191"/>
                <a:gd name="T12" fmla="*/ 1 w 177"/>
                <a:gd name="T13" fmla="*/ 1 h 191"/>
                <a:gd name="T14" fmla="*/ 1 w 177"/>
                <a:gd name="T15" fmla="*/ 1 h 191"/>
                <a:gd name="T16" fmla="*/ 1 w 177"/>
                <a:gd name="T17" fmla="*/ 1 h 191"/>
                <a:gd name="T18" fmla="*/ 1 w 177"/>
                <a:gd name="T19" fmla="*/ 1 h 191"/>
                <a:gd name="T20" fmla="*/ 1 w 177"/>
                <a:gd name="T21" fmla="*/ 1 h 191"/>
                <a:gd name="T22" fmla="*/ 1 w 177"/>
                <a:gd name="T23" fmla="*/ 1 h 191"/>
                <a:gd name="T24" fmla="*/ 0 w 177"/>
                <a:gd name="T25" fmla="*/ 1 h 1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191"/>
                <a:gd name="T41" fmla="*/ 177 w 177"/>
                <a:gd name="T42" fmla="*/ 191 h 19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191">
                  <a:moveTo>
                    <a:pt x="0" y="126"/>
                  </a:moveTo>
                  <a:lnTo>
                    <a:pt x="3" y="97"/>
                  </a:lnTo>
                  <a:lnTo>
                    <a:pt x="8" y="67"/>
                  </a:lnTo>
                  <a:lnTo>
                    <a:pt x="25" y="71"/>
                  </a:lnTo>
                  <a:lnTo>
                    <a:pt x="16" y="16"/>
                  </a:lnTo>
                  <a:lnTo>
                    <a:pt x="70" y="0"/>
                  </a:lnTo>
                  <a:lnTo>
                    <a:pt x="99" y="11"/>
                  </a:lnTo>
                  <a:lnTo>
                    <a:pt x="116" y="29"/>
                  </a:lnTo>
                  <a:lnTo>
                    <a:pt x="177" y="35"/>
                  </a:lnTo>
                  <a:lnTo>
                    <a:pt x="163" y="171"/>
                  </a:lnTo>
                  <a:lnTo>
                    <a:pt x="28" y="191"/>
                  </a:lnTo>
                  <a:lnTo>
                    <a:pt x="30" y="148"/>
                  </a:lnTo>
                  <a:lnTo>
                    <a:pt x="0" y="126"/>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62" name="Freeform 204"/>
            <p:cNvSpPr>
              <a:spLocks noChangeAspect="1"/>
            </p:cNvSpPr>
            <p:nvPr/>
          </p:nvSpPr>
          <p:spPr bwMode="auto">
            <a:xfrm>
              <a:off x="3206" y="2295"/>
              <a:ext cx="65" cy="70"/>
            </a:xfrm>
            <a:custGeom>
              <a:avLst/>
              <a:gdLst>
                <a:gd name="T0" fmla="*/ 0 w 130"/>
                <a:gd name="T1" fmla="*/ 0 h 141"/>
                <a:gd name="T2" fmla="*/ 1 w 130"/>
                <a:gd name="T3" fmla="*/ 0 h 141"/>
                <a:gd name="T4" fmla="*/ 1 w 130"/>
                <a:gd name="T5" fmla="*/ 0 h 141"/>
                <a:gd name="T6" fmla="*/ 1 w 130"/>
                <a:gd name="T7" fmla="*/ 0 h 141"/>
                <a:gd name="T8" fmla="*/ 1 w 130"/>
                <a:gd name="T9" fmla="*/ 0 h 141"/>
                <a:gd name="T10" fmla="*/ 1 w 130"/>
                <a:gd name="T11" fmla="*/ 0 h 141"/>
                <a:gd name="T12" fmla="*/ 1 w 130"/>
                <a:gd name="T13" fmla="*/ 0 h 141"/>
                <a:gd name="T14" fmla="*/ 1 w 130"/>
                <a:gd name="T15" fmla="*/ 0 h 141"/>
                <a:gd name="T16" fmla="*/ 1 w 130"/>
                <a:gd name="T17" fmla="*/ 0 h 141"/>
                <a:gd name="T18" fmla="*/ 1 w 130"/>
                <a:gd name="T19" fmla="*/ 0 h 141"/>
                <a:gd name="T20" fmla="*/ 1 w 130"/>
                <a:gd name="T21" fmla="*/ 0 h 141"/>
                <a:gd name="T22" fmla="*/ 1 w 130"/>
                <a:gd name="T23" fmla="*/ 0 h 141"/>
                <a:gd name="T24" fmla="*/ 0 w 130"/>
                <a:gd name="T25" fmla="*/ 0 h 1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
                <a:gd name="T40" fmla="*/ 0 h 141"/>
                <a:gd name="T41" fmla="*/ 130 w 130"/>
                <a:gd name="T42" fmla="*/ 141 h 1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 h="141">
                  <a:moveTo>
                    <a:pt x="0" y="68"/>
                  </a:moveTo>
                  <a:lnTo>
                    <a:pt x="5" y="38"/>
                  </a:lnTo>
                  <a:lnTo>
                    <a:pt x="20" y="23"/>
                  </a:lnTo>
                  <a:lnTo>
                    <a:pt x="51" y="35"/>
                  </a:lnTo>
                  <a:lnTo>
                    <a:pt x="115" y="0"/>
                  </a:lnTo>
                  <a:lnTo>
                    <a:pt x="130" y="39"/>
                  </a:lnTo>
                  <a:lnTo>
                    <a:pt x="62" y="62"/>
                  </a:lnTo>
                  <a:lnTo>
                    <a:pt x="97" y="93"/>
                  </a:lnTo>
                  <a:lnTo>
                    <a:pt x="78" y="112"/>
                  </a:lnTo>
                  <a:lnTo>
                    <a:pt x="39" y="141"/>
                  </a:lnTo>
                  <a:lnTo>
                    <a:pt x="5" y="131"/>
                  </a:lnTo>
                  <a:lnTo>
                    <a:pt x="19" y="63"/>
                  </a:lnTo>
                  <a:lnTo>
                    <a:pt x="0" y="68"/>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63" name="Freeform 205"/>
            <p:cNvSpPr>
              <a:spLocks noChangeAspect="1"/>
            </p:cNvSpPr>
            <p:nvPr/>
          </p:nvSpPr>
          <p:spPr bwMode="auto">
            <a:xfrm>
              <a:off x="3195" y="2747"/>
              <a:ext cx="117" cy="140"/>
            </a:xfrm>
            <a:custGeom>
              <a:avLst/>
              <a:gdLst>
                <a:gd name="T0" fmla="*/ 0 w 235"/>
                <a:gd name="T1" fmla="*/ 1 h 279"/>
                <a:gd name="T2" fmla="*/ 0 w 235"/>
                <a:gd name="T3" fmla="*/ 1 h 279"/>
                <a:gd name="T4" fmla="*/ 0 w 235"/>
                <a:gd name="T5" fmla="*/ 1 h 279"/>
                <a:gd name="T6" fmla="*/ 0 w 235"/>
                <a:gd name="T7" fmla="*/ 1 h 279"/>
                <a:gd name="T8" fmla="*/ 0 w 235"/>
                <a:gd name="T9" fmla="*/ 1 h 279"/>
                <a:gd name="T10" fmla="*/ 0 w 235"/>
                <a:gd name="T11" fmla="*/ 1 h 279"/>
                <a:gd name="T12" fmla="*/ 0 w 235"/>
                <a:gd name="T13" fmla="*/ 1 h 279"/>
                <a:gd name="T14" fmla="*/ 0 w 235"/>
                <a:gd name="T15" fmla="*/ 1 h 279"/>
                <a:gd name="T16" fmla="*/ 0 w 235"/>
                <a:gd name="T17" fmla="*/ 1 h 279"/>
                <a:gd name="T18" fmla="*/ 0 w 235"/>
                <a:gd name="T19" fmla="*/ 1 h 279"/>
                <a:gd name="T20" fmla="*/ 0 w 235"/>
                <a:gd name="T21" fmla="*/ 1 h 279"/>
                <a:gd name="T22" fmla="*/ 0 w 235"/>
                <a:gd name="T23" fmla="*/ 0 h 279"/>
                <a:gd name="T24" fmla="*/ 0 w 235"/>
                <a:gd name="T25" fmla="*/ 1 h 2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5"/>
                <a:gd name="T40" fmla="*/ 0 h 279"/>
                <a:gd name="T41" fmla="*/ 235 w 235"/>
                <a:gd name="T42" fmla="*/ 279 h 2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5" h="279">
                  <a:moveTo>
                    <a:pt x="0" y="17"/>
                  </a:moveTo>
                  <a:lnTo>
                    <a:pt x="31" y="77"/>
                  </a:lnTo>
                  <a:lnTo>
                    <a:pt x="0" y="131"/>
                  </a:lnTo>
                  <a:lnTo>
                    <a:pt x="24" y="146"/>
                  </a:lnTo>
                  <a:lnTo>
                    <a:pt x="9" y="166"/>
                  </a:lnTo>
                  <a:lnTo>
                    <a:pt x="161" y="279"/>
                  </a:lnTo>
                  <a:lnTo>
                    <a:pt x="227" y="189"/>
                  </a:lnTo>
                  <a:lnTo>
                    <a:pt x="211" y="164"/>
                  </a:lnTo>
                  <a:lnTo>
                    <a:pt x="211" y="53"/>
                  </a:lnTo>
                  <a:lnTo>
                    <a:pt x="235" y="20"/>
                  </a:lnTo>
                  <a:lnTo>
                    <a:pt x="149" y="34"/>
                  </a:lnTo>
                  <a:lnTo>
                    <a:pt x="56" y="0"/>
                  </a:lnTo>
                  <a:lnTo>
                    <a:pt x="0" y="1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64" name="Freeform 206"/>
            <p:cNvSpPr>
              <a:spLocks noChangeAspect="1"/>
            </p:cNvSpPr>
            <p:nvPr/>
          </p:nvSpPr>
          <p:spPr bwMode="auto">
            <a:xfrm>
              <a:off x="3382" y="2351"/>
              <a:ext cx="26" cy="23"/>
            </a:xfrm>
            <a:custGeom>
              <a:avLst/>
              <a:gdLst>
                <a:gd name="T0" fmla="*/ 0 w 54"/>
                <a:gd name="T1" fmla="*/ 0 h 47"/>
                <a:gd name="T2" fmla="*/ 0 w 54"/>
                <a:gd name="T3" fmla="*/ 0 h 47"/>
                <a:gd name="T4" fmla="*/ 0 w 54"/>
                <a:gd name="T5" fmla="*/ 0 h 47"/>
                <a:gd name="T6" fmla="*/ 0 w 54"/>
                <a:gd name="T7" fmla="*/ 0 h 47"/>
                <a:gd name="T8" fmla="*/ 0 60000 65536"/>
                <a:gd name="T9" fmla="*/ 0 60000 65536"/>
                <a:gd name="T10" fmla="*/ 0 60000 65536"/>
                <a:gd name="T11" fmla="*/ 0 60000 65536"/>
                <a:gd name="T12" fmla="*/ 0 w 54"/>
                <a:gd name="T13" fmla="*/ 0 h 47"/>
                <a:gd name="T14" fmla="*/ 54 w 54"/>
                <a:gd name="T15" fmla="*/ 47 h 47"/>
              </a:gdLst>
              <a:ahLst/>
              <a:cxnLst>
                <a:cxn ang="T8">
                  <a:pos x="T0" y="T1"/>
                </a:cxn>
                <a:cxn ang="T9">
                  <a:pos x="T2" y="T3"/>
                </a:cxn>
                <a:cxn ang="T10">
                  <a:pos x="T4" y="T5"/>
                </a:cxn>
                <a:cxn ang="T11">
                  <a:pos x="T6" y="T7"/>
                </a:cxn>
              </a:cxnLst>
              <a:rect l="T12" t="T13" r="T14" b="T15"/>
              <a:pathLst>
                <a:path w="54" h="47">
                  <a:moveTo>
                    <a:pt x="0" y="29"/>
                  </a:moveTo>
                  <a:lnTo>
                    <a:pt x="45" y="0"/>
                  </a:lnTo>
                  <a:lnTo>
                    <a:pt x="54" y="47"/>
                  </a:lnTo>
                  <a:lnTo>
                    <a:pt x="0" y="29"/>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65" name="Freeform 207"/>
            <p:cNvSpPr>
              <a:spLocks noChangeAspect="1"/>
            </p:cNvSpPr>
            <p:nvPr/>
          </p:nvSpPr>
          <p:spPr bwMode="auto">
            <a:xfrm>
              <a:off x="3209" y="2272"/>
              <a:ext cx="24" cy="26"/>
            </a:xfrm>
            <a:custGeom>
              <a:avLst/>
              <a:gdLst>
                <a:gd name="T0" fmla="*/ 0 w 47"/>
                <a:gd name="T1" fmla="*/ 0 h 53"/>
                <a:gd name="T2" fmla="*/ 1 w 47"/>
                <a:gd name="T3" fmla="*/ 0 h 53"/>
                <a:gd name="T4" fmla="*/ 1 w 47"/>
                <a:gd name="T5" fmla="*/ 0 h 53"/>
                <a:gd name="T6" fmla="*/ 1 w 47"/>
                <a:gd name="T7" fmla="*/ 0 h 53"/>
                <a:gd name="T8" fmla="*/ 0 w 47"/>
                <a:gd name="T9" fmla="*/ 0 h 53"/>
                <a:gd name="T10" fmla="*/ 0 60000 65536"/>
                <a:gd name="T11" fmla="*/ 0 60000 65536"/>
                <a:gd name="T12" fmla="*/ 0 60000 65536"/>
                <a:gd name="T13" fmla="*/ 0 60000 65536"/>
                <a:gd name="T14" fmla="*/ 0 60000 65536"/>
                <a:gd name="T15" fmla="*/ 0 w 47"/>
                <a:gd name="T16" fmla="*/ 0 h 53"/>
                <a:gd name="T17" fmla="*/ 47 w 47"/>
                <a:gd name="T18" fmla="*/ 53 h 53"/>
              </a:gdLst>
              <a:ahLst/>
              <a:cxnLst>
                <a:cxn ang="T10">
                  <a:pos x="T0" y="T1"/>
                </a:cxn>
                <a:cxn ang="T11">
                  <a:pos x="T2" y="T3"/>
                </a:cxn>
                <a:cxn ang="T12">
                  <a:pos x="T4" y="T5"/>
                </a:cxn>
                <a:cxn ang="T13">
                  <a:pos x="T6" y="T7"/>
                </a:cxn>
                <a:cxn ang="T14">
                  <a:pos x="T8" y="T9"/>
                </a:cxn>
              </a:cxnLst>
              <a:rect l="T15" t="T16" r="T17" b="T18"/>
              <a:pathLst>
                <a:path w="47" h="53">
                  <a:moveTo>
                    <a:pt x="0" y="53"/>
                  </a:moveTo>
                  <a:lnTo>
                    <a:pt x="18" y="50"/>
                  </a:lnTo>
                  <a:lnTo>
                    <a:pt x="47" y="15"/>
                  </a:lnTo>
                  <a:lnTo>
                    <a:pt x="32" y="0"/>
                  </a:lnTo>
                  <a:lnTo>
                    <a:pt x="0" y="53"/>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66" name="Freeform 208"/>
            <p:cNvSpPr>
              <a:spLocks noChangeAspect="1"/>
            </p:cNvSpPr>
            <p:nvPr/>
          </p:nvSpPr>
          <p:spPr bwMode="auto">
            <a:xfrm>
              <a:off x="2519" y="2689"/>
              <a:ext cx="58" cy="61"/>
            </a:xfrm>
            <a:custGeom>
              <a:avLst/>
              <a:gdLst>
                <a:gd name="T0" fmla="*/ 0 w 116"/>
                <a:gd name="T1" fmla="*/ 1 h 122"/>
                <a:gd name="T2" fmla="*/ 1 w 116"/>
                <a:gd name="T3" fmla="*/ 0 h 122"/>
                <a:gd name="T4" fmla="*/ 1 w 116"/>
                <a:gd name="T5" fmla="*/ 1 h 122"/>
                <a:gd name="T6" fmla="*/ 1 w 116"/>
                <a:gd name="T7" fmla="*/ 1 h 122"/>
                <a:gd name="T8" fmla="*/ 1 w 116"/>
                <a:gd name="T9" fmla="*/ 1 h 122"/>
                <a:gd name="T10" fmla="*/ 1 w 116"/>
                <a:gd name="T11" fmla="*/ 1 h 122"/>
                <a:gd name="T12" fmla="*/ 1 w 116"/>
                <a:gd name="T13" fmla="*/ 1 h 122"/>
                <a:gd name="T14" fmla="*/ 1 w 116"/>
                <a:gd name="T15" fmla="*/ 1 h 122"/>
                <a:gd name="T16" fmla="*/ 0 w 116"/>
                <a:gd name="T17" fmla="*/ 1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122"/>
                <a:gd name="T29" fmla="*/ 116 w 116"/>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122">
                  <a:moveTo>
                    <a:pt x="0" y="46"/>
                  </a:moveTo>
                  <a:lnTo>
                    <a:pt x="38" y="0"/>
                  </a:lnTo>
                  <a:lnTo>
                    <a:pt x="56" y="2"/>
                  </a:lnTo>
                  <a:lnTo>
                    <a:pt x="57" y="33"/>
                  </a:lnTo>
                  <a:lnTo>
                    <a:pt x="89" y="28"/>
                  </a:lnTo>
                  <a:lnTo>
                    <a:pt x="86" y="57"/>
                  </a:lnTo>
                  <a:lnTo>
                    <a:pt x="116" y="79"/>
                  </a:lnTo>
                  <a:lnTo>
                    <a:pt x="114" y="122"/>
                  </a:lnTo>
                  <a:lnTo>
                    <a:pt x="0" y="46"/>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67" name="Freeform 209"/>
            <p:cNvSpPr>
              <a:spLocks noChangeAspect="1"/>
            </p:cNvSpPr>
            <p:nvPr/>
          </p:nvSpPr>
          <p:spPr bwMode="auto">
            <a:xfrm>
              <a:off x="2827" y="2298"/>
              <a:ext cx="234" cy="221"/>
            </a:xfrm>
            <a:custGeom>
              <a:avLst/>
              <a:gdLst>
                <a:gd name="T0" fmla="*/ 0 w 466"/>
                <a:gd name="T1" fmla="*/ 1 h 442"/>
                <a:gd name="T2" fmla="*/ 1 w 466"/>
                <a:gd name="T3" fmla="*/ 1 h 442"/>
                <a:gd name="T4" fmla="*/ 1 w 466"/>
                <a:gd name="T5" fmla="*/ 0 h 442"/>
                <a:gd name="T6" fmla="*/ 1 w 466"/>
                <a:gd name="T7" fmla="*/ 1 h 442"/>
                <a:gd name="T8" fmla="*/ 1 w 466"/>
                <a:gd name="T9" fmla="*/ 1 h 442"/>
                <a:gd name="T10" fmla="*/ 1 w 466"/>
                <a:gd name="T11" fmla="*/ 1 h 442"/>
                <a:gd name="T12" fmla="*/ 1 w 466"/>
                <a:gd name="T13" fmla="*/ 1 h 442"/>
                <a:gd name="T14" fmla="*/ 1 w 466"/>
                <a:gd name="T15" fmla="*/ 1 h 442"/>
                <a:gd name="T16" fmla="*/ 1 w 466"/>
                <a:gd name="T17" fmla="*/ 1 h 442"/>
                <a:gd name="T18" fmla="*/ 1 w 466"/>
                <a:gd name="T19" fmla="*/ 1 h 442"/>
                <a:gd name="T20" fmla="*/ 1 w 466"/>
                <a:gd name="T21" fmla="*/ 1 h 442"/>
                <a:gd name="T22" fmla="*/ 1 w 466"/>
                <a:gd name="T23" fmla="*/ 1 h 442"/>
                <a:gd name="T24" fmla="*/ 1 w 466"/>
                <a:gd name="T25" fmla="*/ 1 h 442"/>
                <a:gd name="T26" fmla="*/ 1 w 466"/>
                <a:gd name="T27" fmla="*/ 1 h 442"/>
                <a:gd name="T28" fmla="*/ 1 w 466"/>
                <a:gd name="T29" fmla="*/ 1 h 442"/>
                <a:gd name="T30" fmla="*/ 1 w 466"/>
                <a:gd name="T31" fmla="*/ 1 h 442"/>
                <a:gd name="T32" fmla="*/ 1 w 466"/>
                <a:gd name="T33" fmla="*/ 1 h 442"/>
                <a:gd name="T34" fmla="*/ 1 w 466"/>
                <a:gd name="T35" fmla="*/ 1 h 442"/>
                <a:gd name="T36" fmla="*/ 0 w 466"/>
                <a:gd name="T37" fmla="*/ 1 h 4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6"/>
                <a:gd name="T58" fmla="*/ 0 h 442"/>
                <a:gd name="T59" fmla="*/ 466 w 466"/>
                <a:gd name="T60" fmla="*/ 442 h 4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6" h="442">
                  <a:moveTo>
                    <a:pt x="0" y="229"/>
                  </a:moveTo>
                  <a:lnTo>
                    <a:pt x="1" y="94"/>
                  </a:lnTo>
                  <a:lnTo>
                    <a:pt x="59" y="0"/>
                  </a:lnTo>
                  <a:lnTo>
                    <a:pt x="171" y="27"/>
                  </a:lnTo>
                  <a:lnTo>
                    <a:pt x="192" y="60"/>
                  </a:lnTo>
                  <a:lnTo>
                    <a:pt x="283" y="94"/>
                  </a:lnTo>
                  <a:lnTo>
                    <a:pt x="311" y="83"/>
                  </a:lnTo>
                  <a:lnTo>
                    <a:pt x="313" y="35"/>
                  </a:lnTo>
                  <a:lnTo>
                    <a:pt x="344" y="12"/>
                  </a:lnTo>
                  <a:lnTo>
                    <a:pt x="466" y="50"/>
                  </a:lnTo>
                  <a:lnTo>
                    <a:pt x="452" y="102"/>
                  </a:lnTo>
                  <a:lnTo>
                    <a:pt x="466" y="361"/>
                  </a:lnTo>
                  <a:lnTo>
                    <a:pt x="466" y="423"/>
                  </a:lnTo>
                  <a:lnTo>
                    <a:pt x="440" y="424"/>
                  </a:lnTo>
                  <a:lnTo>
                    <a:pt x="440" y="442"/>
                  </a:lnTo>
                  <a:lnTo>
                    <a:pt x="201" y="317"/>
                  </a:lnTo>
                  <a:lnTo>
                    <a:pt x="171" y="329"/>
                  </a:lnTo>
                  <a:lnTo>
                    <a:pt x="69" y="314"/>
                  </a:lnTo>
                  <a:lnTo>
                    <a:pt x="0" y="229"/>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68" name="Freeform 210"/>
            <p:cNvSpPr>
              <a:spLocks noChangeAspect="1"/>
            </p:cNvSpPr>
            <p:nvPr/>
          </p:nvSpPr>
          <p:spPr bwMode="auto">
            <a:xfrm>
              <a:off x="3329" y="3001"/>
              <a:ext cx="105" cy="211"/>
            </a:xfrm>
            <a:custGeom>
              <a:avLst/>
              <a:gdLst>
                <a:gd name="T0" fmla="*/ 0 w 209"/>
                <a:gd name="T1" fmla="*/ 1 h 422"/>
                <a:gd name="T2" fmla="*/ 1 w 209"/>
                <a:gd name="T3" fmla="*/ 1 h 422"/>
                <a:gd name="T4" fmla="*/ 1 w 209"/>
                <a:gd name="T5" fmla="*/ 1 h 422"/>
                <a:gd name="T6" fmla="*/ 1 w 209"/>
                <a:gd name="T7" fmla="*/ 1 h 422"/>
                <a:gd name="T8" fmla="*/ 1 w 209"/>
                <a:gd name="T9" fmla="*/ 1 h 422"/>
                <a:gd name="T10" fmla="*/ 1 w 209"/>
                <a:gd name="T11" fmla="*/ 1 h 422"/>
                <a:gd name="T12" fmla="*/ 1 w 209"/>
                <a:gd name="T13" fmla="*/ 0 h 422"/>
                <a:gd name="T14" fmla="*/ 1 w 209"/>
                <a:gd name="T15" fmla="*/ 1 h 422"/>
                <a:gd name="T16" fmla="*/ 1 w 209"/>
                <a:gd name="T17" fmla="*/ 1 h 422"/>
                <a:gd name="T18" fmla="*/ 1 w 209"/>
                <a:gd name="T19" fmla="*/ 1 h 422"/>
                <a:gd name="T20" fmla="*/ 1 w 209"/>
                <a:gd name="T21" fmla="*/ 1 h 422"/>
                <a:gd name="T22" fmla="*/ 1 w 209"/>
                <a:gd name="T23" fmla="*/ 1 h 422"/>
                <a:gd name="T24" fmla="*/ 1 w 209"/>
                <a:gd name="T25" fmla="*/ 1 h 422"/>
                <a:gd name="T26" fmla="*/ 0 w 209"/>
                <a:gd name="T27" fmla="*/ 1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9"/>
                <a:gd name="T43" fmla="*/ 0 h 422"/>
                <a:gd name="T44" fmla="*/ 209 w 209"/>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9" h="422">
                  <a:moveTo>
                    <a:pt x="0" y="302"/>
                  </a:moveTo>
                  <a:lnTo>
                    <a:pt x="20" y="388"/>
                  </a:lnTo>
                  <a:lnTo>
                    <a:pt x="59" y="422"/>
                  </a:lnTo>
                  <a:lnTo>
                    <a:pt x="125" y="388"/>
                  </a:lnTo>
                  <a:lnTo>
                    <a:pt x="197" y="99"/>
                  </a:lnTo>
                  <a:lnTo>
                    <a:pt x="209" y="110"/>
                  </a:lnTo>
                  <a:lnTo>
                    <a:pt x="179" y="0"/>
                  </a:lnTo>
                  <a:lnTo>
                    <a:pt x="141" y="46"/>
                  </a:lnTo>
                  <a:lnTo>
                    <a:pt x="141" y="79"/>
                  </a:lnTo>
                  <a:lnTo>
                    <a:pt x="94" y="113"/>
                  </a:lnTo>
                  <a:lnTo>
                    <a:pt x="36" y="127"/>
                  </a:lnTo>
                  <a:lnTo>
                    <a:pt x="22" y="164"/>
                  </a:lnTo>
                  <a:lnTo>
                    <a:pt x="36" y="239"/>
                  </a:lnTo>
                  <a:lnTo>
                    <a:pt x="0" y="302"/>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69" name="Freeform 211"/>
            <p:cNvSpPr>
              <a:spLocks noChangeAspect="1"/>
            </p:cNvSpPr>
            <p:nvPr/>
          </p:nvSpPr>
          <p:spPr bwMode="auto">
            <a:xfrm>
              <a:off x="3176" y="2959"/>
              <a:ext cx="48" cy="119"/>
            </a:xfrm>
            <a:custGeom>
              <a:avLst/>
              <a:gdLst>
                <a:gd name="T0" fmla="*/ 0 w 98"/>
                <a:gd name="T1" fmla="*/ 1 h 237"/>
                <a:gd name="T2" fmla="*/ 0 w 98"/>
                <a:gd name="T3" fmla="*/ 1 h 237"/>
                <a:gd name="T4" fmla="*/ 0 w 98"/>
                <a:gd name="T5" fmla="*/ 1 h 237"/>
                <a:gd name="T6" fmla="*/ 0 w 98"/>
                <a:gd name="T7" fmla="*/ 1 h 237"/>
                <a:gd name="T8" fmla="*/ 0 w 98"/>
                <a:gd name="T9" fmla="*/ 1 h 237"/>
                <a:gd name="T10" fmla="*/ 0 w 98"/>
                <a:gd name="T11" fmla="*/ 1 h 237"/>
                <a:gd name="T12" fmla="*/ 0 w 98"/>
                <a:gd name="T13" fmla="*/ 1 h 237"/>
                <a:gd name="T14" fmla="*/ 0 w 98"/>
                <a:gd name="T15" fmla="*/ 1 h 237"/>
                <a:gd name="T16" fmla="*/ 0 w 98"/>
                <a:gd name="T17" fmla="*/ 1 h 237"/>
                <a:gd name="T18" fmla="*/ 0 w 98"/>
                <a:gd name="T19" fmla="*/ 1 h 237"/>
                <a:gd name="T20" fmla="*/ 0 w 98"/>
                <a:gd name="T21" fmla="*/ 1 h 237"/>
                <a:gd name="T22" fmla="*/ 0 w 98"/>
                <a:gd name="T23" fmla="*/ 0 h 237"/>
                <a:gd name="T24" fmla="*/ 0 w 98"/>
                <a:gd name="T25" fmla="*/ 1 h 237"/>
                <a:gd name="T26" fmla="*/ 0 w 98"/>
                <a:gd name="T27" fmla="*/ 1 h 2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
                <a:gd name="T43" fmla="*/ 0 h 237"/>
                <a:gd name="T44" fmla="*/ 98 w 98"/>
                <a:gd name="T45" fmla="*/ 237 h 2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 h="237">
                  <a:moveTo>
                    <a:pt x="0" y="129"/>
                  </a:moveTo>
                  <a:lnTo>
                    <a:pt x="14" y="144"/>
                  </a:lnTo>
                  <a:lnTo>
                    <a:pt x="51" y="156"/>
                  </a:lnTo>
                  <a:lnTo>
                    <a:pt x="47" y="201"/>
                  </a:lnTo>
                  <a:lnTo>
                    <a:pt x="79" y="237"/>
                  </a:lnTo>
                  <a:lnTo>
                    <a:pt x="98" y="170"/>
                  </a:lnTo>
                  <a:lnTo>
                    <a:pt x="66" y="125"/>
                  </a:lnTo>
                  <a:lnTo>
                    <a:pt x="75" y="150"/>
                  </a:lnTo>
                  <a:lnTo>
                    <a:pt x="57" y="149"/>
                  </a:lnTo>
                  <a:lnTo>
                    <a:pt x="38" y="87"/>
                  </a:lnTo>
                  <a:lnTo>
                    <a:pt x="37" y="6"/>
                  </a:lnTo>
                  <a:lnTo>
                    <a:pt x="8" y="0"/>
                  </a:lnTo>
                  <a:lnTo>
                    <a:pt x="31" y="39"/>
                  </a:lnTo>
                  <a:lnTo>
                    <a:pt x="0" y="129"/>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70" name="Freeform 212"/>
            <p:cNvSpPr>
              <a:spLocks noChangeAspect="1"/>
            </p:cNvSpPr>
            <p:nvPr/>
          </p:nvSpPr>
          <p:spPr bwMode="auto">
            <a:xfrm>
              <a:off x="2510" y="2432"/>
              <a:ext cx="241" cy="231"/>
            </a:xfrm>
            <a:custGeom>
              <a:avLst/>
              <a:gdLst>
                <a:gd name="T0" fmla="*/ 0 w 482"/>
                <a:gd name="T1" fmla="*/ 1 h 461"/>
                <a:gd name="T2" fmla="*/ 1 w 482"/>
                <a:gd name="T3" fmla="*/ 1 h 461"/>
                <a:gd name="T4" fmla="*/ 1 w 482"/>
                <a:gd name="T5" fmla="*/ 1 h 461"/>
                <a:gd name="T6" fmla="*/ 1 w 482"/>
                <a:gd name="T7" fmla="*/ 1 h 461"/>
                <a:gd name="T8" fmla="*/ 1 w 482"/>
                <a:gd name="T9" fmla="*/ 0 h 461"/>
                <a:gd name="T10" fmla="*/ 1 w 482"/>
                <a:gd name="T11" fmla="*/ 0 h 461"/>
                <a:gd name="T12" fmla="*/ 1 w 482"/>
                <a:gd name="T13" fmla="*/ 1 h 461"/>
                <a:gd name="T14" fmla="*/ 1 w 482"/>
                <a:gd name="T15" fmla="*/ 1 h 461"/>
                <a:gd name="T16" fmla="*/ 1 w 482"/>
                <a:gd name="T17" fmla="*/ 1 h 461"/>
                <a:gd name="T18" fmla="*/ 1 w 482"/>
                <a:gd name="T19" fmla="*/ 1 h 461"/>
                <a:gd name="T20" fmla="*/ 1 w 482"/>
                <a:gd name="T21" fmla="*/ 1 h 461"/>
                <a:gd name="T22" fmla="*/ 1 w 482"/>
                <a:gd name="T23" fmla="*/ 1 h 461"/>
                <a:gd name="T24" fmla="*/ 1 w 482"/>
                <a:gd name="T25" fmla="*/ 1 h 461"/>
                <a:gd name="T26" fmla="*/ 1 w 482"/>
                <a:gd name="T27" fmla="*/ 1 h 461"/>
                <a:gd name="T28" fmla="*/ 1 w 482"/>
                <a:gd name="T29" fmla="*/ 1 h 461"/>
                <a:gd name="T30" fmla="*/ 1 w 482"/>
                <a:gd name="T31" fmla="*/ 1 h 461"/>
                <a:gd name="T32" fmla="*/ 1 w 482"/>
                <a:gd name="T33" fmla="*/ 1 h 461"/>
                <a:gd name="T34" fmla="*/ 1 w 482"/>
                <a:gd name="T35" fmla="*/ 1 h 461"/>
                <a:gd name="T36" fmla="*/ 1 w 482"/>
                <a:gd name="T37" fmla="*/ 1 h 461"/>
                <a:gd name="T38" fmla="*/ 0 w 482"/>
                <a:gd name="T39" fmla="*/ 1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2"/>
                <a:gd name="T61" fmla="*/ 0 h 461"/>
                <a:gd name="T62" fmla="*/ 482 w 482"/>
                <a:gd name="T63" fmla="*/ 461 h 4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2" h="461">
                  <a:moveTo>
                    <a:pt x="0" y="320"/>
                  </a:moveTo>
                  <a:lnTo>
                    <a:pt x="19" y="287"/>
                  </a:lnTo>
                  <a:lnTo>
                    <a:pt x="43" y="309"/>
                  </a:lnTo>
                  <a:lnTo>
                    <a:pt x="193" y="298"/>
                  </a:lnTo>
                  <a:lnTo>
                    <a:pt x="162" y="0"/>
                  </a:lnTo>
                  <a:lnTo>
                    <a:pt x="217" y="0"/>
                  </a:lnTo>
                  <a:lnTo>
                    <a:pt x="453" y="162"/>
                  </a:lnTo>
                  <a:lnTo>
                    <a:pt x="455" y="190"/>
                  </a:lnTo>
                  <a:lnTo>
                    <a:pt x="481" y="186"/>
                  </a:lnTo>
                  <a:lnTo>
                    <a:pt x="482" y="281"/>
                  </a:lnTo>
                  <a:lnTo>
                    <a:pt x="461" y="301"/>
                  </a:lnTo>
                  <a:lnTo>
                    <a:pt x="363" y="314"/>
                  </a:lnTo>
                  <a:lnTo>
                    <a:pt x="242" y="368"/>
                  </a:lnTo>
                  <a:lnTo>
                    <a:pt x="203" y="456"/>
                  </a:lnTo>
                  <a:lnTo>
                    <a:pt x="174" y="445"/>
                  </a:lnTo>
                  <a:lnTo>
                    <a:pt x="120" y="461"/>
                  </a:lnTo>
                  <a:lnTo>
                    <a:pt x="91" y="388"/>
                  </a:lnTo>
                  <a:lnTo>
                    <a:pt x="41" y="406"/>
                  </a:lnTo>
                  <a:lnTo>
                    <a:pt x="21" y="391"/>
                  </a:lnTo>
                  <a:lnTo>
                    <a:pt x="0" y="32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71" name="Freeform 213"/>
            <p:cNvSpPr>
              <a:spLocks noChangeAspect="1"/>
            </p:cNvSpPr>
            <p:nvPr/>
          </p:nvSpPr>
          <p:spPr bwMode="auto">
            <a:xfrm>
              <a:off x="2437" y="2396"/>
              <a:ext cx="181" cy="196"/>
            </a:xfrm>
            <a:custGeom>
              <a:avLst/>
              <a:gdLst>
                <a:gd name="T0" fmla="*/ 0 w 363"/>
                <a:gd name="T1" fmla="*/ 0 h 393"/>
                <a:gd name="T2" fmla="*/ 0 w 363"/>
                <a:gd name="T3" fmla="*/ 0 h 393"/>
                <a:gd name="T4" fmla="*/ 0 w 363"/>
                <a:gd name="T5" fmla="*/ 0 h 393"/>
                <a:gd name="T6" fmla="*/ 0 w 363"/>
                <a:gd name="T7" fmla="*/ 0 h 393"/>
                <a:gd name="T8" fmla="*/ 0 w 363"/>
                <a:gd name="T9" fmla="*/ 0 h 393"/>
                <a:gd name="T10" fmla="*/ 0 w 363"/>
                <a:gd name="T11" fmla="*/ 0 h 393"/>
                <a:gd name="T12" fmla="*/ 0 w 363"/>
                <a:gd name="T13" fmla="*/ 0 h 393"/>
                <a:gd name="T14" fmla="*/ 0 w 363"/>
                <a:gd name="T15" fmla="*/ 0 h 393"/>
                <a:gd name="T16" fmla="*/ 0 w 363"/>
                <a:gd name="T17" fmla="*/ 0 h 393"/>
                <a:gd name="T18" fmla="*/ 0 w 363"/>
                <a:gd name="T19" fmla="*/ 0 h 393"/>
                <a:gd name="T20" fmla="*/ 0 w 363"/>
                <a:gd name="T21" fmla="*/ 0 h 393"/>
                <a:gd name="T22" fmla="*/ 0 w 363"/>
                <a:gd name="T23" fmla="*/ 0 h 393"/>
                <a:gd name="T24" fmla="*/ 0 w 363"/>
                <a:gd name="T25" fmla="*/ 0 h 393"/>
                <a:gd name="T26" fmla="*/ 0 w 363"/>
                <a:gd name="T27" fmla="*/ 0 h 393"/>
                <a:gd name="T28" fmla="*/ 0 w 363"/>
                <a:gd name="T29" fmla="*/ 0 h 393"/>
                <a:gd name="T30" fmla="*/ 0 w 363"/>
                <a:gd name="T31" fmla="*/ 0 h 393"/>
                <a:gd name="T32" fmla="*/ 0 w 363"/>
                <a:gd name="T33" fmla="*/ 0 h 393"/>
                <a:gd name="T34" fmla="*/ 0 w 363"/>
                <a:gd name="T35" fmla="*/ 0 h 39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3"/>
                <a:gd name="T55" fmla="*/ 0 h 393"/>
                <a:gd name="T56" fmla="*/ 363 w 363"/>
                <a:gd name="T57" fmla="*/ 393 h 39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3" h="393">
                  <a:moveTo>
                    <a:pt x="0" y="197"/>
                  </a:moveTo>
                  <a:lnTo>
                    <a:pt x="23" y="220"/>
                  </a:lnTo>
                  <a:lnTo>
                    <a:pt x="28" y="279"/>
                  </a:lnTo>
                  <a:lnTo>
                    <a:pt x="10" y="353"/>
                  </a:lnTo>
                  <a:lnTo>
                    <a:pt x="78" y="336"/>
                  </a:lnTo>
                  <a:lnTo>
                    <a:pt x="146" y="393"/>
                  </a:lnTo>
                  <a:lnTo>
                    <a:pt x="165" y="360"/>
                  </a:lnTo>
                  <a:lnTo>
                    <a:pt x="189" y="382"/>
                  </a:lnTo>
                  <a:lnTo>
                    <a:pt x="339" y="371"/>
                  </a:lnTo>
                  <a:lnTo>
                    <a:pt x="308" y="73"/>
                  </a:lnTo>
                  <a:lnTo>
                    <a:pt x="363" y="73"/>
                  </a:lnTo>
                  <a:lnTo>
                    <a:pt x="250" y="0"/>
                  </a:lnTo>
                  <a:lnTo>
                    <a:pt x="246" y="39"/>
                  </a:lnTo>
                  <a:lnTo>
                    <a:pt x="153" y="37"/>
                  </a:lnTo>
                  <a:lnTo>
                    <a:pt x="151" y="120"/>
                  </a:lnTo>
                  <a:lnTo>
                    <a:pt x="117" y="135"/>
                  </a:lnTo>
                  <a:lnTo>
                    <a:pt x="120" y="185"/>
                  </a:lnTo>
                  <a:lnTo>
                    <a:pt x="0" y="19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72" name="Freeform 214"/>
            <p:cNvSpPr>
              <a:spLocks noChangeAspect="1"/>
            </p:cNvSpPr>
            <p:nvPr/>
          </p:nvSpPr>
          <p:spPr bwMode="auto">
            <a:xfrm>
              <a:off x="2496" y="2255"/>
              <a:ext cx="175" cy="135"/>
            </a:xfrm>
            <a:custGeom>
              <a:avLst/>
              <a:gdLst>
                <a:gd name="T0" fmla="*/ 0 w 348"/>
                <a:gd name="T1" fmla="*/ 1 h 269"/>
                <a:gd name="T2" fmla="*/ 1 w 348"/>
                <a:gd name="T3" fmla="*/ 1 h 269"/>
                <a:gd name="T4" fmla="*/ 1 w 348"/>
                <a:gd name="T5" fmla="*/ 1 h 269"/>
                <a:gd name="T6" fmla="*/ 1 w 348"/>
                <a:gd name="T7" fmla="*/ 1 h 269"/>
                <a:gd name="T8" fmla="*/ 1 w 348"/>
                <a:gd name="T9" fmla="*/ 0 h 269"/>
                <a:gd name="T10" fmla="*/ 1 w 348"/>
                <a:gd name="T11" fmla="*/ 1 h 269"/>
                <a:gd name="T12" fmla="*/ 1 w 348"/>
                <a:gd name="T13" fmla="*/ 1 h 269"/>
                <a:gd name="T14" fmla="*/ 1 w 348"/>
                <a:gd name="T15" fmla="*/ 1 h 269"/>
                <a:gd name="T16" fmla="*/ 1 w 348"/>
                <a:gd name="T17" fmla="*/ 1 h 269"/>
                <a:gd name="T18" fmla="*/ 1 w 348"/>
                <a:gd name="T19" fmla="*/ 1 h 269"/>
                <a:gd name="T20" fmla="*/ 1 w 348"/>
                <a:gd name="T21" fmla="*/ 1 h 269"/>
                <a:gd name="T22" fmla="*/ 1 w 348"/>
                <a:gd name="T23" fmla="*/ 1 h 269"/>
                <a:gd name="T24" fmla="*/ 0 w 348"/>
                <a:gd name="T25" fmla="*/ 1 h 2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8"/>
                <a:gd name="T40" fmla="*/ 0 h 269"/>
                <a:gd name="T41" fmla="*/ 348 w 348"/>
                <a:gd name="T42" fmla="*/ 269 h 2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8" h="269">
                  <a:moveTo>
                    <a:pt x="0" y="265"/>
                  </a:moveTo>
                  <a:lnTo>
                    <a:pt x="84" y="213"/>
                  </a:lnTo>
                  <a:lnTo>
                    <a:pt x="116" y="107"/>
                  </a:lnTo>
                  <a:lnTo>
                    <a:pt x="189" y="53"/>
                  </a:lnTo>
                  <a:lnTo>
                    <a:pt x="212" y="0"/>
                  </a:lnTo>
                  <a:lnTo>
                    <a:pt x="319" y="17"/>
                  </a:lnTo>
                  <a:lnTo>
                    <a:pt x="348" y="117"/>
                  </a:lnTo>
                  <a:lnTo>
                    <a:pt x="302" y="120"/>
                  </a:lnTo>
                  <a:lnTo>
                    <a:pt x="275" y="131"/>
                  </a:lnTo>
                  <a:lnTo>
                    <a:pt x="280" y="158"/>
                  </a:lnTo>
                  <a:lnTo>
                    <a:pt x="144" y="217"/>
                  </a:lnTo>
                  <a:lnTo>
                    <a:pt x="127" y="269"/>
                  </a:lnTo>
                  <a:lnTo>
                    <a:pt x="0" y="265"/>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73" name="Freeform 215"/>
            <p:cNvSpPr>
              <a:spLocks noChangeAspect="1"/>
            </p:cNvSpPr>
            <p:nvPr/>
          </p:nvSpPr>
          <p:spPr bwMode="auto">
            <a:xfrm>
              <a:off x="3135" y="2975"/>
              <a:ext cx="156" cy="254"/>
            </a:xfrm>
            <a:custGeom>
              <a:avLst/>
              <a:gdLst>
                <a:gd name="T0" fmla="*/ 0 w 312"/>
                <a:gd name="T1" fmla="*/ 1 h 506"/>
                <a:gd name="T2" fmla="*/ 1 w 312"/>
                <a:gd name="T3" fmla="*/ 1 h 506"/>
                <a:gd name="T4" fmla="*/ 1 w 312"/>
                <a:gd name="T5" fmla="*/ 1 h 506"/>
                <a:gd name="T6" fmla="*/ 1 w 312"/>
                <a:gd name="T7" fmla="*/ 1 h 506"/>
                <a:gd name="T8" fmla="*/ 1 w 312"/>
                <a:gd name="T9" fmla="*/ 1 h 506"/>
                <a:gd name="T10" fmla="*/ 1 w 312"/>
                <a:gd name="T11" fmla="*/ 1 h 506"/>
                <a:gd name="T12" fmla="*/ 1 w 312"/>
                <a:gd name="T13" fmla="*/ 1 h 506"/>
                <a:gd name="T14" fmla="*/ 1 w 312"/>
                <a:gd name="T15" fmla="*/ 1 h 506"/>
                <a:gd name="T16" fmla="*/ 1 w 312"/>
                <a:gd name="T17" fmla="*/ 1 h 506"/>
                <a:gd name="T18" fmla="*/ 1 w 312"/>
                <a:gd name="T19" fmla="*/ 1 h 506"/>
                <a:gd name="T20" fmla="*/ 1 w 312"/>
                <a:gd name="T21" fmla="*/ 1 h 506"/>
                <a:gd name="T22" fmla="*/ 1 w 312"/>
                <a:gd name="T23" fmla="*/ 1 h 506"/>
                <a:gd name="T24" fmla="*/ 1 w 312"/>
                <a:gd name="T25" fmla="*/ 1 h 506"/>
                <a:gd name="T26" fmla="*/ 1 w 312"/>
                <a:gd name="T27" fmla="*/ 0 h 506"/>
                <a:gd name="T28" fmla="*/ 1 w 312"/>
                <a:gd name="T29" fmla="*/ 1 h 506"/>
                <a:gd name="T30" fmla="*/ 1 w 312"/>
                <a:gd name="T31" fmla="*/ 1 h 506"/>
                <a:gd name="T32" fmla="*/ 1 w 312"/>
                <a:gd name="T33" fmla="*/ 1 h 506"/>
                <a:gd name="T34" fmla="*/ 1 w 312"/>
                <a:gd name="T35" fmla="*/ 1 h 506"/>
                <a:gd name="T36" fmla="*/ 1 w 312"/>
                <a:gd name="T37" fmla="*/ 1 h 506"/>
                <a:gd name="T38" fmla="*/ 1 w 312"/>
                <a:gd name="T39" fmla="*/ 1 h 506"/>
                <a:gd name="T40" fmla="*/ 1 w 312"/>
                <a:gd name="T41" fmla="*/ 1 h 506"/>
                <a:gd name="T42" fmla="*/ 1 w 312"/>
                <a:gd name="T43" fmla="*/ 1 h 506"/>
                <a:gd name="T44" fmla="*/ 0 w 312"/>
                <a:gd name="T45" fmla="*/ 1 h 5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2"/>
                <a:gd name="T70" fmla="*/ 0 h 506"/>
                <a:gd name="T71" fmla="*/ 312 w 312"/>
                <a:gd name="T72" fmla="*/ 506 h 5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2" h="506">
                  <a:moveTo>
                    <a:pt x="0" y="141"/>
                  </a:moveTo>
                  <a:lnTo>
                    <a:pt x="7" y="158"/>
                  </a:lnTo>
                  <a:lnTo>
                    <a:pt x="79" y="180"/>
                  </a:lnTo>
                  <a:lnTo>
                    <a:pt x="88" y="212"/>
                  </a:lnTo>
                  <a:lnTo>
                    <a:pt x="83" y="293"/>
                  </a:lnTo>
                  <a:lnTo>
                    <a:pt x="45" y="376"/>
                  </a:lnTo>
                  <a:lnTo>
                    <a:pt x="58" y="475"/>
                  </a:lnTo>
                  <a:lnTo>
                    <a:pt x="61" y="506"/>
                  </a:lnTo>
                  <a:lnTo>
                    <a:pt x="82" y="506"/>
                  </a:lnTo>
                  <a:lnTo>
                    <a:pt x="82" y="472"/>
                  </a:lnTo>
                  <a:lnTo>
                    <a:pt x="160" y="427"/>
                  </a:lnTo>
                  <a:lnTo>
                    <a:pt x="137" y="293"/>
                  </a:lnTo>
                  <a:lnTo>
                    <a:pt x="309" y="156"/>
                  </a:lnTo>
                  <a:lnTo>
                    <a:pt x="312" y="0"/>
                  </a:lnTo>
                  <a:lnTo>
                    <a:pt x="267" y="27"/>
                  </a:lnTo>
                  <a:lnTo>
                    <a:pt x="147" y="35"/>
                  </a:lnTo>
                  <a:lnTo>
                    <a:pt x="146" y="92"/>
                  </a:lnTo>
                  <a:lnTo>
                    <a:pt x="178" y="137"/>
                  </a:lnTo>
                  <a:lnTo>
                    <a:pt x="159" y="204"/>
                  </a:lnTo>
                  <a:lnTo>
                    <a:pt x="127" y="168"/>
                  </a:lnTo>
                  <a:lnTo>
                    <a:pt x="131" y="123"/>
                  </a:lnTo>
                  <a:lnTo>
                    <a:pt x="94" y="111"/>
                  </a:lnTo>
                  <a:lnTo>
                    <a:pt x="0" y="141"/>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74" name="Freeform 216"/>
            <p:cNvSpPr>
              <a:spLocks noChangeAspect="1"/>
            </p:cNvSpPr>
            <p:nvPr/>
          </p:nvSpPr>
          <p:spPr bwMode="auto">
            <a:xfrm>
              <a:off x="2692" y="2456"/>
              <a:ext cx="236" cy="183"/>
            </a:xfrm>
            <a:custGeom>
              <a:avLst/>
              <a:gdLst>
                <a:gd name="T0" fmla="*/ 0 w 473"/>
                <a:gd name="T1" fmla="*/ 0 h 368"/>
                <a:gd name="T2" fmla="*/ 0 w 473"/>
                <a:gd name="T3" fmla="*/ 0 h 368"/>
                <a:gd name="T4" fmla="*/ 0 w 473"/>
                <a:gd name="T5" fmla="*/ 0 h 368"/>
                <a:gd name="T6" fmla="*/ 0 w 473"/>
                <a:gd name="T7" fmla="*/ 0 h 368"/>
                <a:gd name="T8" fmla="*/ 0 w 473"/>
                <a:gd name="T9" fmla="*/ 0 h 368"/>
                <a:gd name="T10" fmla="*/ 0 w 473"/>
                <a:gd name="T11" fmla="*/ 0 h 368"/>
                <a:gd name="T12" fmla="*/ 0 w 473"/>
                <a:gd name="T13" fmla="*/ 0 h 368"/>
                <a:gd name="T14" fmla="*/ 0 w 473"/>
                <a:gd name="T15" fmla="*/ 0 h 368"/>
                <a:gd name="T16" fmla="*/ 0 w 473"/>
                <a:gd name="T17" fmla="*/ 0 h 368"/>
                <a:gd name="T18" fmla="*/ 0 w 473"/>
                <a:gd name="T19" fmla="*/ 0 h 368"/>
                <a:gd name="T20" fmla="*/ 0 w 473"/>
                <a:gd name="T21" fmla="*/ 0 h 368"/>
                <a:gd name="T22" fmla="*/ 0 w 473"/>
                <a:gd name="T23" fmla="*/ 0 h 368"/>
                <a:gd name="T24" fmla="*/ 0 w 473"/>
                <a:gd name="T25" fmla="*/ 0 h 368"/>
                <a:gd name="T26" fmla="*/ 0 w 473"/>
                <a:gd name="T27" fmla="*/ 0 h 368"/>
                <a:gd name="T28" fmla="*/ 0 w 473"/>
                <a:gd name="T29" fmla="*/ 0 h 368"/>
                <a:gd name="T30" fmla="*/ 0 w 473"/>
                <a:gd name="T31" fmla="*/ 0 h 368"/>
                <a:gd name="T32" fmla="*/ 0 w 473"/>
                <a:gd name="T33" fmla="*/ 0 h 368"/>
                <a:gd name="T34" fmla="*/ 0 w 473"/>
                <a:gd name="T35" fmla="*/ 0 h 368"/>
                <a:gd name="T36" fmla="*/ 0 w 473"/>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3"/>
                <a:gd name="T58" fmla="*/ 0 h 368"/>
                <a:gd name="T59" fmla="*/ 473 w 473"/>
                <a:gd name="T60" fmla="*/ 368 h 3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3" h="368">
                  <a:moveTo>
                    <a:pt x="0" y="267"/>
                  </a:moveTo>
                  <a:lnTo>
                    <a:pt x="7" y="296"/>
                  </a:lnTo>
                  <a:lnTo>
                    <a:pt x="63" y="360"/>
                  </a:lnTo>
                  <a:lnTo>
                    <a:pt x="79" y="346"/>
                  </a:lnTo>
                  <a:lnTo>
                    <a:pt x="101" y="368"/>
                  </a:lnTo>
                  <a:lnTo>
                    <a:pt x="138" y="303"/>
                  </a:lnTo>
                  <a:lnTo>
                    <a:pt x="272" y="336"/>
                  </a:lnTo>
                  <a:lnTo>
                    <a:pt x="388" y="302"/>
                  </a:lnTo>
                  <a:lnTo>
                    <a:pt x="393" y="287"/>
                  </a:lnTo>
                  <a:lnTo>
                    <a:pt x="453" y="206"/>
                  </a:lnTo>
                  <a:lnTo>
                    <a:pt x="473" y="97"/>
                  </a:lnTo>
                  <a:lnTo>
                    <a:pt x="443" y="63"/>
                  </a:lnTo>
                  <a:lnTo>
                    <a:pt x="443" y="15"/>
                  </a:lnTo>
                  <a:lnTo>
                    <a:pt x="341" y="0"/>
                  </a:lnTo>
                  <a:lnTo>
                    <a:pt x="163" y="126"/>
                  </a:lnTo>
                  <a:lnTo>
                    <a:pt x="118" y="139"/>
                  </a:lnTo>
                  <a:lnTo>
                    <a:pt x="119" y="234"/>
                  </a:lnTo>
                  <a:lnTo>
                    <a:pt x="98" y="254"/>
                  </a:lnTo>
                  <a:lnTo>
                    <a:pt x="0" y="26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75" name="Freeform 217"/>
            <p:cNvSpPr>
              <a:spLocks noChangeAspect="1"/>
            </p:cNvSpPr>
            <p:nvPr/>
          </p:nvSpPr>
          <p:spPr bwMode="auto">
            <a:xfrm>
              <a:off x="2731" y="2606"/>
              <a:ext cx="173" cy="148"/>
            </a:xfrm>
            <a:custGeom>
              <a:avLst/>
              <a:gdLst>
                <a:gd name="T0" fmla="*/ 0 w 346"/>
                <a:gd name="T1" fmla="*/ 1 h 294"/>
                <a:gd name="T2" fmla="*/ 1 w 346"/>
                <a:gd name="T3" fmla="*/ 1 h 294"/>
                <a:gd name="T4" fmla="*/ 1 w 346"/>
                <a:gd name="T5" fmla="*/ 1 h 294"/>
                <a:gd name="T6" fmla="*/ 1 w 346"/>
                <a:gd name="T7" fmla="*/ 1 h 294"/>
                <a:gd name="T8" fmla="*/ 1 w 346"/>
                <a:gd name="T9" fmla="*/ 0 h 294"/>
                <a:gd name="T10" fmla="*/ 1 w 346"/>
                <a:gd name="T11" fmla="*/ 1 h 294"/>
                <a:gd name="T12" fmla="*/ 1 w 346"/>
                <a:gd name="T13" fmla="*/ 1 h 294"/>
                <a:gd name="T14" fmla="*/ 1 w 346"/>
                <a:gd name="T15" fmla="*/ 1 h 294"/>
                <a:gd name="T16" fmla="*/ 1 w 346"/>
                <a:gd name="T17" fmla="*/ 1 h 294"/>
                <a:gd name="T18" fmla="*/ 1 w 346"/>
                <a:gd name="T19" fmla="*/ 1 h 294"/>
                <a:gd name="T20" fmla="*/ 1 w 346"/>
                <a:gd name="T21" fmla="*/ 1 h 294"/>
                <a:gd name="T22" fmla="*/ 1 w 346"/>
                <a:gd name="T23" fmla="*/ 1 h 294"/>
                <a:gd name="T24" fmla="*/ 1 w 346"/>
                <a:gd name="T25" fmla="*/ 1 h 294"/>
                <a:gd name="T26" fmla="*/ 0 w 346"/>
                <a:gd name="T27" fmla="*/ 1 h 2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6"/>
                <a:gd name="T43" fmla="*/ 0 h 294"/>
                <a:gd name="T44" fmla="*/ 346 w 346"/>
                <a:gd name="T45" fmla="*/ 294 h 29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6" h="294">
                  <a:moveTo>
                    <a:pt x="0" y="230"/>
                  </a:moveTo>
                  <a:lnTo>
                    <a:pt x="22" y="66"/>
                  </a:lnTo>
                  <a:lnTo>
                    <a:pt x="59" y="1"/>
                  </a:lnTo>
                  <a:lnTo>
                    <a:pt x="193" y="34"/>
                  </a:lnTo>
                  <a:lnTo>
                    <a:pt x="309" y="0"/>
                  </a:lnTo>
                  <a:lnTo>
                    <a:pt x="333" y="39"/>
                  </a:lnTo>
                  <a:lnTo>
                    <a:pt x="346" y="66"/>
                  </a:lnTo>
                  <a:lnTo>
                    <a:pt x="316" y="90"/>
                  </a:lnTo>
                  <a:lnTo>
                    <a:pt x="252" y="222"/>
                  </a:lnTo>
                  <a:lnTo>
                    <a:pt x="197" y="213"/>
                  </a:lnTo>
                  <a:lnTo>
                    <a:pt x="166" y="277"/>
                  </a:lnTo>
                  <a:lnTo>
                    <a:pt x="99" y="294"/>
                  </a:lnTo>
                  <a:lnTo>
                    <a:pt x="59" y="237"/>
                  </a:lnTo>
                  <a:lnTo>
                    <a:pt x="0" y="23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76" name="Freeform 218"/>
            <p:cNvSpPr>
              <a:spLocks noChangeAspect="1"/>
            </p:cNvSpPr>
            <p:nvPr/>
          </p:nvSpPr>
          <p:spPr bwMode="auto">
            <a:xfrm>
              <a:off x="2439" y="2624"/>
              <a:ext cx="45" cy="27"/>
            </a:xfrm>
            <a:custGeom>
              <a:avLst/>
              <a:gdLst>
                <a:gd name="T0" fmla="*/ 0 w 90"/>
                <a:gd name="T1" fmla="*/ 0 h 55"/>
                <a:gd name="T2" fmla="*/ 1 w 90"/>
                <a:gd name="T3" fmla="*/ 0 h 55"/>
                <a:gd name="T4" fmla="*/ 1 w 90"/>
                <a:gd name="T5" fmla="*/ 0 h 55"/>
                <a:gd name="T6" fmla="*/ 1 w 90"/>
                <a:gd name="T7" fmla="*/ 0 h 55"/>
                <a:gd name="T8" fmla="*/ 1 w 90"/>
                <a:gd name="T9" fmla="*/ 0 h 55"/>
                <a:gd name="T10" fmla="*/ 1 w 90"/>
                <a:gd name="T11" fmla="*/ 0 h 55"/>
                <a:gd name="T12" fmla="*/ 1 w 90"/>
                <a:gd name="T13" fmla="*/ 0 h 55"/>
                <a:gd name="T14" fmla="*/ 0 w 90"/>
                <a:gd name="T15" fmla="*/ 0 h 55"/>
                <a:gd name="T16" fmla="*/ 0 60000 65536"/>
                <a:gd name="T17" fmla="*/ 0 60000 65536"/>
                <a:gd name="T18" fmla="*/ 0 60000 65536"/>
                <a:gd name="T19" fmla="*/ 0 60000 65536"/>
                <a:gd name="T20" fmla="*/ 0 60000 65536"/>
                <a:gd name="T21" fmla="*/ 0 60000 65536"/>
                <a:gd name="T22" fmla="*/ 0 60000 65536"/>
                <a:gd name="T23" fmla="*/ 0 60000 65536"/>
                <a:gd name="T24" fmla="*/ 0 w 90"/>
                <a:gd name="T25" fmla="*/ 0 h 55"/>
                <a:gd name="T26" fmla="*/ 90 w 90"/>
                <a:gd name="T27" fmla="*/ 55 h 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 h="55">
                  <a:moveTo>
                    <a:pt x="0" y="7"/>
                  </a:moveTo>
                  <a:lnTo>
                    <a:pt x="28" y="31"/>
                  </a:lnTo>
                  <a:lnTo>
                    <a:pt x="55" y="23"/>
                  </a:lnTo>
                  <a:lnTo>
                    <a:pt x="40" y="31"/>
                  </a:lnTo>
                  <a:lnTo>
                    <a:pt x="52" y="55"/>
                  </a:lnTo>
                  <a:lnTo>
                    <a:pt x="88" y="31"/>
                  </a:lnTo>
                  <a:lnTo>
                    <a:pt x="90" y="0"/>
                  </a:lnTo>
                  <a:lnTo>
                    <a:pt x="0" y="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77" name="Freeform 219"/>
            <p:cNvSpPr>
              <a:spLocks noChangeAspect="1"/>
            </p:cNvSpPr>
            <p:nvPr/>
          </p:nvSpPr>
          <p:spPr bwMode="auto">
            <a:xfrm>
              <a:off x="3445" y="2414"/>
              <a:ext cx="8" cy="25"/>
            </a:xfrm>
            <a:custGeom>
              <a:avLst/>
              <a:gdLst>
                <a:gd name="T0" fmla="*/ 0 w 16"/>
                <a:gd name="T1" fmla="*/ 1 h 50"/>
                <a:gd name="T2" fmla="*/ 1 w 16"/>
                <a:gd name="T3" fmla="*/ 1 h 50"/>
                <a:gd name="T4" fmla="*/ 1 w 16"/>
                <a:gd name="T5" fmla="*/ 1 h 50"/>
                <a:gd name="T6" fmla="*/ 1 w 16"/>
                <a:gd name="T7" fmla="*/ 0 h 50"/>
                <a:gd name="T8" fmla="*/ 0 w 16"/>
                <a:gd name="T9" fmla="*/ 1 h 50"/>
                <a:gd name="T10" fmla="*/ 0 60000 65536"/>
                <a:gd name="T11" fmla="*/ 0 60000 65536"/>
                <a:gd name="T12" fmla="*/ 0 60000 65536"/>
                <a:gd name="T13" fmla="*/ 0 60000 65536"/>
                <a:gd name="T14" fmla="*/ 0 60000 65536"/>
                <a:gd name="T15" fmla="*/ 0 w 16"/>
                <a:gd name="T16" fmla="*/ 0 h 50"/>
                <a:gd name="T17" fmla="*/ 16 w 16"/>
                <a:gd name="T18" fmla="*/ 50 h 50"/>
              </a:gdLst>
              <a:ahLst/>
              <a:cxnLst>
                <a:cxn ang="T10">
                  <a:pos x="T0" y="T1"/>
                </a:cxn>
                <a:cxn ang="T11">
                  <a:pos x="T2" y="T3"/>
                </a:cxn>
                <a:cxn ang="T12">
                  <a:pos x="T4" y="T5"/>
                </a:cxn>
                <a:cxn ang="T13">
                  <a:pos x="T6" y="T7"/>
                </a:cxn>
                <a:cxn ang="T14">
                  <a:pos x="T8" y="T9"/>
                </a:cxn>
              </a:cxnLst>
              <a:rect l="T15" t="T16" r="T17" b="T18"/>
              <a:pathLst>
                <a:path w="16" h="50">
                  <a:moveTo>
                    <a:pt x="0" y="41"/>
                  </a:moveTo>
                  <a:lnTo>
                    <a:pt x="7" y="50"/>
                  </a:lnTo>
                  <a:lnTo>
                    <a:pt x="16" y="48"/>
                  </a:lnTo>
                  <a:lnTo>
                    <a:pt x="9" y="0"/>
                  </a:lnTo>
                  <a:lnTo>
                    <a:pt x="0" y="41"/>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78" name="Freeform 220"/>
            <p:cNvSpPr>
              <a:spLocks noChangeAspect="1"/>
            </p:cNvSpPr>
            <p:nvPr/>
          </p:nvSpPr>
          <p:spPr bwMode="auto">
            <a:xfrm>
              <a:off x="3121" y="2832"/>
              <a:ext cx="26" cy="25"/>
            </a:xfrm>
            <a:custGeom>
              <a:avLst/>
              <a:gdLst>
                <a:gd name="T0" fmla="*/ 0 w 50"/>
                <a:gd name="T1" fmla="*/ 1 h 49"/>
                <a:gd name="T2" fmla="*/ 1 w 50"/>
                <a:gd name="T3" fmla="*/ 1 h 49"/>
                <a:gd name="T4" fmla="*/ 1 w 50"/>
                <a:gd name="T5" fmla="*/ 0 h 49"/>
                <a:gd name="T6" fmla="*/ 1 w 50"/>
                <a:gd name="T7" fmla="*/ 1 h 49"/>
                <a:gd name="T8" fmla="*/ 0 w 50"/>
                <a:gd name="T9" fmla="*/ 1 h 49"/>
                <a:gd name="T10" fmla="*/ 0 60000 65536"/>
                <a:gd name="T11" fmla="*/ 0 60000 65536"/>
                <a:gd name="T12" fmla="*/ 0 60000 65536"/>
                <a:gd name="T13" fmla="*/ 0 60000 65536"/>
                <a:gd name="T14" fmla="*/ 0 60000 65536"/>
                <a:gd name="T15" fmla="*/ 0 w 50"/>
                <a:gd name="T16" fmla="*/ 0 h 49"/>
                <a:gd name="T17" fmla="*/ 50 w 50"/>
                <a:gd name="T18" fmla="*/ 49 h 49"/>
              </a:gdLst>
              <a:ahLst/>
              <a:cxnLst>
                <a:cxn ang="T10">
                  <a:pos x="T0" y="T1"/>
                </a:cxn>
                <a:cxn ang="T11">
                  <a:pos x="T2" y="T3"/>
                </a:cxn>
                <a:cxn ang="T12">
                  <a:pos x="T4" y="T5"/>
                </a:cxn>
                <a:cxn ang="T13">
                  <a:pos x="T6" y="T7"/>
                </a:cxn>
                <a:cxn ang="T14">
                  <a:pos x="T8" y="T9"/>
                </a:cxn>
              </a:cxnLst>
              <a:rect l="T15" t="T16" r="T17" b="T18"/>
              <a:pathLst>
                <a:path w="50" h="49">
                  <a:moveTo>
                    <a:pt x="0" y="49"/>
                  </a:moveTo>
                  <a:lnTo>
                    <a:pt x="21" y="9"/>
                  </a:lnTo>
                  <a:lnTo>
                    <a:pt x="43" y="0"/>
                  </a:lnTo>
                  <a:lnTo>
                    <a:pt x="50" y="40"/>
                  </a:lnTo>
                  <a:lnTo>
                    <a:pt x="0" y="49"/>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79" name="Freeform 221"/>
            <p:cNvSpPr>
              <a:spLocks noChangeAspect="1"/>
            </p:cNvSpPr>
            <p:nvPr/>
          </p:nvSpPr>
          <p:spPr bwMode="auto">
            <a:xfrm>
              <a:off x="2429" y="2564"/>
              <a:ext cx="91" cy="63"/>
            </a:xfrm>
            <a:custGeom>
              <a:avLst/>
              <a:gdLst>
                <a:gd name="T0" fmla="*/ 0 w 184"/>
                <a:gd name="T1" fmla="*/ 0 h 128"/>
                <a:gd name="T2" fmla="*/ 0 w 184"/>
                <a:gd name="T3" fmla="*/ 0 h 128"/>
                <a:gd name="T4" fmla="*/ 0 w 184"/>
                <a:gd name="T5" fmla="*/ 0 h 128"/>
                <a:gd name="T6" fmla="*/ 0 w 184"/>
                <a:gd name="T7" fmla="*/ 0 h 128"/>
                <a:gd name="T8" fmla="*/ 0 w 184"/>
                <a:gd name="T9" fmla="*/ 0 h 128"/>
                <a:gd name="T10" fmla="*/ 0 w 184"/>
                <a:gd name="T11" fmla="*/ 0 h 128"/>
                <a:gd name="T12" fmla="*/ 0 w 184"/>
                <a:gd name="T13" fmla="*/ 0 h 128"/>
                <a:gd name="T14" fmla="*/ 0 w 184"/>
                <a:gd name="T15" fmla="*/ 0 h 128"/>
                <a:gd name="T16" fmla="*/ 0 w 184"/>
                <a:gd name="T17" fmla="*/ 0 h 128"/>
                <a:gd name="T18" fmla="*/ 0 w 184"/>
                <a:gd name="T19" fmla="*/ 0 h 128"/>
                <a:gd name="T20" fmla="*/ 0 w 184"/>
                <a:gd name="T21" fmla="*/ 0 h 1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128"/>
                <a:gd name="T35" fmla="*/ 184 w 184"/>
                <a:gd name="T36" fmla="*/ 128 h 1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128">
                  <a:moveTo>
                    <a:pt x="0" y="57"/>
                  </a:moveTo>
                  <a:lnTo>
                    <a:pt x="27" y="92"/>
                  </a:lnTo>
                  <a:lnTo>
                    <a:pt x="110" y="99"/>
                  </a:lnTo>
                  <a:lnTo>
                    <a:pt x="22" y="110"/>
                  </a:lnTo>
                  <a:lnTo>
                    <a:pt x="22" y="128"/>
                  </a:lnTo>
                  <a:lnTo>
                    <a:pt x="112" y="121"/>
                  </a:lnTo>
                  <a:lnTo>
                    <a:pt x="184" y="128"/>
                  </a:lnTo>
                  <a:lnTo>
                    <a:pt x="163" y="57"/>
                  </a:lnTo>
                  <a:lnTo>
                    <a:pt x="95" y="0"/>
                  </a:lnTo>
                  <a:lnTo>
                    <a:pt x="27" y="17"/>
                  </a:lnTo>
                  <a:lnTo>
                    <a:pt x="0" y="5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80" name="Freeform 222"/>
            <p:cNvSpPr>
              <a:spLocks noChangeAspect="1"/>
            </p:cNvSpPr>
            <p:nvPr/>
          </p:nvSpPr>
          <p:spPr bwMode="auto">
            <a:xfrm>
              <a:off x="2493" y="2666"/>
              <a:ext cx="45" cy="46"/>
            </a:xfrm>
            <a:custGeom>
              <a:avLst/>
              <a:gdLst>
                <a:gd name="T0" fmla="*/ 0 w 91"/>
                <a:gd name="T1" fmla="*/ 1 h 91"/>
                <a:gd name="T2" fmla="*/ 0 w 91"/>
                <a:gd name="T3" fmla="*/ 1 h 91"/>
                <a:gd name="T4" fmla="*/ 0 w 91"/>
                <a:gd name="T5" fmla="*/ 1 h 91"/>
                <a:gd name="T6" fmla="*/ 0 w 91"/>
                <a:gd name="T7" fmla="*/ 1 h 91"/>
                <a:gd name="T8" fmla="*/ 0 w 91"/>
                <a:gd name="T9" fmla="*/ 0 h 91"/>
                <a:gd name="T10" fmla="*/ 0 w 91"/>
                <a:gd name="T11" fmla="*/ 1 h 91"/>
                <a:gd name="T12" fmla="*/ 0 60000 65536"/>
                <a:gd name="T13" fmla="*/ 0 60000 65536"/>
                <a:gd name="T14" fmla="*/ 0 60000 65536"/>
                <a:gd name="T15" fmla="*/ 0 60000 65536"/>
                <a:gd name="T16" fmla="*/ 0 60000 65536"/>
                <a:gd name="T17" fmla="*/ 0 60000 65536"/>
                <a:gd name="T18" fmla="*/ 0 w 91"/>
                <a:gd name="T19" fmla="*/ 0 h 91"/>
                <a:gd name="T20" fmla="*/ 91 w 91"/>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91" h="91">
                  <a:moveTo>
                    <a:pt x="0" y="25"/>
                  </a:moveTo>
                  <a:lnTo>
                    <a:pt x="9" y="62"/>
                  </a:lnTo>
                  <a:lnTo>
                    <a:pt x="53" y="91"/>
                  </a:lnTo>
                  <a:lnTo>
                    <a:pt x="91" y="45"/>
                  </a:lnTo>
                  <a:lnTo>
                    <a:pt x="61" y="0"/>
                  </a:lnTo>
                  <a:lnTo>
                    <a:pt x="0" y="25"/>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81" name="Freeform 223"/>
            <p:cNvSpPr>
              <a:spLocks noChangeAspect="1"/>
            </p:cNvSpPr>
            <p:nvPr/>
          </p:nvSpPr>
          <p:spPr bwMode="auto">
            <a:xfrm>
              <a:off x="3300" y="2636"/>
              <a:ext cx="152" cy="206"/>
            </a:xfrm>
            <a:custGeom>
              <a:avLst/>
              <a:gdLst>
                <a:gd name="T0" fmla="*/ 0 w 304"/>
                <a:gd name="T1" fmla="*/ 1 h 412"/>
                <a:gd name="T2" fmla="*/ 0 w 304"/>
                <a:gd name="T3" fmla="*/ 1 h 412"/>
                <a:gd name="T4" fmla="*/ 1 w 304"/>
                <a:gd name="T5" fmla="*/ 1 h 412"/>
                <a:gd name="T6" fmla="*/ 1 w 304"/>
                <a:gd name="T7" fmla="*/ 1 h 412"/>
                <a:gd name="T8" fmla="*/ 1 w 304"/>
                <a:gd name="T9" fmla="*/ 1 h 412"/>
                <a:gd name="T10" fmla="*/ 1 w 304"/>
                <a:gd name="T11" fmla="*/ 1 h 412"/>
                <a:gd name="T12" fmla="*/ 1 w 304"/>
                <a:gd name="T13" fmla="*/ 1 h 412"/>
                <a:gd name="T14" fmla="*/ 1 w 304"/>
                <a:gd name="T15" fmla="*/ 1 h 412"/>
                <a:gd name="T16" fmla="*/ 1 w 304"/>
                <a:gd name="T17" fmla="*/ 1 h 412"/>
                <a:gd name="T18" fmla="*/ 1 w 304"/>
                <a:gd name="T19" fmla="*/ 0 h 412"/>
                <a:gd name="T20" fmla="*/ 1 w 304"/>
                <a:gd name="T21" fmla="*/ 1 h 412"/>
                <a:gd name="T22" fmla="*/ 1 w 304"/>
                <a:gd name="T23" fmla="*/ 1 h 412"/>
                <a:gd name="T24" fmla="*/ 1 w 304"/>
                <a:gd name="T25" fmla="*/ 1 h 412"/>
                <a:gd name="T26" fmla="*/ 0 w 304"/>
                <a:gd name="T27" fmla="*/ 1 h 4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4"/>
                <a:gd name="T43" fmla="*/ 0 h 412"/>
                <a:gd name="T44" fmla="*/ 304 w 304"/>
                <a:gd name="T45" fmla="*/ 412 h 4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4" h="412">
                  <a:moveTo>
                    <a:pt x="0" y="387"/>
                  </a:moveTo>
                  <a:lnTo>
                    <a:pt x="0" y="276"/>
                  </a:lnTo>
                  <a:lnTo>
                    <a:pt x="24" y="243"/>
                  </a:lnTo>
                  <a:lnTo>
                    <a:pt x="118" y="209"/>
                  </a:lnTo>
                  <a:lnTo>
                    <a:pt x="209" y="118"/>
                  </a:lnTo>
                  <a:lnTo>
                    <a:pt x="90" y="88"/>
                  </a:lnTo>
                  <a:lnTo>
                    <a:pt x="55" y="33"/>
                  </a:lnTo>
                  <a:lnTo>
                    <a:pt x="66" y="16"/>
                  </a:lnTo>
                  <a:lnTo>
                    <a:pt x="114" y="48"/>
                  </a:lnTo>
                  <a:lnTo>
                    <a:pt x="291" y="0"/>
                  </a:lnTo>
                  <a:lnTo>
                    <a:pt x="304" y="48"/>
                  </a:lnTo>
                  <a:lnTo>
                    <a:pt x="198" y="240"/>
                  </a:lnTo>
                  <a:lnTo>
                    <a:pt x="16" y="412"/>
                  </a:lnTo>
                  <a:lnTo>
                    <a:pt x="0" y="38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82" name="Freeform 224"/>
            <p:cNvSpPr>
              <a:spLocks noChangeAspect="1"/>
            </p:cNvSpPr>
            <p:nvPr/>
          </p:nvSpPr>
          <p:spPr bwMode="auto">
            <a:xfrm>
              <a:off x="3063" y="3054"/>
              <a:ext cx="117" cy="110"/>
            </a:xfrm>
            <a:custGeom>
              <a:avLst/>
              <a:gdLst>
                <a:gd name="T0" fmla="*/ 0 w 234"/>
                <a:gd name="T1" fmla="*/ 1 h 218"/>
                <a:gd name="T2" fmla="*/ 1 w 234"/>
                <a:gd name="T3" fmla="*/ 1 h 218"/>
                <a:gd name="T4" fmla="*/ 1 w 234"/>
                <a:gd name="T5" fmla="*/ 1 h 218"/>
                <a:gd name="T6" fmla="*/ 1 w 234"/>
                <a:gd name="T7" fmla="*/ 1 h 218"/>
                <a:gd name="T8" fmla="*/ 1 w 234"/>
                <a:gd name="T9" fmla="*/ 0 h 218"/>
                <a:gd name="T10" fmla="*/ 1 w 234"/>
                <a:gd name="T11" fmla="*/ 1 h 218"/>
                <a:gd name="T12" fmla="*/ 1 w 234"/>
                <a:gd name="T13" fmla="*/ 1 h 218"/>
                <a:gd name="T14" fmla="*/ 1 w 234"/>
                <a:gd name="T15" fmla="*/ 1 h 218"/>
                <a:gd name="T16" fmla="*/ 1 w 234"/>
                <a:gd name="T17" fmla="*/ 1 h 218"/>
                <a:gd name="T18" fmla="*/ 1 w 234"/>
                <a:gd name="T19" fmla="*/ 1 h 218"/>
                <a:gd name="T20" fmla="*/ 1 w 234"/>
                <a:gd name="T21" fmla="*/ 1 h 218"/>
                <a:gd name="T22" fmla="*/ 0 w 234"/>
                <a:gd name="T23" fmla="*/ 1 h 2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4"/>
                <a:gd name="T37" fmla="*/ 0 h 218"/>
                <a:gd name="T38" fmla="*/ 234 w 234"/>
                <a:gd name="T39" fmla="*/ 218 h 2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4" h="218">
                  <a:moveTo>
                    <a:pt x="0" y="67"/>
                  </a:moveTo>
                  <a:lnTo>
                    <a:pt x="52" y="68"/>
                  </a:lnTo>
                  <a:lnTo>
                    <a:pt x="104" y="27"/>
                  </a:lnTo>
                  <a:lnTo>
                    <a:pt x="106" y="10"/>
                  </a:lnTo>
                  <a:lnTo>
                    <a:pt x="153" y="0"/>
                  </a:lnTo>
                  <a:lnTo>
                    <a:pt x="225" y="22"/>
                  </a:lnTo>
                  <a:lnTo>
                    <a:pt x="234" y="54"/>
                  </a:lnTo>
                  <a:lnTo>
                    <a:pt x="229" y="135"/>
                  </a:lnTo>
                  <a:lnTo>
                    <a:pt x="191" y="218"/>
                  </a:lnTo>
                  <a:lnTo>
                    <a:pt x="123" y="203"/>
                  </a:lnTo>
                  <a:lnTo>
                    <a:pt x="82" y="183"/>
                  </a:lnTo>
                  <a:lnTo>
                    <a:pt x="0" y="6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83" name="Freeform 225"/>
            <p:cNvSpPr>
              <a:spLocks noChangeAspect="1"/>
            </p:cNvSpPr>
            <p:nvPr/>
          </p:nvSpPr>
          <p:spPr bwMode="auto">
            <a:xfrm>
              <a:off x="2860" y="3074"/>
              <a:ext cx="203" cy="193"/>
            </a:xfrm>
            <a:custGeom>
              <a:avLst/>
              <a:gdLst>
                <a:gd name="T0" fmla="*/ 0 w 404"/>
                <a:gd name="T1" fmla="*/ 1 h 386"/>
                <a:gd name="T2" fmla="*/ 1 w 404"/>
                <a:gd name="T3" fmla="*/ 0 h 386"/>
                <a:gd name="T4" fmla="*/ 1 w 404"/>
                <a:gd name="T5" fmla="*/ 1 h 386"/>
                <a:gd name="T6" fmla="*/ 1 w 404"/>
                <a:gd name="T7" fmla="*/ 1 h 386"/>
                <a:gd name="T8" fmla="*/ 1 w 404"/>
                <a:gd name="T9" fmla="*/ 1 h 386"/>
                <a:gd name="T10" fmla="*/ 1 w 404"/>
                <a:gd name="T11" fmla="*/ 1 h 386"/>
                <a:gd name="T12" fmla="*/ 1 w 404"/>
                <a:gd name="T13" fmla="*/ 1 h 386"/>
                <a:gd name="T14" fmla="*/ 1 w 404"/>
                <a:gd name="T15" fmla="*/ 1 h 386"/>
                <a:gd name="T16" fmla="*/ 1 w 404"/>
                <a:gd name="T17" fmla="*/ 1 h 386"/>
                <a:gd name="T18" fmla="*/ 1 w 404"/>
                <a:gd name="T19" fmla="*/ 1 h 386"/>
                <a:gd name="T20" fmla="*/ 1 w 404"/>
                <a:gd name="T21" fmla="*/ 1 h 386"/>
                <a:gd name="T22" fmla="*/ 1 w 404"/>
                <a:gd name="T23" fmla="*/ 1 h 386"/>
                <a:gd name="T24" fmla="*/ 1 w 404"/>
                <a:gd name="T25" fmla="*/ 1 h 386"/>
                <a:gd name="T26" fmla="*/ 1 w 404"/>
                <a:gd name="T27" fmla="*/ 1 h 386"/>
                <a:gd name="T28" fmla="*/ 1 w 404"/>
                <a:gd name="T29" fmla="*/ 1 h 386"/>
                <a:gd name="T30" fmla="*/ 1 w 404"/>
                <a:gd name="T31" fmla="*/ 1 h 386"/>
                <a:gd name="T32" fmla="*/ 1 w 404"/>
                <a:gd name="T33" fmla="*/ 1 h 386"/>
                <a:gd name="T34" fmla="*/ 1 w 404"/>
                <a:gd name="T35" fmla="*/ 1 h 386"/>
                <a:gd name="T36" fmla="*/ 1 w 404"/>
                <a:gd name="T37" fmla="*/ 1 h 386"/>
                <a:gd name="T38" fmla="*/ 0 w 404"/>
                <a:gd name="T39" fmla="*/ 1 h 3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4"/>
                <a:gd name="T61" fmla="*/ 0 h 386"/>
                <a:gd name="T62" fmla="*/ 404 w 404"/>
                <a:gd name="T63" fmla="*/ 386 h 38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4" h="386">
                  <a:moveTo>
                    <a:pt x="0" y="12"/>
                  </a:moveTo>
                  <a:lnTo>
                    <a:pt x="49" y="0"/>
                  </a:lnTo>
                  <a:lnTo>
                    <a:pt x="293" y="36"/>
                  </a:lnTo>
                  <a:lnTo>
                    <a:pt x="347" y="20"/>
                  </a:lnTo>
                  <a:lnTo>
                    <a:pt x="404" y="28"/>
                  </a:lnTo>
                  <a:lnTo>
                    <a:pt x="355" y="55"/>
                  </a:lnTo>
                  <a:lnTo>
                    <a:pt x="337" y="36"/>
                  </a:lnTo>
                  <a:lnTo>
                    <a:pt x="279" y="49"/>
                  </a:lnTo>
                  <a:lnTo>
                    <a:pt x="279" y="158"/>
                  </a:lnTo>
                  <a:lnTo>
                    <a:pt x="247" y="159"/>
                  </a:lnTo>
                  <a:lnTo>
                    <a:pt x="247" y="243"/>
                  </a:lnTo>
                  <a:lnTo>
                    <a:pt x="247" y="367"/>
                  </a:lnTo>
                  <a:lnTo>
                    <a:pt x="222" y="386"/>
                  </a:lnTo>
                  <a:lnTo>
                    <a:pt x="183" y="386"/>
                  </a:lnTo>
                  <a:lnTo>
                    <a:pt x="164" y="360"/>
                  </a:lnTo>
                  <a:lnTo>
                    <a:pt x="146" y="374"/>
                  </a:lnTo>
                  <a:lnTo>
                    <a:pt x="106" y="332"/>
                  </a:lnTo>
                  <a:lnTo>
                    <a:pt x="87" y="197"/>
                  </a:lnTo>
                  <a:lnTo>
                    <a:pt x="87" y="180"/>
                  </a:lnTo>
                  <a:lnTo>
                    <a:pt x="0" y="12"/>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84" name="Freeform 226"/>
            <p:cNvSpPr>
              <a:spLocks noChangeAspect="1"/>
            </p:cNvSpPr>
            <p:nvPr/>
          </p:nvSpPr>
          <p:spPr bwMode="auto">
            <a:xfrm>
              <a:off x="2437" y="2388"/>
              <a:ext cx="125" cy="106"/>
            </a:xfrm>
            <a:custGeom>
              <a:avLst/>
              <a:gdLst>
                <a:gd name="T0" fmla="*/ 0 w 250"/>
                <a:gd name="T1" fmla="*/ 1 h 212"/>
                <a:gd name="T2" fmla="*/ 1 w 250"/>
                <a:gd name="T3" fmla="*/ 0 h 212"/>
                <a:gd name="T4" fmla="*/ 1 w 250"/>
                <a:gd name="T5" fmla="*/ 1 h 212"/>
                <a:gd name="T6" fmla="*/ 1 w 250"/>
                <a:gd name="T7" fmla="*/ 1 h 212"/>
                <a:gd name="T8" fmla="*/ 1 w 250"/>
                <a:gd name="T9" fmla="*/ 1 h 212"/>
                <a:gd name="T10" fmla="*/ 1 w 250"/>
                <a:gd name="T11" fmla="*/ 1 h 212"/>
                <a:gd name="T12" fmla="*/ 1 w 250"/>
                <a:gd name="T13" fmla="*/ 1 h 212"/>
                <a:gd name="T14" fmla="*/ 1 w 250"/>
                <a:gd name="T15" fmla="*/ 1 h 212"/>
                <a:gd name="T16" fmla="*/ 1 w 250"/>
                <a:gd name="T17" fmla="*/ 1 h 212"/>
                <a:gd name="T18" fmla="*/ 0 w 250"/>
                <a:gd name="T19" fmla="*/ 1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212"/>
                <a:gd name="T32" fmla="*/ 250 w 250"/>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212">
                  <a:moveTo>
                    <a:pt x="0" y="212"/>
                  </a:moveTo>
                  <a:lnTo>
                    <a:pt x="119" y="0"/>
                  </a:lnTo>
                  <a:lnTo>
                    <a:pt x="246" y="4"/>
                  </a:lnTo>
                  <a:lnTo>
                    <a:pt x="250" y="15"/>
                  </a:lnTo>
                  <a:lnTo>
                    <a:pt x="246" y="54"/>
                  </a:lnTo>
                  <a:lnTo>
                    <a:pt x="153" y="52"/>
                  </a:lnTo>
                  <a:lnTo>
                    <a:pt x="151" y="135"/>
                  </a:lnTo>
                  <a:lnTo>
                    <a:pt x="117" y="150"/>
                  </a:lnTo>
                  <a:lnTo>
                    <a:pt x="120" y="200"/>
                  </a:lnTo>
                  <a:lnTo>
                    <a:pt x="0" y="212"/>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85" name="Freeform 227"/>
            <p:cNvSpPr>
              <a:spLocks noChangeAspect="1"/>
            </p:cNvSpPr>
            <p:nvPr/>
          </p:nvSpPr>
          <p:spPr bwMode="auto">
            <a:xfrm>
              <a:off x="3015" y="2462"/>
              <a:ext cx="247" cy="300"/>
            </a:xfrm>
            <a:custGeom>
              <a:avLst/>
              <a:gdLst>
                <a:gd name="T0" fmla="*/ 0 w 495"/>
                <a:gd name="T1" fmla="*/ 1 h 599"/>
                <a:gd name="T2" fmla="*/ 0 w 495"/>
                <a:gd name="T3" fmla="*/ 1 h 599"/>
                <a:gd name="T4" fmla="*/ 0 w 495"/>
                <a:gd name="T5" fmla="*/ 1 h 599"/>
                <a:gd name="T6" fmla="*/ 0 w 495"/>
                <a:gd name="T7" fmla="*/ 1 h 599"/>
                <a:gd name="T8" fmla="*/ 0 w 495"/>
                <a:gd name="T9" fmla="*/ 1 h 599"/>
                <a:gd name="T10" fmla="*/ 0 w 495"/>
                <a:gd name="T11" fmla="*/ 1 h 599"/>
                <a:gd name="T12" fmla="*/ 0 w 495"/>
                <a:gd name="T13" fmla="*/ 1 h 599"/>
                <a:gd name="T14" fmla="*/ 0 w 495"/>
                <a:gd name="T15" fmla="*/ 1 h 599"/>
                <a:gd name="T16" fmla="*/ 0 w 495"/>
                <a:gd name="T17" fmla="*/ 1 h 599"/>
                <a:gd name="T18" fmla="*/ 0 w 495"/>
                <a:gd name="T19" fmla="*/ 1 h 599"/>
                <a:gd name="T20" fmla="*/ 0 w 495"/>
                <a:gd name="T21" fmla="*/ 1 h 599"/>
                <a:gd name="T22" fmla="*/ 0 w 495"/>
                <a:gd name="T23" fmla="*/ 1 h 599"/>
                <a:gd name="T24" fmla="*/ 0 w 495"/>
                <a:gd name="T25" fmla="*/ 1 h 599"/>
                <a:gd name="T26" fmla="*/ 0 w 495"/>
                <a:gd name="T27" fmla="*/ 1 h 599"/>
                <a:gd name="T28" fmla="*/ 0 w 495"/>
                <a:gd name="T29" fmla="*/ 1 h 599"/>
                <a:gd name="T30" fmla="*/ 0 w 495"/>
                <a:gd name="T31" fmla="*/ 1 h 599"/>
                <a:gd name="T32" fmla="*/ 0 w 495"/>
                <a:gd name="T33" fmla="*/ 1 h 599"/>
                <a:gd name="T34" fmla="*/ 0 w 495"/>
                <a:gd name="T35" fmla="*/ 0 h 599"/>
                <a:gd name="T36" fmla="*/ 0 w 495"/>
                <a:gd name="T37" fmla="*/ 1 h 599"/>
                <a:gd name="T38" fmla="*/ 0 w 495"/>
                <a:gd name="T39" fmla="*/ 1 h 599"/>
                <a:gd name="T40" fmla="*/ 0 w 495"/>
                <a:gd name="T41" fmla="*/ 1 h 599"/>
                <a:gd name="T42" fmla="*/ 0 w 495"/>
                <a:gd name="T43" fmla="*/ 1 h 599"/>
                <a:gd name="T44" fmla="*/ 0 w 495"/>
                <a:gd name="T45" fmla="*/ 1 h 599"/>
                <a:gd name="T46" fmla="*/ 0 w 495"/>
                <a:gd name="T47" fmla="*/ 1 h 599"/>
                <a:gd name="T48" fmla="*/ 0 w 495"/>
                <a:gd name="T49" fmla="*/ 1 h 599"/>
                <a:gd name="T50" fmla="*/ 0 w 495"/>
                <a:gd name="T51" fmla="*/ 1 h 59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5"/>
                <a:gd name="T79" fmla="*/ 0 h 599"/>
                <a:gd name="T80" fmla="*/ 495 w 495"/>
                <a:gd name="T81" fmla="*/ 599 h 59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5" h="599">
                  <a:moveTo>
                    <a:pt x="0" y="316"/>
                  </a:moveTo>
                  <a:lnTo>
                    <a:pt x="24" y="376"/>
                  </a:lnTo>
                  <a:lnTo>
                    <a:pt x="46" y="441"/>
                  </a:lnTo>
                  <a:lnTo>
                    <a:pt x="96" y="465"/>
                  </a:lnTo>
                  <a:lnTo>
                    <a:pt x="168" y="553"/>
                  </a:lnTo>
                  <a:lnTo>
                    <a:pt x="268" y="599"/>
                  </a:lnTo>
                  <a:lnTo>
                    <a:pt x="359" y="587"/>
                  </a:lnTo>
                  <a:lnTo>
                    <a:pt x="415" y="570"/>
                  </a:lnTo>
                  <a:lnTo>
                    <a:pt x="381" y="507"/>
                  </a:lnTo>
                  <a:lnTo>
                    <a:pt x="329" y="470"/>
                  </a:lnTo>
                  <a:lnTo>
                    <a:pt x="363" y="446"/>
                  </a:lnTo>
                  <a:lnTo>
                    <a:pt x="368" y="392"/>
                  </a:lnTo>
                  <a:lnTo>
                    <a:pt x="425" y="317"/>
                  </a:lnTo>
                  <a:lnTo>
                    <a:pt x="448" y="187"/>
                  </a:lnTo>
                  <a:lnTo>
                    <a:pt x="495" y="158"/>
                  </a:lnTo>
                  <a:lnTo>
                    <a:pt x="458" y="131"/>
                  </a:lnTo>
                  <a:lnTo>
                    <a:pt x="444" y="34"/>
                  </a:lnTo>
                  <a:lnTo>
                    <a:pt x="406" y="0"/>
                  </a:lnTo>
                  <a:lnTo>
                    <a:pt x="359" y="40"/>
                  </a:lnTo>
                  <a:lnTo>
                    <a:pt x="91" y="33"/>
                  </a:lnTo>
                  <a:lnTo>
                    <a:pt x="91" y="95"/>
                  </a:lnTo>
                  <a:lnTo>
                    <a:pt x="65" y="96"/>
                  </a:lnTo>
                  <a:lnTo>
                    <a:pt x="65" y="114"/>
                  </a:lnTo>
                  <a:lnTo>
                    <a:pt x="64" y="229"/>
                  </a:lnTo>
                  <a:lnTo>
                    <a:pt x="33" y="235"/>
                  </a:lnTo>
                  <a:lnTo>
                    <a:pt x="0" y="316"/>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86" name="Freeform 228"/>
            <p:cNvSpPr>
              <a:spLocks noChangeAspect="1"/>
            </p:cNvSpPr>
            <p:nvPr/>
          </p:nvSpPr>
          <p:spPr bwMode="auto">
            <a:xfrm>
              <a:off x="3148" y="3213"/>
              <a:ext cx="18" cy="24"/>
            </a:xfrm>
            <a:custGeom>
              <a:avLst/>
              <a:gdLst>
                <a:gd name="T0" fmla="*/ 0 w 36"/>
                <a:gd name="T1" fmla="*/ 0 h 49"/>
                <a:gd name="T2" fmla="*/ 1 w 36"/>
                <a:gd name="T3" fmla="*/ 0 h 49"/>
                <a:gd name="T4" fmla="*/ 1 w 36"/>
                <a:gd name="T5" fmla="*/ 0 h 49"/>
                <a:gd name="T6" fmla="*/ 1 w 36"/>
                <a:gd name="T7" fmla="*/ 0 h 49"/>
                <a:gd name="T8" fmla="*/ 0 w 36"/>
                <a:gd name="T9" fmla="*/ 0 h 49"/>
                <a:gd name="T10" fmla="*/ 0 60000 65536"/>
                <a:gd name="T11" fmla="*/ 0 60000 65536"/>
                <a:gd name="T12" fmla="*/ 0 60000 65536"/>
                <a:gd name="T13" fmla="*/ 0 60000 65536"/>
                <a:gd name="T14" fmla="*/ 0 60000 65536"/>
                <a:gd name="T15" fmla="*/ 0 w 36"/>
                <a:gd name="T16" fmla="*/ 0 h 49"/>
                <a:gd name="T17" fmla="*/ 36 w 36"/>
                <a:gd name="T18" fmla="*/ 49 h 49"/>
              </a:gdLst>
              <a:ahLst/>
              <a:cxnLst>
                <a:cxn ang="T10">
                  <a:pos x="T0" y="T1"/>
                </a:cxn>
                <a:cxn ang="T11">
                  <a:pos x="T2" y="T3"/>
                </a:cxn>
                <a:cxn ang="T12">
                  <a:pos x="T4" y="T5"/>
                </a:cxn>
                <a:cxn ang="T13">
                  <a:pos x="T6" y="T7"/>
                </a:cxn>
                <a:cxn ang="T14">
                  <a:pos x="T8" y="T9"/>
                </a:cxn>
              </a:cxnLst>
              <a:rect l="T15" t="T16" r="T17" b="T18"/>
              <a:pathLst>
                <a:path w="36" h="49">
                  <a:moveTo>
                    <a:pt x="0" y="27"/>
                  </a:moveTo>
                  <a:lnTo>
                    <a:pt x="19" y="49"/>
                  </a:lnTo>
                  <a:lnTo>
                    <a:pt x="36" y="31"/>
                  </a:lnTo>
                  <a:lnTo>
                    <a:pt x="33" y="0"/>
                  </a:lnTo>
                  <a:lnTo>
                    <a:pt x="0" y="27"/>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87" name="Freeform 229"/>
            <p:cNvSpPr>
              <a:spLocks noChangeAspect="1"/>
            </p:cNvSpPr>
            <p:nvPr/>
          </p:nvSpPr>
          <p:spPr bwMode="auto">
            <a:xfrm>
              <a:off x="3131" y="2831"/>
              <a:ext cx="160" cy="162"/>
            </a:xfrm>
            <a:custGeom>
              <a:avLst/>
              <a:gdLst>
                <a:gd name="T0" fmla="*/ 0 w 320"/>
                <a:gd name="T1" fmla="*/ 0 h 325"/>
                <a:gd name="T2" fmla="*/ 1 w 320"/>
                <a:gd name="T3" fmla="*/ 0 h 325"/>
                <a:gd name="T4" fmla="*/ 1 w 320"/>
                <a:gd name="T5" fmla="*/ 0 h 325"/>
                <a:gd name="T6" fmla="*/ 1 w 320"/>
                <a:gd name="T7" fmla="*/ 0 h 325"/>
                <a:gd name="T8" fmla="*/ 1 w 320"/>
                <a:gd name="T9" fmla="*/ 0 h 325"/>
                <a:gd name="T10" fmla="*/ 1 w 320"/>
                <a:gd name="T11" fmla="*/ 0 h 325"/>
                <a:gd name="T12" fmla="*/ 1 w 320"/>
                <a:gd name="T13" fmla="*/ 0 h 325"/>
                <a:gd name="T14" fmla="*/ 1 w 320"/>
                <a:gd name="T15" fmla="*/ 0 h 325"/>
                <a:gd name="T16" fmla="*/ 1 w 320"/>
                <a:gd name="T17" fmla="*/ 0 h 325"/>
                <a:gd name="T18" fmla="*/ 1 w 320"/>
                <a:gd name="T19" fmla="*/ 0 h 325"/>
                <a:gd name="T20" fmla="*/ 1 w 320"/>
                <a:gd name="T21" fmla="*/ 0 h 325"/>
                <a:gd name="T22" fmla="*/ 1 w 320"/>
                <a:gd name="T23" fmla="*/ 0 h 325"/>
                <a:gd name="T24" fmla="*/ 1 w 320"/>
                <a:gd name="T25" fmla="*/ 0 h 325"/>
                <a:gd name="T26" fmla="*/ 1 w 320"/>
                <a:gd name="T27" fmla="*/ 0 h 325"/>
                <a:gd name="T28" fmla="*/ 1 w 320"/>
                <a:gd name="T29" fmla="*/ 0 h 325"/>
                <a:gd name="T30" fmla="*/ 1 w 320"/>
                <a:gd name="T31" fmla="*/ 0 h 325"/>
                <a:gd name="T32" fmla="*/ 1 w 320"/>
                <a:gd name="T33" fmla="*/ 0 h 325"/>
                <a:gd name="T34" fmla="*/ 1 w 320"/>
                <a:gd name="T35" fmla="*/ 0 h 325"/>
                <a:gd name="T36" fmla="*/ 0 w 320"/>
                <a:gd name="T37" fmla="*/ 0 h 3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325"/>
                <a:gd name="T59" fmla="*/ 320 w 320"/>
                <a:gd name="T60" fmla="*/ 325 h 3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325">
                  <a:moveTo>
                    <a:pt x="0" y="103"/>
                  </a:moveTo>
                  <a:lnTo>
                    <a:pt x="2" y="166"/>
                  </a:lnTo>
                  <a:lnTo>
                    <a:pt x="40" y="229"/>
                  </a:lnTo>
                  <a:lnTo>
                    <a:pt x="96" y="257"/>
                  </a:lnTo>
                  <a:lnTo>
                    <a:pt x="125" y="263"/>
                  </a:lnTo>
                  <a:lnTo>
                    <a:pt x="155" y="325"/>
                  </a:lnTo>
                  <a:lnTo>
                    <a:pt x="275" y="317"/>
                  </a:lnTo>
                  <a:lnTo>
                    <a:pt x="320" y="290"/>
                  </a:lnTo>
                  <a:lnTo>
                    <a:pt x="274" y="162"/>
                  </a:lnTo>
                  <a:lnTo>
                    <a:pt x="287" y="113"/>
                  </a:lnTo>
                  <a:lnTo>
                    <a:pt x="135" y="0"/>
                  </a:lnTo>
                  <a:lnTo>
                    <a:pt x="92" y="57"/>
                  </a:lnTo>
                  <a:lnTo>
                    <a:pt x="77" y="42"/>
                  </a:lnTo>
                  <a:lnTo>
                    <a:pt x="66" y="55"/>
                  </a:lnTo>
                  <a:lnTo>
                    <a:pt x="64" y="0"/>
                  </a:lnTo>
                  <a:lnTo>
                    <a:pt x="23" y="3"/>
                  </a:lnTo>
                  <a:lnTo>
                    <a:pt x="30" y="43"/>
                  </a:lnTo>
                  <a:lnTo>
                    <a:pt x="33" y="67"/>
                  </a:lnTo>
                  <a:lnTo>
                    <a:pt x="0" y="103"/>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88" name="Freeform 230"/>
            <p:cNvSpPr>
              <a:spLocks noChangeAspect="1"/>
            </p:cNvSpPr>
            <p:nvPr/>
          </p:nvSpPr>
          <p:spPr bwMode="auto">
            <a:xfrm>
              <a:off x="2687" y="2648"/>
              <a:ext cx="31" cy="77"/>
            </a:xfrm>
            <a:custGeom>
              <a:avLst/>
              <a:gdLst>
                <a:gd name="T0" fmla="*/ 0 w 63"/>
                <a:gd name="T1" fmla="*/ 0 h 155"/>
                <a:gd name="T2" fmla="*/ 0 w 63"/>
                <a:gd name="T3" fmla="*/ 0 h 155"/>
                <a:gd name="T4" fmla="*/ 0 w 63"/>
                <a:gd name="T5" fmla="*/ 0 h 155"/>
                <a:gd name="T6" fmla="*/ 0 w 63"/>
                <a:gd name="T7" fmla="*/ 0 h 155"/>
                <a:gd name="T8" fmla="*/ 0 w 63"/>
                <a:gd name="T9" fmla="*/ 0 h 155"/>
                <a:gd name="T10" fmla="*/ 0 60000 65536"/>
                <a:gd name="T11" fmla="*/ 0 60000 65536"/>
                <a:gd name="T12" fmla="*/ 0 60000 65536"/>
                <a:gd name="T13" fmla="*/ 0 60000 65536"/>
                <a:gd name="T14" fmla="*/ 0 60000 65536"/>
                <a:gd name="T15" fmla="*/ 0 w 63"/>
                <a:gd name="T16" fmla="*/ 0 h 155"/>
                <a:gd name="T17" fmla="*/ 63 w 63"/>
                <a:gd name="T18" fmla="*/ 155 h 155"/>
              </a:gdLst>
              <a:ahLst/>
              <a:cxnLst>
                <a:cxn ang="T10">
                  <a:pos x="T0" y="T1"/>
                </a:cxn>
                <a:cxn ang="T11">
                  <a:pos x="T2" y="T3"/>
                </a:cxn>
                <a:cxn ang="T12">
                  <a:pos x="T4" y="T5"/>
                </a:cxn>
                <a:cxn ang="T13">
                  <a:pos x="T6" y="T7"/>
                </a:cxn>
                <a:cxn ang="T14">
                  <a:pos x="T8" y="T9"/>
                </a:cxn>
              </a:cxnLst>
              <a:rect l="T15" t="T16" r="T17" b="T18"/>
              <a:pathLst>
                <a:path w="63" h="155">
                  <a:moveTo>
                    <a:pt x="0" y="0"/>
                  </a:moveTo>
                  <a:lnTo>
                    <a:pt x="32" y="8"/>
                  </a:lnTo>
                  <a:lnTo>
                    <a:pt x="63" y="149"/>
                  </a:lnTo>
                  <a:lnTo>
                    <a:pt x="42" y="155"/>
                  </a:lnTo>
                  <a:lnTo>
                    <a:pt x="0" y="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89" name="Freeform 231"/>
            <p:cNvSpPr>
              <a:spLocks noChangeAspect="1"/>
            </p:cNvSpPr>
            <p:nvPr/>
          </p:nvSpPr>
          <p:spPr bwMode="auto">
            <a:xfrm>
              <a:off x="3132" y="2756"/>
              <a:ext cx="78" cy="80"/>
            </a:xfrm>
            <a:custGeom>
              <a:avLst/>
              <a:gdLst>
                <a:gd name="T0" fmla="*/ 0 w 156"/>
                <a:gd name="T1" fmla="*/ 0 h 161"/>
                <a:gd name="T2" fmla="*/ 1 w 156"/>
                <a:gd name="T3" fmla="*/ 0 h 161"/>
                <a:gd name="T4" fmla="*/ 1 w 156"/>
                <a:gd name="T5" fmla="*/ 0 h 161"/>
                <a:gd name="T6" fmla="*/ 1 w 156"/>
                <a:gd name="T7" fmla="*/ 0 h 161"/>
                <a:gd name="T8" fmla="*/ 1 w 156"/>
                <a:gd name="T9" fmla="*/ 0 h 161"/>
                <a:gd name="T10" fmla="*/ 1 w 156"/>
                <a:gd name="T11" fmla="*/ 0 h 161"/>
                <a:gd name="T12" fmla="*/ 1 w 156"/>
                <a:gd name="T13" fmla="*/ 0 h 161"/>
                <a:gd name="T14" fmla="*/ 1 w 156"/>
                <a:gd name="T15" fmla="*/ 0 h 161"/>
                <a:gd name="T16" fmla="*/ 1 w 156"/>
                <a:gd name="T17" fmla="*/ 0 h 161"/>
                <a:gd name="T18" fmla="*/ 1 w 156"/>
                <a:gd name="T19" fmla="*/ 0 h 161"/>
                <a:gd name="T20" fmla="*/ 0 w 156"/>
                <a:gd name="T21" fmla="*/ 0 h 1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61"/>
                <a:gd name="T35" fmla="*/ 156 w 156"/>
                <a:gd name="T36" fmla="*/ 161 h 1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61">
                  <a:moveTo>
                    <a:pt x="0" y="161"/>
                  </a:moveTo>
                  <a:lnTo>
                    <a:pt x="22" y="152"/>
                  </a:lnTo>
                  <a:lnTo>
                    <a:pt x="63" y="149"/>
                  </a:lnTo>
                  <a:lnTo>
                    <a:pt x="65" y="127"/>
                  </a:lnTo>
                  <a:lnTo>
                    <a:pt x="125" y="114"/>
                  </a:lnTo>
                  <a:lnTo>
                    <a:pt x="156" y="60"/>
                  </a:lnTo>
                  <a:lnTo>
                    <a:pt x="125" y="0"/>
                  </a:lnTo>
                  <a:lnTo>
                    <a:pt x="34" y="12"/>
                  </a:lnTo>
                  <a:lnTo>
                    <a:pt x="44" y="56"/>
                  </a:lnTo>
                  <a:lnTo>
                    <a:pt x="24" y="85"/>
                  </a:lnTo>
                  <a:lnTo>
                    <a:pt x="0" y="161"/>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90" name="Freeform 232"/>
            <p:cNvSpPr>
              <a:spLocks noChangeAspect="1"/>
            </p:cNvSpPr>
            <p:nvPr/>
          </p:nvSpPr>
          <p:spPr bwMode="auto">
            <a:xfrm>
              <a:off x="3054" y="2324"/>
              <a:ext cx="167" cy="159"/>
            </a:xfrm>
            <a:custGeom>
              <a:avLst/>
              <a:gdLst>
                <a:gd name="T0" fmla="*/ 0 w 334"/>
                <a:gd name="T1" fmla="*/ 1 h 318"/>
                <a:gd name="T2" fmla="*/ 1 w 334"/>
                <a:gd name="T3" fmla="*/ 1 h 318"/>
                <a:gd name="T4" fmla="*/ 1 w 334"/>
                <a:gd name="T5" fmla="*/ 1 h 318"/>
                <a:gd name="T6" fmla="*/ 1 w 334"/>
                <a:gd name="T7" fmla="*/ 1 h 318"/>
                <a:gd name="T8" fmla="*/ 1 w 334"/>
                <a:gd name="T9" fmla="*/ 1 h 318"/>
                <a:gd name="T10" fmla="*/ 1 w 334"/>
                <a:gd name="T11" fmla="*/ 1 h 318"/>
                <a:gd name="T12" fmla="*/ 1 w 334"/>
                <a:gd name="T13" fmla="*/ 1 h 318"/>
                <a:gd name="T14" fmla="*/ 1 w 334"/>
                <a:gd name="T15" fmla="*/ 1 h 318"/>
                <a:gd name="T16" fmla="*/ 1 w 334"/>
                <a:gd name="T17" fmla="*/ 1 h 318"/>
                <a:gd name="T18" fmla="*/ 1 w 334"/>
                <a:gd name="T19" fmla="*/ 1 h 318"/>
                <a:gd name="T20" fmla="*/ 1 w 334"/>
                <a:gd name="T21" fmla="*/ 1 h 318"/>
                <a:gd name="T22" fmla="*/ 1 w 334"/>
                <a:gd name="T23" fmla="*/ 1 h 318"/>
                <a:gd name="T24" fmla="*/ 1 w 334"/>
                <a:gd name="T25" fmla="*/ 1 h 318"/>
                <a:gd name="T26" fmla="*/ 1 w 334"/>
                <a:gd name="T27" fmla="*/ 0 h 318"/>
                <a:gd name="T28" fmla="*/ 0 w 334"/>
                <a:gd name="T29" fmla="*/ 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4"/>
                <a:gd name="T46" fmla="*/ 0 h 318"/>
                <a:gd name="T47" fmla="*/ 334 w 334"/>
                <a:gd name="T48" fmla="*/ 318 h 3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4" h="318">
                  <a:moveTo>
                    <a:pt x="0" y="52"/>
                  </a:moveTo>
                  <a:lnTo>
                    <a:pt x="14" y="311"/>
                  </a:lnTo>
                  <a:lnTo>
                    <a:pt x="282" y="318"/>
                  </a:lnTo>
                  <a:lnTo>
                    <a:pt x="329" y="278"/>
                  </a:lnTo>
                  <a:lnTo>
                    <a:pt x="334" y="250"/>
                  </a:lnTo>
                  <a:lnTo>
                    <a:pt x="233" y="67"/>
                  </a:lnTo>
                  <a:lnTo>
                    <a:pt x="282" y="126"/>
                  </a:lnTo>
                  <a:lnTo>
                    <a:pt x="306" y="76"/>
                  </a:lnTo>
                  <a:lnTo>
                    <a:pt x="282" y="11"/>
                  </a:lnTo>
                  <a:lnTo>
                    <a:pt x="222" y="22"/>
                  </a:lnTo>
                  <a:lnTo>
                    <a:pt x="220" y="4"/>
                  </a:lnTo>
                  <a:lnTo>
                    <a:pt x="186" y="4"/>
                  </a:lnTo>
                  <a:lnTo>
                    <a:pt x="129" y="28"/>
                  </a:lnTo>
                  <a:lnTo>
                    <a:pt x="14" y="0"/>
                  </a:lnTo>
                  <a:lnTo>
                    <a:pt x="0" y="52"/>
                  </a:lnTo>
                  <a:close/>
                </a:path>
              </a:pathLst>
            </a:custGeom>
            <a:solidFill>
              <a:srgbClr val="00CE00"/>
            </a:solidFill>
            <a:ln w="1588">
              <a:solidFill>
                <a:srgbClr val="000000"/>
              </a:solidFill>
              <a:round/>
              <a:headEnd/>
              <a:tailEnd/>
            </a:ln>
          </p:spPr>
          <p:txBody>
            <a:bodyPr/>
            <a:lstStyle/>
            <a:p>
              <a:pPr algn="r" eaLnBrk="0" hangingPunct="0"/>
              <a:endParaRPr lang="en-US">
                <a:latin typeface="Calibri" charset="0"/>
              </a:endParaRPr>
            </a:p>
          </p:txBody>
        </p:sp>
        <p:sp>
          <p:nvSpPr>
            <p:cNvPr id="40191" name="Freeform 233"/>
            <p:cNvSpPr>
              <a:spLocks noChangeAspect="1"/>
            </p:cNvSpPr>
            <p:nvPr/>
          </p:nvSpPr>
          <p:spPr bwMode="auto">
            <a:xfrm>
              <a:off x="2611" y="2589"/>
              <a:ext cx="112" cy="83"/>
            </a:xfrm>
            <a:custGeom>
              <a:avLst/>
              <a:gdLst>
                <a:gd name="T0" fmla="*/ 0 w 223"/>
                <a:gd name="T1" fmla="*/ 1 h 166"/>
                <a:gd name="T2" fmla="*/ 1 w 223"/>
                <a:gd name="T3" fmla="*/ 1 h 166"/>
                <a:gd name="T4" fmla="*/ 1 w 223"/>
                <a:gd name="T5" fmla="*/ 1 h 166"/>
                <a:gd name="T6" fmla="*/ 1 w 223"/>
                <a:gd name="T7" fmla="*/ 1 h 166"/>
                <a:gd name="T8" fmla="*/ 1 w 223"/>
                <a:gd name="T9" fmla="*/ 1 h 166"/>
                <a:gd name="T10" fmla="*/ 1 w 223"/>
                <a:gd name="T11" fmla="*/ 1 h 166"/>
                <a:gd name="T12" fmla="*/ 1 w 223"/>
                <a:gd name="T13" fmla="*/ 1 h 166"/>
                <a:gd name="T14" fmla="*/ 1 w 223"/>
                <a:gd name="T15" fmla="*/ 1 h 166"/>
                <a:gd name="T16" fmla="*/ 1 w 223"/>
                <a:gd name="T17" fmla="*/ 0 h 166"/>
                <a:gd name="T18" fmla="*/ 1 w 223"/>
                <a:gd name="T19" fmla="*/ 1 h 166"/>
                <a:gd name="T20" fmla="*/ 0 w 223"/>
                <a:gd name="T21" fmla="*/ 1 h 1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3"/>
                <a:gd name="T34" fmla="*/ 0 h 166"/>
                <a:gd name="T35" fmla="*/ 223 w 223"/>
                <a:gd name="T36" fmla="*/ 166 h 1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3" h="166">
                  <a:moveTo>
                    <a:pt x="0" y="142"/>
                  </a:moveTo>
                  <a:lnTo>
                    <a:pt x="17" y="160"/>
                  </a:lnTo>
                  <a:lnTo>
                    <a:pt x="78" y="166"/>
                  </a:lnTo>
                  <a:lnTo>
                    <a:pt x="72" y="125"/>
                  </a:lnTo>
                  <a:lnTo>
                    <a:pt x="150" y="117"/>
                  </a:lnTo>
                  <a:lnTo>
                    <a:pt x="182" y="125"/>
                  </a:lnTo>
                  <a:lnTo>
                    <a:pt x="223" y="93"/>
                  </a:lnTo>
                  <a:lnTo>
                    <a:pt x="167" y="29"/>
                  </a:lnTo>
                  <a:lnTo>
                    <a:pt x="160" y="0"/>
                  </a:lnTo>
                  <a:lnTo>
                    <a:pt x="39" y="54"/>
                  </a:lnTo>
                  <a:lnTo>
                    <a:pt x="0" y="142"/>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92" name="Freeform 234"/>
            <p:cNvSpPr>
              <a:spLocks noChangeAspect="1"/>
            </p:cNvSpPr>
            <p:nvPr/>
          </p:nvSpPr>
          <p:spPr bwMode="auto">
            <a:xfrm>
              <a:off x="3016" y="2940"/>
              <a:ext cx="175" cy="148"/>
            </a:xfrm>
            <a:custGeom>
              <a:avLst/>
              <a:gdLst>
                <a:gd name="T0" fmla="*/ 0 w 350"/>
                <a:gd name="T1" fmla="*/ 0 h 297"/>
                <a:gd name="T2" fmla="*/ 0 w 350"/>
                <a:gd name="T3" fmla="*/ 0 h 297"/>
                <a:gd name="T4" fmla="*/ 1 w 350"/>
                <a:gd name="T5" fmla="*/ 0 h 297"/>
                <a:gd name="T6" fmla="*/ 1 w 350"/>
                <a:gd name="T7" fmla="*/ 0 h 297"/>
                <a:gd name="T8" fmla="*/ 1 w 350"/>
                <a:gd name="T9" fmla="*/ 0 h 297"/>
                <a:gd name="T10" fmla="*/ 1 w 350"/>
                <a:gd name="T11" fmla="*/ 0 h 297"/>
                <a:gd name="T12" fmla="*/ 1 w 350"/>
                <a:gd name="T13" fmla="*/ 0 h 297"/>
                <a:gd name="T14" fmla="*/ 1 w 350"/>
                <a:gd name="T15" fmla="*/ 0 h 297"/>
                <a:gd name="T16" fmla="*/ 1 w 350"/>
                <a:gd name="T17" fmla="*/ 0 h 297"/>
                <a:gd name="T18" fmla="*/ 1 w 350"/>
                <a:gd name="T19" fmla="*/ 0 h 297"/>
                <a:gd name="T20" fmla="*/ 1 w 350"/>
                <a:gd name="T21" fmla="*/ 0 h 297"/>
                <a:gd name="T22" fmla="*/ 1 w 350"/>
                <a:gd name="T23" fmla="*/ 0 h 297"/>
                <a:gd name="T24" fmla="*/ 1 w 350"/>
                <a:gd name="T25" fmla="*/ 0 h 297"/>
                <a:gd name="T26" fmla="*/ 1 w 350"/>
                <a:gd name="T27" fmla="*/ 0 h 297"/>
                <a:gd name="T28" fmla="*/ 1 w 350"/>
                <a:gd name="T29" fmla="*/ 0 h 297"/>
                <a:gd name="T30" fmla="*/ 1 w 350"/>
                <a:gd name="T31" fmla="*/ 0 h 297"/>
                <a:gd name="T32" fmla="*/ 1 w 350"/>
                <a:gd name="T33" fmla="*/ 0 h 297"/>
                <a:gd name="T34" fmla="*/ 1 w 350"/>
                <a:gd name="T35" fmla="*/ 0 h 297"/>
                <a:gd name="T36" fmla="*/ 1 w 350"/>
                <a:gd name="T37" fmla="*/ 0 h 297"/>
                <a:gd name="T38" fmla="*/ 1 w 350"/>
                <a:gd name="T39" fmla="*/ 0 h 297"/>
                <a:gd name="T40" fmla="*/ 1 w 350"/>
                <a:gd name="T41" fmla="*/ 0 h 297"/>
                <a:gd name="T42" fmla="*/ 0 w 350"/>
                <a:gd name="T43" fmla="*/ 0 h 2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0"/>
                <a:gd name="T67" fmla="*/ 0 h 297"/>
                <a:gd name="T68" fmla="*/ 350 w 350"/>
                <a:gd name="T69" fmla="*/ 297 h 2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0" h="297">
                  <a:moveTo>
                    <a:pt x="0" y="145"/>
                  </a:moveTo>
                  <a:lnTo>
                    <a:pt x="0" y="259"/>
                  </a:lnTo>
                  <a:lnTo>
                    <a:pt x="36" y="288"/>
                  </a:lnTo>
                  <a:lnTo>
                    <a:pt x="93" y="296"/>
                  </a:lnTo>
                  <a:lnTo>
                    <a:pt x="145" y="297"/>
                  </a:lnTo>
                  <a:lnTo>
                    <a:pt x="197" y="256"/>
                  </a:lnTo>
                  <a:lnTo>
                    <a:pt x="199" y="239"/>
                  </a:lnTo>
                  <a:lnTo>
                    <a:pt x="246" y="229"/>
                  </a:lnTo>
                  <a:lnTo>
                    <a:pt x="239" y="212"/>
                  </a:lnTo>
                  <a:lnTo>
                    <a:pt x="333" y="182"/>
                  </a:lnTo>
                  <a:lnTo>
                    <a:pt x="319" y="167"/>
                  </a:lnTo>
                  <a:lnTo>
                    <a:pt x="350" y="77"/>
                  </a:lnTo>
                  <a:lnTo>
                    <a:pt x="327" y="38"/>
                  </a:lnTo>
                  <a:lnTo>
                    <a:pt x="271" y="10"/>
                  </a:lnTo>
                  <a:lnTo>
                    <a:pt x="256" y="0"/>
                  </a:lnTo>
                  <a:lnTo>
                    <a:pt x="202" y="28"/>
                  </a:lnTo>
                  <a:lnTo>
                    <a:pt x="196" y="106"/>
                  </a:lnTo>
                  <a:lnTo>
                    <a:pt x="231" y="121"/>
                  </a:lnTo>
                  <a:lnTo>
                    <a:pt x="232" y="154"/>
                  </a:lnTo>
                  <a:lnTo>
                    <a:pt x="62" y="83"/>
                  </a:lnTo>
                  <a:lnTo>
                    <a:pt x="67" y="145"/>
                  </a:lnTo>
                  <a:lnTo>
                    <a:pt x="0" y="145"/>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93" name="Freeform 235"/>
            <p:cNvSpPr>
              <a:spLocks noChangeAspect="1"/>
            </p:cNvSpPr>
            <p:nvPr/>
          </p:nvSpPr>
          <p:spPr bwMode="auto">
            <a:xfrm>
              <a:off x="2934" y="3156"/>
              <a:ext cx="242" cy="200"/>
            </a:xfrm>
            <a:custGeom>
              <a:avLst/>
              <a:gdLst>
                <a:gd name="T0" fmla="*/ 0 w 486"/>
                <a:gd name="T1" fmla="*/ 1 h 399"/>
                <a:gd name="T2" fmla="*/ 0 w 486"/>
                <a:gd name="T3" fmla="*/ 1 h 399"/>
                <a:gd name="T4" fmla="*/ 0 w 486"/>
                <a:gd name="T5" fmla="*/ 1 h 399"/>
                <a:gd name="T6" fmla="*/ 0 w 486"/>
                <a:gd name="T7" fmla="*/ 1 h 399"/>
                <a:gd name="T8" fmla="*/ 0 w 486"/>
                <a:gd name="T9" fmla="*/ 1 h 399"/>
                <a:gd name="T10" fmla="*/ 0 w 486"/>
                <a:gd name="T11" fmla="*/ 1 h 399"/>
                <a:gd name="T12" fmla="*/ 0 w 486"/>
                <a:gd name="T13" fmla="*/ 1 h 399"/>
                <a:gd name="T14" fmla="*/ 0 w 486"/>
                <a:gd name="T15" fmla="*/ 1 h 399"/>
                <a:gd name="T16" fmla="*/ 0 w 486"/>
                <a:gd name="T17" fmla="*/ 1 h 399"/>
                <a:gd name="T18" fmla="*/ 0 w 486"/>
                <a:gd name="T19" fmla="*/ 1 h 399"/>
                <a:gd name="T20" fmla="*/ 0 w 486"/>
                <a:gd name="T21" fmla="*/ 1 h 399"/>
                <a:gd name="T22" fmla="*/ 0 w 486"/>
                <a:gd name="T23" fmla="*/ 0 h 399"/>
                <a:gd name="T24" fmla="*/ 0 w 486"/>
                <a:gd name="T25" fmla="*/ 1 h 399"/>
                <a:gd name="T26" fmla="*/ 0 w 486"/>
                <a:gd name="T27" fmla="*/ 1 h 399"/>
                <a:gd name="T28" fmla="*/ 0 w 486"/>
                <a:gd name="T29" fmla="*/ 1 h 399"/>
                <a:gd name="T30" fmla="*/ 0 w 486"/>
                <a:gd name="T31" fmla="*/ 1 h 399"/>
                <a:gd name="T32" fmla="*/ 0 w 486"/>
                <a:gd name="T33" fmla="*/ 1 h 399"/>
                <a:gd name="T34" fmla="*/ 0 w 486"/>
                <a:gd name="T35" fmla="*/ 1 h 399"/>
                <a:gd name="T36" fmla="*/ 0 w 486"/>
                <a:gd name="T37" fmla="*/ 1 h 399"/>
                <a:gd name="T38" fmla="*/ 0 w 486"/>
                <a:gd name="T39" fmla="*/ 1 h 399"/>
                <a:gd name="T40" fmla="*/ 0 w 486"/>
                <a:gd name="T41" fmla="*/ 1 h 399"/>
                <a:gd name="T42" fmla="*/ 0 w 486"/>
                <a:gd name="T43" fmla="*/ 1 h 399"/>
                <a:gd name="T44" fmla="*/ 0 w 486"/>
                <a:gd name="T45" fmla="*/ 1 h 399"/>
                <a:gd name="T46" fmla="*/ 0 w 486"/>
                <a:gd name="T47" fmla="*/ 1 h 399"/>
                <a:gd name="T48" fmla="*/ 0 w 486"/>
                <a:gd name="T49" fmla="*/ 1 h 399"/>
                <a:gd name="T50" fmla="*/ 0 w 486"/>
                <a:gd name="T51" fmla="*/ 1 h 39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6"/>
                <a:gd name="T79" fmla="*/ 0 h 399"/>
                <a:gd name="T80" fmla="*/ 486 w 486"/>
                <a:gd name="T81" fmla="*/ 399 h 39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6" h="399">
                  <a:moveTo>
                    <a:pt x="0" y="210"/>
                  </a:moveTo>
                  <a:lnTo>
                    <a:pt x="18" y="196"/>
                  </a:lnTo>
                  <a:lnTo>
                    <a:pt x="37" y="222"/>
                  </a:lnTo>
                  <a:lnTo>
                    <a:pt x="76" y="222"/>
                  </a:lnTo>
                  <a:lnTo>
                    <a:pt x="101" y="203"/>
                  </a:lnTo>
                  <a:lnTo>
                    <a:pt x="101" y="79"/>
                  </a:lnTo>
                  <a:lnTo>
                    <a:pt x="128" y="111"/>
                  </a:lnTo>
                  <a:lnTo>
                    <a:pt x="127" y="145"/>
                  </a:lnTo>
                  <a:lnTo>
                    <a:pt x="168" y="144"/>
                  </a:lnTo>
                  <a:lnTo>
                    <a:pt x="204" y="106"/>
                  </a:lnTo>
                  <a:lnTo>
                    <a:pt x="270" y="106"/>
                  </a:lnTo>
                  <a:lnTo>
                    <a:pt x="381" y="0"/>
                  </a:lnTo>
                  <a:lnTo>
                    <a:pt x="449" y="15"/>
                  </a:lnTo>
                  <a:lnTo>
                    <a:pt x="462" y="114"/>
                  </a:lnTo>
                  <a:lnTo>
                    <a:pt x="429" y="141"/>
                  </a:lnTo>
                  <a:lnTo>
                    <a:pt x="448" y="163"/>
                  </a:lnTo>
                  <a:lnTo>
                    <a:pt x="465" y="145"/>
                  </a:lnTo>
                  <a:lnTo>
                    <a:pt x="486" y="145"/>
                  </a:lnTo>
                  <a:lnTo>
                    <a:pt x="474" y="203"/>
                  </a:lnTo>
                  <a:lnTo>
                    <a:pt x="405" y="294"/>
                  </a:lnTo>
                  <a:lnTo>
                    <a:pt x="314" y="371"/>
                  </a:lnTo>
                  <a:lnTo>
                    <a:pt x="248" y="398"/>
                  </a:lnTo>
                  <a:lnTo>
                    <a:pt x="58" y="399"/>
                  </a:lnTo>
                  <a:lnTo>
                    <a:pt x="41" y="354"/>
                  </a:lnTo>
                  <a:lnTo>
                    <a:pt x="50" y="319"/>
                  </a:lnTo>
                  <a:lnTo>
                    <a:pt x="0" y="210"/>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94" name="Freeform 236"/>
            <p:cNvSpPr>
              <a:spLocks noChangeAspect="1"/>
            </p:cNvSpPr>
            <p:nvPr/>
          </p:nvSpPr>
          <p:spPr bwMode="auto">
            <a:xfrm>
              <a:off x="3090" y="3263"/>
              <a:ext cx="35" cy="36"/>
            </a:xfrm>
            <a:custGeom>
              <a:avLst/>
              <a:gdLst>
                <a:gd name="T0" fmla="*/ 0 w 68"/>
                <a:gd name="T1" fmla="*/ 0 h 74"/>
                <a:gd name="T2" fmla="*/ 1 w 68"/>
                <a:gd name="T3" fmla="*/ 0 h 74"/>
                <a:gd name="T4" fmla="*/ 1 w 68"/>
                <a:gd name="T5" fmla="*/ 0 h 74"/>
                <a:gd name="T6" fmla="*/ 1 w 68"/>
                <a:gd name="T7" fmla="*/ 0 h 74"/>
                <a:gd name="T8" fmla="*/ 0 w 68"/>
                <a:gd name="T9" fmla="*/ 0 h 74"/>
                <a:gd name="T10" fmla="*/ 0 60000 65536"/>
                <a:gd name="T11" fmla="*/ 0 60000 65536"/>
                <a:gd name="T12" fmla="*/ 0 60000 65536"/>
                <a:gd name="T13" fmla="*/ 0 60000 65536"/>
                <a:gd name="T14" fmla="*/ 0 60000 65536"/>
                <a:gd name="T15" fmla="*/ 0 w 68"/>
                <a:gd name="T16" fmla="*/ 0 h 74"/>
                <a:gd name="T17" fmla="*/ 68 w 68"/>
                <a:gd name="T18" fmla="*/ 74 h 74"/>
              </a:gdLst>
              <a:ahLst/>
              <a:cxnLst>
                <a:cxn ang="T10">
                  <a:pos x="T0" y="T1"/>
                </a:cxn>
                <a:cxn ang="T11">
                  <a:pos x="T2" y="T3"/>
                </a:cxn>
                <a:cxn ang="T12">
                  <a:pos x="T4" y="T5"/>
                </a:cxn>
                <a:cxn ang="T13">
                  <a:pos x="T6" y="T7"/>
                </a:cxn>
                <a:cxn ang="T14">
                  <a:pos x="T8" y="T9"/>
                </a:cxn>
              </a:cxnLst>
              <a:rect l="T15" t="T16" r="T17" b="T18"/>
              <a:pathLst>
                <a:path w="68" h="74">
                  <a:moveTo>
                    <a:pt x="0" y="36"/>
                  </a:moveTo>
                  <a:lnTo>
                    <a:pt x="26" y="74"/>
                  </a:lnTo>
                  <a:lnTo>
                    <a:pt x="68" y="36"/>
                  </a:lnTo>
                  <a:lnTo>
                    <a:pt x="48" y="0"/>
                  </a:lnTo>
                  <a:lnTo>
                    <a:pt x="0" y="36"/>
                  </a:lnTo>
                  <a:close/>
                </a:path>
              </a:pathLst>
            </a:custGeom>
            <a:solidFill>
              <a:srgbClr val="FFF3E8"/>
            </a:solidFill>
            <a:ln w="1588">
              <a:solidFill>
                <a:srgbClr val="000000"/>
              </a:solidFill>
              <a:round/>
              <a:headEnd/>
              <a:tailEnd/>
            </a:ln>
          </p:spPr>
          <p:txBody>
            <a:bodyPr/>
            <a:lstStyle/>
            <a:p>
              <a:pPr algn="r" eaLnBrk="0" hangingPunct="0"/>
              <a:endParaRPr lang="en-US">
                <a:latin typeface="Calibri" charset="0"/>
              </a:endParaRPr>
            </a:p>
          </p:txBody>
        </p:sp>
        <p:sp>
          <p:nvSpPr>
            <p:cNvPr id="40195" name="Freeform 237"/>
            <p:cNvSpPr>
              <a:spLocks noChangeAspect="1"/>
            </p:cNvSpPr>
            <p:nvPr/>
          </p:nvSpPr>
          <p:spPr bwMode="auto">
            <a:xfrm>
              <a:off x="3035" y="1879"/>
              <a:ext cx="118" cy="93"/>
            </a:xfrm>
            <a:custGeom>
              <a:avLst/>
              <a:gdLst>
                <a:gd name="T0" fmla="*/ 1 w 236"/>
                <a:gd name="T1" fmla="*/ 0 h 187"/>
                <a:gd name="T2" fmla="*/ 1 w 236"/>
                <a:gd name="T3" fmla="*/ 0 h 187"/>
                <a:gd name="T4" fmla="*/ 1 w 236"/>
                <a:gd name="T5" fmla="*/ 0 h 187"/>
                <a:gd name="T6" fmla="*/ 1 w 236"/>
                <a:gd name="T7" fmla="*/ 0 h 187"/>
                <a:gd name="T8" fmla="*/ 1 w 236"/>
                <a:gd name="T9" fmla="*/ 0 h 187"/>
                <a:gd name="T10" fmla="*/ 1 w 236"/>
                <a:gd name="T11" fmla="*/ 0 h 187"/>
                <a:gd name="T12" fmla="*/ 1 w 236"/>
                <a:gd name="T13" fmla="*/ 0 h 187"/>
                <a:gd name="T14" fmla="*/ 1 w 236"/>
                <a:gd name="T15" fmla="*/ 0 h 187"/>
                <a:gd name="T16" fmla="*/ 1 w 236"/>
                <a:gd name="T17" fmla="*/ 0 h 187"/>
                <a:gd name="T18" fmla="*/ 1 w 236"/>
                <a:gd name="T19" fmla="*/ 0 h 187"/>
                <a:gd name="T20" fmla="*/ 1 w 236"/>
                <a:gd name="T21" fmla="*/ 0 h 187"/>
                <a:gd name="T22" fmla="*/ 1 w 236"/>
                <a:gd name="T23" fmla="*/ 0 h 187"/>
                <a:gd name="T24" fmla="*/ 1 w 236"/>
                <a:gd name="T25" fmla="*/ 0 h 187"/>
                <a:gd name="T26" fmla="*/ 1 w 236"/>
                <a:gd name="T27" fmla="*/ 0 h 187"/>
                <a:gd name="T28" fmla="*/ 1 w 236"/>
                <a:gd name="T29" fmla="*/ 0 h 187"/>
                <a:gd name="T30" fmla="*/ 1 w 236"/>
                <a:gd name="T31" fmla="*/ 0 h 187"/>
                <a:gd name="T32" fmla="*/ 1 w 236"/>
                <a:gd name="T33" fmla="*/ 0 h 187"/>
                <a:gd name="T34" fmla="*/ 1 w 236"/>
                <a:gd name="T35" fmla="*/ 0 h 187"/>
                <a:gd name="T36" fmla="*/ 1 w 236"/>
                <a:gd name="T37" fmla="*/ 0 h 187"/>
                <a:gd name="T38" fmla="*/ 1 w 236"/>
                <a:gd name="T39" fmla="*/ 0 h 187"/>
                <a:gd name="T40" fmla="*/ 1 w 236"/>
                <a:gd name="T41" fmla="*/ 0 h 187"/>
                <a:gd name="T42" fmla="*/ 1 w 236"/>
                <a:gd name="T43" fmla="*/ 0 h 187"/>
                <a:gd name="T44" fmla="*/ 1 w 236"/>
                <a:gd name="T45" fmla="*/ 0 h 187"/>
                <a:gd name="T46" fmla="*/ 1 w 236"/>
                <a:gd name="T47" fmla="*/ 0 h 187"/>
                <a:gd name="T48" fmla="*/ 1 w 236"/>
                <a:gd name="T49" fmla="*/ 0 h 187"/>
                <a:gd name="T50" fmla="*/ 1 w 236"/>
                <a:gd name="T51" fmla="*/ 0 h 187"/>
                <a:gd name="T52" fmla="*/ 1 w 236"/>
                <a:gd name="T53" fmla="*/ 0 h 187"/>
                <a:gd name="T54" fmla="*/ 1 w 236"/>
                <a:gd name="T55" fmla="*/ 0 h 187"/>
                <a:gd name="T56" fmla="*/ 1 w 236"/>
                <a:gd name="T57" fmla="*/ 0 h 187"/>
                <a:gd name="T58" fmla="*/ 1 w 236"/>
                <a:gd name="T59" fmla="*/ 0 h 187"/>
                <a:gd name="T60" fmla="*/ 0 w 236"/>
                <a:gd name="T61" fmla="*/ 0 h 187"/>
                <a:gd name="T62" fmla="*/ 1 w 236"/>
                <a:gd name="T63" fmla="*/ 0 h 187"/>
                <a:gd name="T64" fmla="*/ 1 w 236"/>
                <a:gd name="T65" fmla="*/ 0 h 187"/>
                <a:gd name="T66" fmla="*/ 1 w 236"/>
                <a:gd name="T67" fmla="*/ 0 h 187"/>
                <a:gd name="T68" fmla="*/ 1 w 236"/>
                <a:gd name="T69" fmla="*/ 0 h 187"/>
                <a:gd name="T70" fmla="*/ 1 w 236"/>
                <a:gd name="T71" fmla="*/ 0 h 187"/>
                <a:gd name="T72" fmla="*/ 1 w 236"/>
                <a:gd name="T73" fmla="*/ 0 h 187"/>
                <a:gd name="T74" fmla="*/ 1 w 236"/>
                <a:gd name="T75" fmla="*/ 0 h 187"/>
                <a:gd name="T76" fmla="*/ 1 w 236"/>
                <a:gd name="T77" fmla="*/ 0 h 187"/>
                <a:gd name="T78" fmla="*/ 1 w 236"/>
                <a:gd name="T79" fmla="*/ 0 h 187"/>
                <a:gd name="T80" fmla="*/ 1 w 236"/>
                <a:gd name="T81" fmla="*/ 0 h 1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6"/>
                <a:gd name="T124" fmla="*/ 0 h 187"/>
                <a:gd name="T125" fmla="*/ 236 w 236"/>
                <a:gd name="T126" fmla="*/ 187 h 1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6" h="187">
                  <a:moveTo>
                    <a:pt x="75" y="0"/>
                  </a:moveTo>
                  <a:lnTo>
                    <a:pt x="97" y="4"/>
                  </a:lnTo>
                  <a:lnTo>
                    <a:pt x="115" y="18"/>
                  </a:lnTo>
                  <a:lnTo>
                    <a:pt x="147" y="18"/>
                  </a:lnTo>
                  <a:lnTo>
                    <a:pt x="182" y="21"/>
                  </a:lnTo>
                  <a:lnTo>
                    <a:pt x="198" y="44"/>
                  </a:lnTo>
                  <a:lnTo>
                    <a:pt x="211" y="76"/>
                  </a:lnTo>
                  <a:lnTo>
                    <a:pt x="214" y="87"/>
                  </a:lnTo>
                  <a:lnTo>
                    <a:pt x="228" y="97"/>
                  </a:lnTo>
                  <a:lnTo>
                    <a:pt x="236" y="106"/>
                  </a:lnTo>
                  <a:lnTo>
                    <a:pt x="236" y="117"/>
                  </a:lnTo>
                  <a:lnTo>
                    <a:pt x="222" y="117"/>
                  </a:lnTo>
                  <a:lnTo>
                    <a:pt x="202" y="117"/>
                  </a:lnTo>
                  <a:lnTo>
                    <a:pt x="211" y="130"/>
                  </a:lnTo>
                  <a:lnTo>
                    <a:pt x="217" y="138"/>
                  </a:lnTo>
                  <a:lnTo>
                    <a:pt x="222" y="153"/>
                  </a:lnTo>
                  <a:lnTo>
                    <a:pt x="211" y="160"/>
                  </a:lnTo>
                  <a:lnTo>
                    <a:pt x="193" y="160"/>
                  </a:lnTo>
                  <a:lnTo>
                    <a:pt x="192" y="160"/>
                  </a:lnTo>
                  <a:lnTo>
                    <a:pt x="182" y="168"/>
                  </a:lnTo>
                  <a:lnTo>
                    <a:pt x="182" y="183"/>
                  </a:lnTo>
                  <a:lnTo>
                    <a:pt x="168" y="187"/>
                  </a:lnTo>
                  <a:lnTo>
                    <a:pt x="156" y="179"/>
                  </a:lnTo>
                  <a:lnTo>
                    <a:pt x="137" y="175"/>
                  </a:lnTo>
                  <a:lnTo>
                    <a:pt x="121" y="168"/>
                  </a:lnTo>
                  <a:lnTo>
                    <a:pt x="104" y="172"/>
                  </a:lnTo>
                  <a:lnTo>
                    <a:pt x="56" y="153"/>
                  </a:lnTo>
                  <a:lnTo>
                    <a:pt x="36" y="156"/>
                  </a:lnTo>
                  <a:lnTo>
                    <a:pt x="20" y="153"/>
                  </a:lnTo>
                  <a:lnTo>
                    <a:pt x="10" y="168"/>
                  </a:lnTo>
                  <a:lnTo>
                    <a:pt x="0" y="136"/>
                  </a:lnTo>
                  <a:lnTo>
                    <a:pt x="21" y="116"/>
                  </a:lnTo>
                  <a:lnTo>
                    <a:pt x="6" y="76"/>
                  </a:lnTo>
                  <a:lnTo>
                    <a:pt x="20" y="81"/>
                  </a:lnTo>
                  <a:lnTo>
                    <a:pt x="22" y="72"/>
                  </a:lnTo>
                  <a:lnTo>
                    <a:pt x="26" y="57"/>
                  </a:lnTo>
                  <a:lnTo>
                    <a:pt x="34" y="49"/>
                  </a:lnTo>
                  <a:lnTo>
                    <a:pt x="36" y="31"/>
                  </a:lnTo>
                  <a:lnTo>
                    <a:pt x="53" y="15"/>
                  </a:lnTo>
                  <a:lnTo>
                    <a:pt x="64" y="0"/>
                  </a:lnTo>
                  <a:lnTo>
                    <a:pt x="75" y="0"/>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196" name="Freeform 238"/>
            <p:cNvSpPr>
              <a:spLocks noChangeAspect="1"/>
            </p:cNvSpPr>
            <p:nvPr/>
          </p:nvSpPr>
          <p:spPr bwMode="auto">
            <a:xfrm>
              <a:off x="3018" y="1946"/>
              <a:ext cx="261" cy="153"/>
            </a:xfrm>
            <a:custGeom>
              <a:avLst/>
              <a:gdLst>
                <a:gd name="T0" fmla="*/ 0 w 524"/>
                <a:gd name="T1" fmla="*/ 0 h 307"/>
                <a:gd name="T2" fmla="*/ 0 w 524"/>
                <a:gd name="T3" fmla="*/ 0 h 307"/>
                <a:gd name="T4" fmla="*/ 0 w 524"/>
                <a:gd name="T5" fmla="*/ 0 h 307"/>
                <a:gd name="T6" fmla="*/ 0 w 524"/>
                <a:gd name="T7" fmla="*/ 0 h 307"/>
                <a:gd name="T8" fmla="*/ 0 w 524"/>
                <a:gd name="T9" fmla="*/ 0 h 307"/>
                <a:gd name="T10" fmla="*/ 0 w 524"/>
                <a:gd name="T11" fmla="*/ 0 h 307"/>
                <a:gd name="T12" fmla="*/ 0 w 524"/>
                <a:gd name="T13" fmla="*/ 0 h 307"/>
                <a:gd name="T14" fmla="*/ 0 w 524"/>
                <a:gd name="T15" fmla="*/ 0 h 307"/>
                <a:gd name="T16" fmla="*/ 0 w 524"/>
                <a:gd name="T17" fmla="*/ 0 h 307"/>
                <a:gd name="T18" fmla="*/ 0 w 524"/>
                <a:gd name="T19" fmla="*/ 0 h 307"/>
                <a:gd name="T20" fmla="*/ 0 w 524"/>
                <a:gd name="T21" fmla="*/ 0 h 307"/>
                <a:gd name="T22" fmla="*/ 0 w 524"/>
                <a:gd name="T23" fmla="*/ 0 h 307"/>
                <a:gd name="T24" fmla="*/ 0 w 524"/>
                <a:gd name="T25" fmla="*/ 0 h 307"/>
                <a:gd name="T26" fmla="*/ 0 w 524"/>
                <a:gd name="T27" fmla="*/ 0 h 307"/>
                <a:gd name="T28" fmla="*/ 0 w 524"/>
                <a:gd name="T29" fmla="*/ 0 h 307"/>
                <a:gd name="T30" fmla="*/ 0 w 524"/>
                <a:gd name="T31" fmla="*/ 0 h 307"/>
                <a:gd name="T32" fmla="*/ 0 w 524"/>
                <a:gd name="T33" fmla="*/ 0 h 307"/>
                <a:gd name="T34" fmla="*/ 0 w 524"/>
                <a:gd name="T35" fmla="*/ 0 h 307"/>
                <a:gd name="T36" fmla="*/ 0 w 524"/>
                <a:gd name="T37" fmla="*/ 0 h 307"/>
                <a:gd name="T38" fmla="*/ 0 w 524"/>
                <a:gd name="T39" fmla="*/ 0 h 307"/>
                <a:gd name="T40" fmla="*/ 0 w 524"/>
                <a:gd name="T41" fmla="*/ 0 h 307"/>
                <a:gd name="T42" fmla="*/ 0 w 524"/>
                <a:gd name="T43" fmla="*/ 0 h 307"/>
                <a:gd name="T44" fmla="*/ 0 w 524"/>
                <a:gd name="T45" fmla="*/ 0 h 307"/>
                <a:gd name="T46" fmla="*/ 0 w 524"/>
                <a:gd name="T47" fmla="*/ 0 h 307"/>
                <a:gd name="T48" fmla="*/ 0 w 524"/>
                <a:gd name="T49" fmla="*/ 0 h 307"/>
                <a:gd name="T50" fmla="*/ 0 w 524"/>
                <a:gd name="T51" fmla="*/ 0 h 307"/>
                <a:gd name="T52" fmla="*/ 0 w 524"/>
                <a:gd name="T53" fmla="*/ 0 h 307"/>
                <a:gd name="T54" fmla="*/ 0 w 524"/>
                <a:gd name="T55" fmla="*/ 0 h 307"/>
                <a:gd name="T56" fmla="*/ 0 w 524"/>
                <a:gd name="T57" fmla="*/ 0 h 307"/>
                <a:gd name="T58" fmla="*/ 0 w 524"/>
                <a:gd name="T59" fmla="*/ 0 h 307"/>
                <a:gd name="T60" fmla="*/ 0 w 524"/>
                <a:gd name="T61" fmla="*/ 0 h 307"/>
                <a:gd name="T62" fmla="*/ 0 w 524"/>
                <a:gd name="T63" fmla="*/ 0 h 307"/>
                <a:gd name="T64" fmla="*/ 0 w 524"/>
                <a:gd name="T65" fmla="*/ 0 h 307"/>
                <a:gd name="T66" fmla="*/ 0 w 524"/>
                <a:gd name="T67" fmla="*/ 0 h 3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4"/>
                <a:gd name="T103" fmla="*/ 0 h 307"/>
                <a:gd name="T104" fmla="*/ 524 w 524"/>
                <a:gd name="T105" fmla="*/ 307 h 30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4" h="307">
                  <a:moveTo>
                    <a:pt x="261" y="15"/>
                  </a:moveTo>
                  <a:lnTo>
                    <a:pt x="268" y="12"/>
                  </a:lnTo>
                  <a:lnTo>
                    <a:pt x="284" y="4"/>
                  </a:lnTo>
                  <a:lnTo>
                    <a:pt x="296" y="0"/>
                  </a:lnTo>
                  <a:lnTo>
                    <a:pt x="316" y="4"/>
                  </a:lnTo>
                  <a:lnTo>
                    <a:pt x="327" y="19"/>
                  </a:lnTo>
                  <a:lnTo>
                    <a:pt x="332" y="38"/>
                  </a:lnTo>
                  <a:lnTo>
                    <a:pt x="339" y="44"/>
                  </a:lnTo>
                  <a:lnTo>
                    <a:pt x="351" y="40"/>
                  </a:lnTo>
                  <a:lnTo>
                    <a:pt x="376" y="65"/>
                  </a:lnTo>
                  <a:lnTo>
                    <a:pt x="388" y="86"/>
                  </a:lnTo>
                  <a:lnTo>
                    <a:pt x="424" y="100"/>
                  </a:lnTo>
                  <a:lnTo>
                    <a:pt x="448" y="103"/>
                  </a:lnTo>
                  <a:lnTo>
                    <a:pt x="459" y="100"/>
                  </a:lnTo>
                  <a:lnTo>
                    <a:pt x="482" y="110"/>
                  </a:lnTo>
                  <a:lnTo>
                    <a:pt x="509" y="113"/>
                  </a:lnTo>
                  <a:lnTo>
                    <a:pt x="524" y="160"/>
                  </a:lnTo>
                  <a:lnTo>
                    <a:pt x="497" y="166"/>
                  </a:lnTo>
                  <a:lnTo>
                    <a:pt x="492" y="189"/>
                  </a:lnTo>
                  <a:lnTo>
                    <a:pt x="452" y="213"/>
                  </a:lnTo>
                  <a:lnTo>
                    <a:pt x="390" y="230"/>
                  </a:lnTo>
                  <a:lnTo>
                    <a:pt x="383" y="251"/>
                  </a:lnTo>
                  <a:lnTo>
                    <a:pt x="361" y="242"/>
                  </a:lnTo>
                  <a:lnTo>
                    <a:pt x="386" y="271"/>
                  </a:lnTo>
                  <a:lnTo>
                    <a:pt x="421" y="275"/>
                  </a:lnTo>
                  <a:lnTo>
                    <a:pt x="354" y="307"/>
                  </a:lnTo>
                  <a:lnTo>
                    <a:pt x="313" y="273"/>
                  </a:lnTo>
                  <a:lnTo>
                    <a:pt x="347" y="246"/>
                  </a:lnTo>
                  <a:lnTo>
                    <a:pt x="313" y="240"/>
                  </a:lnTo>
                  <a:lnTo>
                    <a:pt x="294" y="240"/>
                  </a:lnTo>
                  <a:lnTo>
                    <a:pt x="299" y="217"/>
                  </a:lnTo>
                  <a:lnTo>
                    <a:pt x="292" y="220"/>
                  </a:lnTo>
                  <a:lnTo>
                    <a:pt x="242" y="232"/>
                  </a:lnTo>
                  <a:lnTo>
                    <a:pt x="225" y="273"/>
                  </a:lnTo>
                  <a:lnTo>
                    <a:pt x="191" y="270"/>
                  </a:lnTo>
                  <a:lnTo>
                    <a:pt x="199" y="242"/>
                  </a:lnTo>
                  <a:lnTo>
                    <a:pt x="200" y="230"/>
                  </a:lnTo>
                  <a:lnTo>
                    <a:pt x="222" y="223"/>
                  </a:lnTo>
                  <a:lnTo>
                    <a:pt x="230" y="214"/>
                  </a:lnTo>
                  <a:lnTo>
                    <a:pt x="233" y="207"/>
                  </a:lnTo>
                  <a:lnTo>
                    <a:pt x="222" y="203"/>
                  </a:lnTo>
                  <a:lnTo>
                    <a:pt x="205" y="174"/>
                  </a:lnTo>
                  <a:lnTo>
                    <a:pt x="185" y="156"/>
                  </a:lnTo>
                  <a:lnTo>
                    <a:pt x="160" y="156"/>
                  </a:lnTo>
                  <a:lnTo>
                    <a:pt x="127" y="164"/>
                  </a:lnTo>
                  <a:lnTo>
                    <a:pt x="79" y="166"/>
                  </a:lnTo>
                  <a:lnTo>
                    <a:pt x="56" y="172"/>
                  </a:lnTo>
                  <a:lnTo>
                    <a:pt x="21" y="172"/>
                  </a:lnTo>
                  <a:lnTo>
                    <a:pt x="0" y="154"/>
                  </a:lnTo>
                  <a:lnTo>
                    <a:pt x="13" y="127"/>
                  </a:lnTo>
                  <a:lnTo>
                    <a:pt x="33" y="98"/>
                  </a:lnTo>
                  <a:lnTo>
                    <a:pt x="57" y="68"/>
                  </a:lnTo>
                  <a:lnTo>
                    <a:pt x="45" y="33"/>
                  </a:lnTo>
                  <a:lnTo>
                    <a:pt x="46" y="26"/>
                  </a:lnTo>
                  <a:lnTo>
                    <a:pt x="55" y="19"/>
                  </a:lnTo>
                  <a:lnTo>
                    <a:pt x="71" y="22"/>
                  </a:lnTo>
                  <a:lnTo>
                    <a:pt x="91" y="19"/>
                  </a:lnTo>
                  <a:lnTo>
                    <a:pt x="113" y="28"/>
                  </a:lnTo>
                  <a:lnTo>
                    <a:pt x="138" y="38"/>
                  </a:lnTo>
                  <a:lnTo>
                    <a:pt x="156" y="33"/>
                  </a:lnTo>
                  <a:lnTo>
                    <a:pt x="172" y="41"/>
                  </a:lnTo>
                  <a:lnTo>
                    <a:pt x="191" y="45"/>
                  </a:lnTo>
                  <a:lnTo>
                    <a:pt x="203" y="53"/>
                  </a:lnTo>
                  <a:lnTo>
                    <a:pt x="217" y="49"/>
                  </a:lnTo>
                  <a:lnTo>
                    <a:pt x="218" y="34"/>
                  </a:lnTo>
                  <a:lnTo>
                    <a:pt x="227" y="26"/>
                  </a:lnTo>
                  <a:lnTo>
                    <a:pt x="246" y="26"/>
                  </a:lnTo>
                  <a:lnTo>
                    <a:pt x="252" y="22"/>
                  </a:lnTo>
                  <a:lnTo>
                    <a:pt x="261" y="15"/>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197" name="Freeform 239"/>
            <p:cNvSpPr>
              <a:spLocks noChangeAspect="1"/>
            </p:cNvSpPr>
            <p:nvPr/>
          </p:nvSpPr>
          <p:spPr bwMode="auto">
            <a:xfrm>
              <a:off x="3085" y="2024"/>
              <a:ext cx="50" cy="56"/>
            </a:xfrm>
            <a:custGeom>
              <a:avLst/>
              <a:gdLst>
                <a:gd name="T0" fmla="*/ 1 w 100"/>
                <a:gd name="T1" fmla="*/ 0 h 113"/>
                <a:gd name="T2" fmla="*/ 1 w 100"/>
                <a:gd name="T3" fmla="*/ 0 h 113"/>
                <a:gd name="T4" fmla="*/ 1 w 100"/>
                <a:gd name="T5" fmla="*/ 0 h 113"/>
                <a:gd name="T6" fmla="*/ 1 w 100"/>
                <a:gd name="T7" fmla="*/ 0 h 113"/>
                <a:gd name="T8" fmla="*/ 1 w 100"/>
                <a:gd name="T9" fmla="*/ 0 h 113"/>
                <a:gd name="T10" fmla="*/ 1 w 100"/>
                <a:gd name="T11" fmla="*/ 0 h 113"/>
                <a:gd name="T12" fmla="*/ 1 w 100"/>
                <a:gd name="T13" fmla="*/ 0 h 113"/>
                <a:gd name="T14" fmla="*/ 1 w 100"/>
                <a:gd name="T15" fmla="*/ 0 h 113"/>
                <a:gd name="T16" fmla="*/ 1 w 100"/>
                <a:gd name="T17" fmla="*/ 0 h 113"/>
                <a:gd name="T18" fmla="*/ 1 w 100"/>
                <a:gd name="T19" fmla="*/ 0 h 113"/>
                <a:gd name="T20" fmla="*/ 1 w 100"/>
                <a:gd name="T21" fmla="*/ 0 h 113"/>
                <a:gd name="T22" fmla="*/ 1 w 100"/>
                <a:gd name="T23" fmla="*/ 0 h 113"/>
                <a:gd name="T24" fmla="*/ 1 w 100"/>
                <a:gd name="T25" fmla="*/ 0 h 113"/>
                <a:gd name="T26" fmla="*/ 0 w 100"/>
                <a:gd name="T27" fmla="*/ 0 h 113"/>
                <a:gd name="T28" fmla="*/ 1 w 100"/>
                <a:gd name="T29" fmla="*/ 0 h 1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
                <a:gd name="T46" fmla="*/ 0 h 113"/>
                <a:gd name="T47" fmla="*/ 100 w 100"/>
                <a:gd name="T48" fmla="*/ 113 h 1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 h="113">
                  <a:moveTo>
                    <a:pt x="23" y="31"/>
                  </a:moveTo>
                  <a:lnTo>
                    <a:pt x="36" y="47"/>
                  </a:lnTo>
                  <a:lnTo>
                    <a:pt x="41" y="60"/>
                  </a:lnTo>
                  <a:lnTo>
                    <a:pt x="47" y="112"/>
                  </a:lnTo>
                  <a:lnTo>
                    <a:pt x="57" y="113"/>
                  </a:lnTo>
                  <a:lnTo>
                    <a:pt x="65" y="86"/>
                  </a:lnTo>
                  <a:lnTo>
                    <a:pt x="66" y="72"/>
                  </a:lnTo>
                  <a:lnTo>
                    <a:pt x="94" y="64"/>
                  </a:lnTo>
                  <a:lnTo>
                    <a:pt x="100" y="52"/>
                  </a:lnTo>
                  <a:lnTo>
                    <a:pt x="89" y="48"/>
                  </a:lnTo>
                  <a:lnTo>
                    <a:pt x="72" y="19"/>
                  </a:lnTo>
                  <a:lnTo>
                    <a:pt x="51" y="2"/>
                  </a:lnTo>
                  <a:lnTo>
                    <a:pt x="26" y="0"/>
                  </a:lnTo>
                  <a:lnTo>
                    <a:pt x="0" y="4"/>
                  </a:lnTo>
                  <a:lnTo>
                    <a:pt x="23" y="31"/>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198" name="Freeform 240"/>
            <p:cNvSpPr>
              <a:spLocks noChangeAspect="1"/>
            </p:cNvSpPr>
            <p:nvPr/>
          </p:nvSpPr>
          <p:spPr bwMode="auto">
            <a:xfrm>
              <a:off x="3264" y="2100"/>
              <a:ext cx="110" cy="50"/>
            </a:xfrm>
            <a:custGeom>
              <a:avLst/>
              <a:gdLst>
                <a:gd name="T0" fmla="*/ 0 w 220"/>
                <a:gd name="T1" fmla="*/ 1 h 100"/>
                <a:gd name="T2" fmla="*/ 1 w 220"/>
                <a:gd name="T3" fmla="*/ 0 h 100"/>
                <a:gd name="T4" fmla="*/ 1 w 220"/>
                <a:gd name="T5" fmla="*/ 1 h 100"/>
                <a:gd name="T6" fmla="*/ 1 w 220"/>
                <a:gd name="T7" fmla="*/ 1 h 100"/>
                <a:gd name="T8" fmla="*/ 1 w 220"/>
                <a:gd name="T9" fmla="*/ 1 h 100"/>
                <a:gd name="T10" fmla="*/ 1 w 220"/>
                <a:gd name="T11" fmla="*/ 1 h 100"/>
                <a:gd name="T12" fmla="*/ 1 w 220"/>
                <a:gd name="T13" fmla="*/ 1 h 100"/>
                <a:gd name="T14" fmla="*/ 1 w 220"/>
                <a:gd name="T15" fmla="*/ 1 h 100"/>
                <a:gd name="T16" fmla="*/ 1 w 220"/>
                <a:gd name="T17" fmla="*/ 1 h 100"/>
                <a:gd name="T18" fmla="*/ 1 w 220"/>
                <a:gd name="T19" fmla="*/ 1 h 100"/>
                <a:gd name="T20" fmla="*/ 1 w 220"/>
                <a:gd name="T21" fmla="*/ 1 h 100"/>
                <a:gd name="T22" fmla="*/ 1 w 220"/>
                <a:gd name="T23" fmla="*/ 1 h 100"/>
                <a:gd name="T24" fmla="*/ 1 w 220"/>
                <a:gd name="T25" fmla="*/ 1 h 100"/>
                <a:gd name="T26" fmla="*/ 1 w 220"/>
                <a:gd name="T27" fmla="*/ 1 h 100"/>
                <a:gd name="T28" fmla="*/ 1 w 220"/>
                <a:gd name="T29" fmla="*/ 1 h 100"/>
                <a:gd name="T30" fmla="*/ 1 w 220"/>
                <a:gd name="T31" fmla="*/ 1 h 100"/>
                <a:gd name="T32" fmla="*/ 1 w 220"/>
                <a:gd name="T33" fmla="*/ 1 h 100"/>
                <a:gd name="T34" fmla="*/ 1 w 220"/>
                <a:gd name="T35" fmla="*/ 1 h 100"/>
                <a:gd name="T36" fmla="*/ 1 w 220"/>
                <a:gd name="T37" fmla="*/ 1 h 100"/>
                <a:gd name="T38" fmla="*/ 1 w 220"/>
                <a:gd name="T39" fmla="*/ 1 h 100"/>
                <a:gd name="T40" fmla="*/ 1 w 220"/>
                <a:gd name="T41" fmla="*/ 1 h 100"/>
                <a:gd name="T42" fmla="*/ 0 w 220"/>
                <a:gd name="T43" fmla="*/ 1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0"/>
                <a:gd name="T67" fmla="*/ 0 h 100"/>
                <a:gd name="T68" fmla="*/ 220 w 220"/>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0" h="100">
                  <a:moveTo>
                    <a:pt x="0" y="5"/>
                  </a:moveTo>
                  <a:lnTo>
                    <a:pt x="53" y="0"/>
                  </a:lnTo>
                  <a:lnTo>
                    <a:pt x="103" y="20"/>
                  </a:lnTo>
                  <a:lnTo>
                    <a:pt x="125" y="43"/>
                  </a:lnTo>
                  <a:lnTo>
                    <a:pt x="151" y="43"/>
                  </a:lnTo>
                  <a:lnTo>
                    <a:pt x="167" y="33"/>
                  </a:lnTo>
                  <a:lnTo>
                    <a:pt x="182" y="29"/>
                  </a:lnTo>
                  <a:lnTo>
                    <a:pt x="195" y="53"/>
                  </a:lnTo>
                  <a:lnTo>
                    <a:pt x="218" y="58"/>
                  </a:lnTo>
                  <a:lnTo>
                    <a:pt x="214" y="68"/>
                  </a:lnTo>
                  <a:lnTo>
                    <a:pt x="220" y="86"/>
                  </a:lnTo>
                  <a:lnTo>
                    <a:pt x="218" y="98"/>
                  </a:lnTo>
                  <a:lnTo>
                    <a:pt x="195" y="78"/>
                  </a:lnTo>
                  <a:lnTo>
                    <a:pt x="182" y="72"/>
                  </a:lnTo>
                  <a:lnTo>
                    <a:pt x="168" y="72"/>
                  </a:lnTo>
                  <a:lnTo>
                    <a:pt x="163" y="95"/>
                  </a:lnTo>
                  <a:lnTo>
                    <a:pt x="147" y="88"/>
                  </a:lnTo>
                  <a:lnTo>
                    <a:pt x="119" y="100"/>
                  </a:lnTo>
                  <a:lnTo>
                    <a:pt x="86" y="97"/>
                  </a:lnTo>
                  <a:lnTo>
                    <a:pt x="85" y="58"/>
                  </a:lnTo>
                  <a:lnTo>
                    <a:pt x="30" y="24"/>
                  </a:lnTo>
                  <a:lnTo>
                    <a:pt x="0" y="5"/>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199" name="Freeform 241"/>
            <p:cNvSpPr>
              <a:spLocks noChangeAspect="1"/>
            </p:cNvSpPr>
            <p:nvPr/>
          </p:nvSpPr>
          <p:spPr bwMode="auto">
            <a:xfrm>
              <a:off x="3345" y="2129"/>
              <a:ext cx="91" cy="76"/>
            </a:xfrm>
            <a:custGeom>
              <a:avLst/>
              <a:gdLst>
                <a:gd name="T0" fmla="*/ 1 w 182"/>
                <a:gd name="T1" fmla="*/ 1 h 152"/>
                <a:gd name="T2" fmla="*/ 1 w 182"/>
                <a:gd name="T3" fmla="*/ 1 h 152"/>
                <a:gd name="T4" fmla="*/ 1 w 182"/>
                <a:gd name="T5" fmla="*/ 1 h 152"/>
                <a:gd name="T6" fmla="*/ 1 w 182"/>
                <a:gd name="T7" fmla="*/ 1 h 152"/>
                <a:gd name="T8" fmla="*/ 1 w 182"/>
                <a:gd name="T9" fmla="*/ 1 h 152"/>
                <a:gd name="T10" fmla="*/ 1 w 182"/>
                <a:gd name="T11" fmla="*/ 1 h 152"/>
                <a:gd name="T12" fmla="*/ 1 w 182"/>
                <a:gd name="T13" fmla="*/ 1 h 152"/>
                <a:gd name="T14" fmla="*/ 1 w 182"/>
                <a:gd name="T15" fmla="*/ 1 h 152"/>
                <a:gd name="T16" fmla="*/ 1 w 182"/>
                <a:gd name="T17" fmla="*/ 1 h 152"/>
                <a:gd name="T18" fmla="*/ 1 w 182"/>
                <a:gd name="T19" fmla="*/ 1 h 152"/>
                <a:gd name="T20" fmla="*/ 1 w 182"/>
                <a:gd name="T21" fmla="*/ 1 h 152"/>
                <a:gd name="T22" fmla="*/ 1 w 182"/>
                <a:gd name="T23" fmla="*/ 1 h 152"/>
                <a:gd name="T24" fmla="*/ 1 w 182"/>
                <a:gd name="T25" fmla="*/ 1 h 152"/>
                <a:gd name="T26" fmla="*/ 1 w 182"/>
                <a:gd name="T27" fmla="*/ 1 h 152"/>
                <a:gd name="T28" fmla="*/ 1 w 182"/>
                <a:gd name="T29" fmla="*/ 1 h 152"/>
                <a:gd name="T30" fmla="*/ 1 w 182"/>
                <a:gd name="T31" fmla="*/ 1 h 152"/>
                <a:gd name="T32" fmla="*/ 1 w 182"/>
                <a:gd name="T33" fmla="*/ 1 h 152"/>
                <a:gd name="T34" fmla="*/ 1 w 182"/>
                <a:gd name="T35" fmla="*/ 1 h 152"/>
                <a:gd name="T36" fmla="*/ 1 w 182"/>
                <a:gd name="T37" fmla="*/ 1 h 152"/>
                <a:gd name="T38" fmla="*/ 1 w 182"/>
                <a:gd name="T39" fmla="*/ 1 h 152"/>
                <a:gd name="T40" fmla="*/ 1 w 182"/>
                <a:gd name="T41" fmla="*/ 1 h 152"/>
                <a:gd name="T42" fmla="*/ 1 w 182"/>
                <a:gd name="T43" fmla="*/ 1 h 152"/>
                <a:gd name="T44" fmla="*/ 1 w 182"/>
                <a:gd name="T45" fmla="*/ 1 h 152"/>
                <a:gd name="T46" fmla="*/ 1 w 182"/>
                <a:gd name="T47" fmla="*/ 1 h 152"/>
                <a:gd name="T48" fmla="*/ 1 w 182"/>
                <a:gd name="T49" fmla="*/ 1 h 152"/>
                <a:gd name="T50" fmla="*/ 1 w 182"/>
                <a:gd name="T51" fmla="*/ 1 h 152"/>
                <a:gd name="T52" fmla="*/ 0 w 182"/>
                <a:gd name="T53" fmla="*/ 1 h 152"/>
                <a:gd name="T54" fmla="*/ 1 w 182"/>
                <a:gd name="T55" fmla="*/ 1 h 152"/>
                <a:gd name="T56" fmla="*/ 1 w 182"/>
                <a:gd name="T57" fmla="*/ 1 h 152"/>
                <a:gd name="T58" fmla="*/ 1 w 182"/>
                <a:gd name="T59" fmla="*/ 1 h 152"/>
                <a:gd name="T60" fmla="*/ 1 w 182"/>
                <a:gd name="T61" fmla="*/ 1 h 152"/>
                <a:gd name="T62" fmla="*/ 1 w 182"/>
                <a:gd name="T63" fmla="*/ 1 h 152"/>
                <a:gd name="T64" fmla="*/ 1 w 182"/>
                <a:gd name="T65" fmla="*/ 1 h 152"/>
                <a:gd name="T66" fmla="*/ 1 w 182"/>
                <a:gd name="T67" fmla="*/ 1 h 152"/>
                <a:gd name="T68" fmla="*/ 1 w 182"/>
                <a:gd name="T69" fmla="*/ 0 h 152"/>
                <a:gd name="T70" fmla="*/ 1 w 182"/>
                <a:gd name="T71" fmla="*/ 1 h 1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152"/>
                <a:gd name="T110" fmla="*/ 182 w 182"/>
                <a:gd name="T111" fmla="*/ 152 h 15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152">
                  <a:moveTo>
                    <a:pt x="68" y="6"/>
                  </a:moveTo>
                  <a:lnTo>
                    <a:pt x="80" y="6"/>
                  </a:lnTo>
                  <a:lnTo>
                    <a:pt x="106" y="14"/>
                  </a:lnTo>
                  <a:lnTo>
                    <a:pt x="133" y="34"/>
                  </a:lnTo>
                  <a:lnTo>
                    <a:pt x="149" y="57"/>
                  </a:lnTo>
                  <a:lnTo>
                    <a:pt x="182" y="86"/>
                  </a:lnTo>
                  <a:lnTo>
                    <a:pt x="165" y="92"/>
                  </a:lnTo>
                  <a:lnTo>
                    <a:pt x="154" y="110"/>
                  </a:lnTo>
                  <a:lnTo>
                    <a:pt x="152" y="119"/>
                  </a:lnTo>
                  <a:lnTo>
                    <a:pt x="143" y="152"/>
                  </a:lnTo>
                  <a:lnTo>
                    <a:pt x="119" y="143"/>
                  </a:lnTo>
                  <a:lnTo>
                    <a:pt x="111" y="114"/>
                  </a:lnTo>
                  <a:lnTo>
                    <a:pt x="89" y="125"/>
                  </a:lnTo>
                  <a:lnTo>
                    <a:pt x="61" y="142"/>
                  </a:lnTo>
                  <a:lnTo>
                    <a:pt x="46" y="138"/>
                  </a:lnTo>
                  <a:lnTo>
                    <a:pt x="33" y="124"/>
                  </a:lnTo>
                  <a:lnTo>
                    <a:pt x="25" y="110"/>
                  </a:lnTo>
                  <a:lnTo>
                    <a:pt x="36" y="96"/>
                  </a:lnTo>
                  <a:lnTo>
                    <a:pt x="43" y="107"/>
                  </a:lnTo>
                  <a:lnTo>
                    <a:pt x="76" y="123"/>
                  </a:lnTo>
                  <a:lnTo>
                    <a:pt x="84" y="109"/>
                  </a:lnTo>
                  <a:lnTo>
                    <a:pt x="52" y="85"/>
                  </a:lnTo>
                  <a:lnTo>
                    <a:pt x="42" y="64"/>
                  </a:lnTo>
                  <a:lnTo>
                    <a:pt x="32" y="57"/>
                  </a:lnTo>
                  <a:lnTo>
                    <a:pt x="32" y="46"/>
                  </a:lnTo>
                  <a:lnTo>
                    <a:pt x="19" y="40"/>
                  </a:lnTo>
                  <a:lnTo>
                    <a:pt x="0" y="38"/>
                  </a:lnTo>
                  <a:lnTo>
                    <a:pt x="4" y="23"/>
                  </a:lnTo>
                  <a:lnTo>
                    <a:pt x="7" y="14"/>
                  </a:lnTo>
                  <a:lnTo>
                    <a:pt x="23" y="14"/>
                  </a:lnTo>
                  <a:lnTo>
                    <a:pt x="32" y="20"/>
                  </a:lnTo>
                  <a:lnTo>
                    <a:pt x="55" y="40"/>
                  </a:lnTo>
                  <a:lnTo>
                    <a:pt x="57" y="28"/>
                  </a:lnTo>
                  <a:lnTo>
                    <a:pt x="51" y="11"/>
                  </a:lnTo>
                  <a:lnTo>
                    <a:pt x="55" y="0"/>
                  </a:lnTo>
                  <a:lnTo>
                    <a:pt x="68" y="6"/>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200" name="Freeform 242"/>
            <p:cNvSpPr>
              <a:spLocks noChangeAspect="1"/>
            </p:cNvSpPr>
            <p:nvPr/>
          </p:nvSpPr>
          <p:spPr bwMode="auto">
            <a:xfrm>
              <a:off x="3326" y="2144"/>
              <a:ext cx="61" cy="46"/>
            </a:xfrm>
            <a:custGeom>
              <a:avLst/>
              <a:gdLst>
                <a:gd name="T0" fmla="*/ 0 w 122"/>
                <a:gd name="T1" fmla="*/ 0 h 93"/>
                <a:gd name="T2" fmla="*/ 1 w 122"/>
                <a:gd name="T3" fmla="*/ 0 h 93"/>
                <a:gd name="T4" fmla="*/ 1 w 122"/>
                <a:gd name="T5" fmla="*/ 0 h 93"/>
                <a:gd name="T6" fmla="*/ 1 w 122"/>
                <a:gd name="T7" fmla="*/ 0 h 93"/>
                <a:gd name="T8" fmla="*/ 1 w 122"/>
                <a:gd name="T9" fmla="*/ 0 h 93"/>
                <a:gd name="T10" fmla="*/ 1 w 122"/>
                <a:gd name="T11" fmla="*/ 0 h 93"/>
                <a:gd name="T12" fmla="*/ 1 w 122"/>
                <a:gd name="T13" fmla="*/ 0 h 93"/>
                <a:gd name="T14" fmla="*/ 1 w 122"/>
                <a:gd name="T15" fmla="*/ 0 h 93"/>
                <a:gd name="T16" fmla="*/ 1 w 122"/>
                <a:gd name="T17" fmla="*/ 0 h 93"/>
                <a:gd name="T18" fmla="*/ 1 w 122"/>
                <a:gd name="T19" fmla="*/ 0 h 93"/>
                <a:gd name="T20" fmla="*/ 1 w 122"/>
                <a:gd name="T21" fmla="*/ 0 h 93"/>
                <a:gd name="T22" fmla="*/ 1 w 122"/>
                <a:gd name="T23" fmla="*/ 0 h 93"/>
                <a:gd name="T24" fmla="*/ 1 w 122"/>
                <a:gd name="T25" fmla="*/ 0 h 93"/>
                <a:gd name="T26" fmla="*/ 1 w 122"/>
                <a:gd name="T27" fmla="*/ 0 h 93"/>
                <a:gd name="T28" fmla="*/ 1 w 122"/>
                <a:gd name="T29" fmla="*/ 0 h 93"/>
                <a:gd name="T30" fmla="*/ 1 w 122"/>
                <a:gd name="T31" fmla="*/ 0 h 93"/>
                <a:gd name="T32" fmla="*/ 1 w 122"/>
                <a:gd name="T33" fmla="*/ 0 h 93"/>
                <a:gd name="T34" fmla="*/ 0 w 122"/>
                <a:gd name="T35" fmla="*/ 0 h 9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2"/>
                <a:gd name="T55" fmla="*/ 0 h 93"/>
                <a:gd name="T56" fmla="*/ 122 w 122"/>
                <a:gd name="T57" fmla="*/ 93 h 9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2" h="93">
                  <a:moveTo>
                    <a:pt x="0" y="13"/>
                  </a:moveTo>
                  <a:lnTo>
                    <a:pt x="13" y="28"/>
                  </a:lnTo>
                  <a:lnTo>
                    <a:pt x="32" y="51"/>
                  </a:lnTo>
                  <a:lnTo>
                    <a:pt x="60" y="81"/>
                  </a:lnTo>
                  <a:lnTo>
                    <a:pt x="77" y="64"/>
                  </a:lnTo>
                  <a:lnTo>
                    <a:pt x="79" y="79"/>
                  </a:lnTo>
                  <a:lnTo>
                    <a:pt x="91" y="81"/>
                  </a:lnTo>
                  <a:lnTo>
                    <a:pt x="113" y="93"/>
                  </a:lnTo>
                  <a:lnTo>
                    <a:pt x="122" y="79"/>
                  </a:lnTo>
                  <a:lnTo>
                    <a:pt x="90" y="55"/>
                  </a:lnTo>
                  <a:lnTo>
                    <a:pt x="81" y="36"/>
                  </a:lnTo>
                  <a:lnTo>
                    <a:pt x="70" y="27"/>
                  </a:lnTo>
                  <a:lnTo>
                    <a:pt x="70" y="16"/>
                  </a:lnTo>
                  <a:lnTo>
                    <a:pt x="57" y="10"/>
                  </a:lnTo>
                  <a:lnTo>
                    <a:pt x="37" y="7"/>
                  </a:lnTo>
                  <a:lnTo>
                    <a:pt x="20" y="0"/>
                  </a:lnTo>
                  <a:lnTo>
                    <a:pt x="4" y="3"/>
                  </a:lnTo>
                  <a:lnTo>
                    <a:pt x="0" y="13"/>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201" name="Freeform 243"/>
            <p:cNvSpPr>
              <a:spLocks noChangeAspect="1"/>
            </p:cNvSpPr>
            <p:nvPr/>
          </p:nvSpPr>
          <p:spPr bwMode="auto">
            <a:xfrm>
              <a:off x="3360" y="1885"/>
              <a:ext cx="622" cy="272"/>
            </a:xfrm>
            <a:custGeom>
              <a:avLst/>
              <a:gdLst>
                <a:gd name="T0" fmla="*/ 1 w 1243"/>
                <a:gd name="T1" fmla="*/ 0 h 545"/>
                <a:gd name="T2" fmla="*/ 1 w 1243"/>
                <a:gd name="T3" fmla="*/ 0 h 545"/>
                <a:gd name="T4" fmla="*/ 1 w 1243"/>
                <a:gd name="T5" fmla="*/ 0 h 545"/>
                <a:gd name="T6" fmla="*/ 1 w 1243"/>
                <a:gd name="T7" fmla="*/ 0 h 545"/>
                <a:gd name="T8" fmla="*/ 1 w 1243"/>
                <a:gd name="T9" fmla="*/ 0 h 545"/>
                <a:gd name="T10" fmla="*/ 1 w 1243"/>
                <a:gd name="T11" fmla="*/ 0 h 545"/>
                <a:gd name="T12" fmla="*/ 1 w 1243"/>
                <a:gd name="T13" fmla="*/ 0 h 545"/>
                <a:gd name="T14" fmla="*/ 1 w 1243"/>
                <a:gd name="T15" fmla="*/ 0 h 545"/>
                <a:gd name="T16" fmla="*/ 1 w 1243"/>
                <a:gd name="T17" fmla="*/ 0 h 545"/>
                <a:gd name="T18" fmla="*/ 1 w 1243"/>
                <a:gd name="T19" fmla="*/ 0 h 545"/>
                <a:gd name="T20" fmla="*/ 1 w 1243"/>
                <a:gd name="T21" fmla="*/ 0 h 545"/>
                <a:gd name="T22" fmla="*/ 1 w 1243"/>
                <a:gd name="T23" fmla="*/ 0 h 545"/>
                <a:gd name="T24" fmla="*/ 1 w 1243"/>
                <a:gd name="T25" fmla="*/ 0 h 545"/>
                <a:gd name="T26" fmla="*/ 1 w 1243"/>
                <a:gd name="T27" fmla="*/ 0 h 545"/>
                <a:gd name="T28" fmla="*/ 1 w 1243"/>
                <a:gd name="T29" fmla="*/ 0 h 545"/>
                <a:gd name="T30" fmla="*/ 1 w 1243"/>
                <a:gd name="T31" fmla="*/ 0 h 545"/>
                <a:gd name="T32" fmla="*/ 1 w 1243"/>
                <a:gd name="T33" fmla="*/ 0 h 545"/>
                <a:gd name="T34" fmla="*/ 1 w 1243"/>
                <a:gd name="T35" fmla="*/ 0 h 545"/>
                <a:gd name="T36" fmla="*/ 1 w 1243"/>
                <a:gd name="T37" fmla="*/ 0 h 545"/>
                <a:gd name="T38" fmla="*/ 1 w 1243"/>
                <a:gd name="T39" fmla="*/ 0 h 545"/>
                <a:gd name="T40" fmla="*/ 1 w 1243"/>
                <a:gd name="T41" fmla="*/ 0 h 545"/>
                <a:gd name="T42" fmla="*/ 1 w 1243"/>
                <a:gd name="T43" fmla="*/ 0 h 545"/>
                <a:gd name="T44" fmla="*/ 0 w 1243"/>
                <a:gd name="T45" fmla="*/ 0 h 545"/>
                <a:gd name="T46" fmla="*/ 1 w 1243"/>
                <a:gd name="T47" fmla="*/ 0 h 545"/>
                <a:gd name="T48" fmla="*/ 1 w 1243"/>
                <a:gd name="T49" fmla="*/ 0 h 545"/>
                <a:gd name="T50" fmla="*/ 1 w 1243"/>
                <a:gd name="T51" fmla="*/ 0 h 545"/>
                <a:gd name="T52" fmla="*/ 1 w 1243"/>
                <a:gd name="T53" fmla="*/ 0 h 545"/>
                <a:gd name="T54" fmla="*/ 1 w 1243"/>
                <a:gd name="T55" fmla="*/ 0 h 545"/>
                <a:gd name="T56" fmla="*/ 1 w 1243"/>
                <a:gd name="T57" fmla="*/ 0 h 545"/>
                <a:gd name="T58" fmla="*/ 1 w 1243"/>
                <a:gd name="T59" fmla="*/ 0 h 545"/>
                <a:gd name="T60" fmla="*/ 1 w 1243"/>
                <a:gd name="T61" fmla="*/ 0 h 545"/>
                <a:gd name="T62" fmla="*/ 1 w 1243"/>
                <a:gd name="T63" fmla="*/ 0 h 545"/>
                <a:gd name="T64" fmla="*/ 1 w 1243"/>
                <a:gd name="T65" fmla="*/ 0 h 545"/>
                <a:gd name="T66" fmla="*/ 1 w 1243"/>
                <a:gd name="T67" fmla="*/ 0 h 545"/>
                <a:gd name="T68" fmla="*/ 1 w 1243"/>
                <a:gd name="T69" fmla="*/ 0 h 545"/>
                <a:gd name="T70" fmla="*/ 1 w 1243"/>
                <a:gd name="T71" fmla="*/ 0 h 545"/>
                <a:gd name="T72" fmla="*/ 1 w 1243"/>
                <a:gd name="T73" fmla="*/ 0 h 545"/>
                <a:gd name="T74" fmla="*/ 1 w 1243"/>
                <a:gd name="T75" fmla="*/ 0 h 545"/>
                <a:gd name="T76" fmla="*/ 1 w 1243"/>
                <a:gd name="T77" fmla="*/ 0 h 545"/>
                <a:gd name="T78" fmla="*/ 1 w 1243"/>
                <a:gd name="T79" fmla="*/ 0 h 545"/>
                <a:gd name="T80" fmla="*/ 1 w 1243"/>
                <a:gd name="T81" fmla="*/ 0 h 545"/>
                <a:gd name="T82" fmla="*/ 1 w 1243"/>
                <a:gd name="T83" fmla="*/ 0 h 545"/>
                <a:gd name="T84" fmla="*/ 1 w 1243"/>
                <a:gd name="T85" fmla="*/ 0 h 545"/>
                <a:gd name="T86" fmla="*/ 1 w 1243"/>
                <a:gd name="T87" fmla="*/ 0 h 545"/>
                <a:gd name="T88" fmla="*/ 1 w 1243"/>
                <a:gd name="T89" fmla="*/ 0 h 545"/>
                <a:gd name="T90" fmla="*/ 1 w 1243"/>
                <a:gd name="T91" fmla="*/ 0 h 545"/>
                <a:gd name="T92" fmla="*/ 1 w 1243"/>
                <a:gd name="T93" fmla="*/ 0 h 545"/>
                <a:gd name="T94" fmla="*/ 1 w 1243"/>
                <a:gd name="T95" fmla="*/ 0 h 545"/>
                <a:gd name="T96" fmla="*/ 1 w 1243"/>
                <a:gd name="T97" fmla="*/ 0 h 545"/>
                <a:gd name="T98" fmla="*/ 1 w 1243"/>
                <a:gd name="T99" fmla="*/ 0 h 545"/>
                <a:gd name="T100" fmla="*/ 1 w 1243"/>
                <a:gd name="T101" fmla="*/ 0 h 54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43"/>
                <a:gd name="T154" fmla="*/ 0 h 545"/>
                <a:gd name="T155" fmla="*/ 1243 w 1243"/>
                <a:gd name="T156" fmla="*/ 545 h 54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43" h="545">
                  <a:moveTo>
                    <a:pt x="1214" y="279"/>
                  </a:moveTo>
                  <a:lnTo>
                    <a:pt x="1243" y="268"/>
                  </a:lnTo>
                  <a:lnTo>
                    <a:pt x="1181" y="225"/>
                  </a:lnTo>
                  <a:lnTo>
                    <a:pt x="1142" y="243"/>
                  </a:lnTo>
                  <a:lnTo>
                    <a:pt x="1085" y="226"/>
                  </a:lnTo>
                  <a:lnTo>
                    <a:pt x="1057" y="212"/>
                  </a:lnTo>
                  <a:lnTo>
                    <a:pt x="1033" y="212"/>
                  </a:lnTo>
                  <a:lnTo>
                    <a:pt x="1020" y="186"/>
                  </a:lnTo>
                  <a:lnTo>
                    <a:pt x="1011" y="168"/>
                  </a:lnTo>
                  <a:lnTo>
                    <a:pt x="991" y="168"/>
                  </a:lnTo>
                  <a:lnTo>
                    <a:pt x="970" y="168"/>
                  </a:lnTo>
                  <a:lnTo>
                    <a:pt x="954" y="176"/>
                  </a:lnTo>
                  <a:lnTo>
                    <a:pt x="924" y="145"/>
                  </a:lnTo>
                  <a:lnTo>
                    <a:pt x="911" y="151"/>
                  </a:lnTo>
                  <a:lnTo>
                    <a:pt x="896" y="157"/>
                  </a:lnTo>
                  <a:lnTo>
                    <a:pt x="882" y="163"/>
                  </a:lnTo>
                  <a:lnTo>
                    <a:pt x="854" y="140"/>
                  </a:lnTo>
                  <a:lnTo>
                    <a:pt x="792" y="91"/>
                  </a:lnTo>
                  <a:lnTo>
                    <a:pt x="745" y="61"/>
                  </a:lnTo>
                  <a:lnTo>
                    <a:pt x="715" y="33"/>
                  </a:lnTo>
                  <a:lnTo>
                    <a:pt x="663" y="66"/>
                  </a:lnTo>
                  <a:lnTo>
                    <a:pt x="654" y="42"/>
                  </a:lnTo>
                  <a:lnTo>
                    <a:pt x="583" y="39"/>
                  </a:lnTo>
                  <a:lnTo>
                    <a:pt x="575" y="39"/>
                  </a:lnTo>
                  <a:lnTo>
                    <a:pt x="542" y="0"/>
                  </a:lnTo>
                  <a:lnTo>
                    <a:pt x="508" y="5"/>
                  </a:lnTo>
                  <a:lnTo>
                    <a:pt x="485" y="20"/>
                  </a:lnTo>
                  <a:lnTo>
                    <a:pt x="441" y="31"/>
                  </a:lnTo>
                  <a:lnTo>
                    <a:pt x="424" y="22"/>
                  </a:lnTo>
                  <a:lnTo>
                    <a:pt x="401" y="46"/>
                  </a:lnTo>
                  <a:lnTo>
                    <a:pt x="383" y="42"/>
                  </a:lnTo>
                  <a:lnTo>
                    <a:pt x="318" y="48"/>
                  </a:lnTo>
                  <a:lnTo>
                    <a:pt x="307" y="46"/>
                  </a:lnTo>
                  <a:lnTo>
                    <a:pt x="298" y="51"/>
                  </a:lnTo>
                  <a:lnTo>
                    <a:pt x="323" y="81"/>
                  </a:lnTo>
                  <a:lnTo>
                    <a:pt x="307" y="109"/>
                  </a:lnTo>
                  <a:lnTo>
                    <a:pt x="308" y="129"/>
                  </a:lnTo>
                  <a:lnTo>
                    <a:pt x="308" y="139"/>
                  </a:lnTo>
                  <a:lnTo>
                    <a:pt x="342" y="139"/>
                  </a:lnTo>
                  <a:lnTo>
                    <a:pt x="353" y="157"/>
                  </a:lnTo>
                  <a:lnTo>
                    <a:pt x="353" y="176"/>
                  </a:lnTo>
                  <a:lnTo>
                    <a:pt x="342" y="180"/>
                  </a:lnTo>
                  <a:lnTo>
                    <a:pt x="329" y="168"/>
                  </a:lnTo>
                  <a:lnTo>
                    <a:pt x="314" y="176"/>
                  </a:lnTo>
                  <a:lnTo>
                    <a:pt x="307" y="183"/>
                  </a:lnTo>
                  <a:lnTo>
                    <a:pt x="280" y="168"/>
                  </a:lnTo>
                  <a:lnTo>
                    <a:pt x="273" y="153"/>
                  </a:lnTo>
                  <a:lnTo>
                    <a:pt x="250" y="161"/>
                  </a:lnTo>
                  <a:lnTo>
                    <a:pt x="250" y="166"/>
                  </a:lnTo>
                  <a:lnTo>
                    <a:pt x="235" y="153"/>
                  </a:lnTo>
                  <a:lnTo>
                    <a:pt x="212" y="168"/>
                  </a:lnTo>
                  <a:lnTo>
                    <a:pt x="187" y="176"/>
                  </a:lnTo>
                  <a:lnTo>
                    <a:pt x="178" y="168"/>
                  </a:lnTo>
                  <a:lnTo>
                    <a:pt x="171" y="153"/>
                  </a:lnTo>
                  <a:lnTo>
                    <a:pt x="136" y="151"/>
                  </a:lnTo>
                  <a:lnTo>
                    <a:pt x="79" y="147"/>
                  </a:lnTo>
                  <a:lnTo>
                    <a:pt x="65" y="151"/>
                  </a:lnTo>
                  <a:lnTo>
                    <a:pt x="61" y="161"/>
                  </a:lnTo>
                  <a:lnTo>
                    <a:pt x="53" y="157"/>
                  </a:lnTo>
                  <a:lnTo>
                    <a:pt x="42" y="173"/>
                  </a:lnTo>
                  <a:lnTo>
                    <a:pt x="32" y="186"/>
                  </a:lnTo>
                  <a:lnTo>
                    <a:pt x="32" y="192"/>
                  </a:lnTo>
                  <a:lnTo>
                    <a:pt x="39" y="204"/>
                  </a:lnTo>
                  <a:lnTo>
                    <a:pt x="29" y="207"/>
                  </a:lnTo>
                  <a:lnTo>
                    <a:pt x="20" y="186"/>
                  </a:lnTo>
                  <a:lnTo>
                    <a:pt x="5" y="188"/>
                  </a:lnTo>
                  <a:lnTo>
                    <a:pt x="0" y="217"/>
                  </a:lnTo>
                  <a:lnTo>
                    <a:pt x="0" y="235"/>
                  </a:lnTo>
                  <a:lnTo>
                    <a:pt x="0" y="250"/>
                  </a:lnTo>
                  <a:lnTo>
                    <a:pt x="7" y="264"/>
                  </a:lnTo>
                  <a:lnTo>
                    <a:pt x="15" y="273"/>
                  </a:lnTo>
                  <a:lnTo>
                    <a:pt x="15" y="291"/>
                  </a:lnTo>
                  <a:lnTo>
                    <a:pt x="29" y="288"/>
                  </a:lnTo>
                  <a:lnTo>
                    <a:pt x="48" y="276"/>
                  </a:lnTo>
                  <a:lnTo>
                    <a:pt x="56" y="288"/>
                  </a:lnTo>
                  <a:lnTo>
                    <a:pt x="69" y="305"/>
                  </a:lnTo>
                  <a:lnTo>
                    <a:pt x="79" y="320"/>
                  </a:lnTo>
                  <a:lnTo>
                    <a:pt x="93" y="350"/>
                  </a:lnTo>
                  <a:lnTo>
                    <a:pt x="121" y="343"/>
                  </a:lnTo>
                  <a:lnTo>
                    <a:pt x="161" y="335"/>
                  </a:lnTo>
                  <a:lnTo>
                    <a:pt x="226" y="326"/>
                  </a:lnTo>
                  <a:lnTo>
                    <a:pt x="242" y="346"/>
                  </a:lnTo>
                  <a:lnTo>
                    <a:pt x="245" y="384"/>
                  </a:lnTo>
                  <a:lnTo>
                    <a:pt x="213" y="392"/>
                  </a:lnTo>
                  <a:lnTo>
                    <a:pt x="187" y="398"/>
                  </a:lnTo>
                  <a:lnTo>
                    <a:pt x="192" y="425"/>
                  </a:lnTo>
                  <a:lnTo>
                    <a:pt x="147" y="425"/>
                  </a:lnTo>
                  <a:lnTo>
                    <a:pt x="187" y="479"/>
                  </a:lnTo>
                  <a:lnTo>
                    <a:pt x="203" y="483"/>
                  </a:lnTo>
                  <a:lnTo>
                    <a:pt x="221" y="487"/>
                  </a:lnTo>
                  <a:lnTo>
                    <a:pt x="231" y="509"/>
                  </a:lnTo>
                  <a:lnTo>
                    <a:pt x="241" y="500"/>
                  </a:lnTo>
                  <a:lnTo>
                    <a:pt x="274" y="495"/>
                  </a:lnTo>
                  <a:lnTo>
                    <a:pt x="293" y="504"/>
                  </a:lnTo>
                  <a:lnTo>
                    <a:pt x="307" y="516"/>
                  </a:lnTo>
                  <a:lnTo>
                    <a:pt x="316" y="504"/>
                  </a:lnTo>
                  <a:lnTo>
                    <a:pt x="337" y="507"/>
                  </a:lnTo>
                  <a:lnTo>
                    <a:pt x="300" y="387"/>
                  </a:lnTo>
                  <a:lnTo>
                    <a:pt x="314" y="380"/>
                  </a:lnTo>
                  <a:lnTo>
                    <a:pt x="365" y="354"/>
                  </a:lnTo>
                  <a:lnTo>
                    <a:pt x="372" y="353"/>
                  </a:lnTo>
                  <a:lnTo>
                    <a:pt x="366" y="343"/>
                  </a:lnTo>
                  <a:lnTo>
                    <a:pt x="376" y="348"/>
                  </a:lnTo>
                  <a:lnTo>
                    <a:pt x="376" y="335"/>
                  </a:lnTo>
                  <a:lnTo>
                    <a:pt x="383" y="326"/>
                  </a:lnTo>
                  <a:lnTo>
                    <a:pt x="386" y="330"/>
                  </a:lnTo>
                  <a:lnTo>
                    <a:pt x="399" y="330"/>
                  </a:lnTo>
                  <a:lnTo>
                    <a:pt x="409" y="337"/>
                  </a:lnTo>
                  <a:lnTo>
                    <a:pt x="423" y="322"/>
                  </a:lnTo>
                  <a:lnTo>
                    <a:pt x="433" y="326"/>
                  </a:lnTo>
                  <a:lnTo>
                    <a:pt x="423" y="348"/>
                  </a:lnTo>
                  <a:lnTo>
                    <a:pt x="431" y="377"/>
                  </a:lnTo>
                  <a:lnTo>
                    <a:pt x="455" y="393"/>
                  </a:lnTo>
                  <a:lnTo>
                    <a:pt x="455" y="398"/>
                  </a:lnTo>
                  <a:lnTo>
                    <a:pt x="447" y="412"/>
                  </a:lnTo>
                  <a:lnTo>
                    <a:pt x="450" y="418"/>
                  </a:lnTo>
                  <a:lnTo>
                    <a:pt x="482" y="431"/>
                  </a:lnTo>
                  <a:lnTo>
                    <a:pt x="491" y="449"/>
                  </a:lnTo>
                  <a:lnTo>
                    <a:pt x="523" y="439"/>
                  </a:lnTo>
                  <a:lnTo>
                    <a:pt x="557" y="431"/>
                  </a:lnTo>
                  <a:lnTo>
                    <a:pt x="583" y="485"/>
                  </a:lnTo>
                  <a:lnTo>
                    <a:pt x="594" y="511"/>
                  </a:lnTo>
                  <a:lnTo>
                    <a:pt x="585" y="517"/>
                  </a:lnTo>
                  <a:lnTo>
                    <a:pt x="580" y="526"/>
                  </a:lnTo>
                  <a:lnTo>
                    <a:pt x="605" y="533"/>
                  </a:lnTo>
                  <a:lnTo>
                    <a:pt x="614" y="545"/>
                  </a:lnTo>
                  <a:lnTo>
                    <a:pt x="649" y="533"/>
                  </a:lnTo>
                  <a:lnTo>
                    <a:pt x="661" y="545"/>
                  </a:lnTo>
                  <a:lnTo>
                    <a:pt x="686" y="531"/>
                  </a:lnTo>
                  <a:lnTo>
                    <a:pt x="704" y="528"/>
                  </a:lnTo>
                  <a:lnTo>
                    <a:pt x="724" y="532"/>
                  </a:lnTo>
                  <a:lnTo>
                    <a:pt x="769" y="532"/>
                  </a:lnTo>
                  <a:lnTo>
                    <a:pt x="760" y="523"/>
                  </a:lnTo>
                  <a:lnTo>
                    <a:pt x="760" y="507"/>
                  </a:lnTo>
                  <a:lnTo>
                    <a:pt x="767" y="497"/>
                  </a:lnTo>
                  <a:lnTo>
                    <a:pt x="767" y="488"/>
                  </a:lnTo>
                  <a:lnTo>
                    <a:pt x="753" y="480"/>
                  </a:lnTo>
                  <a:lnTo>
                    <a:pt x="781" y="478"/>
                  </a:lnTo>
                  <a:lnTo>
                    <a:pt x="808" y="480"/>
                  </a:lnTo>
                  <a:lnTo>
                    <a:pt x="815" y="488"/>
                  </a:lnTo>
                  <a:lnTo>
                    <a:pt x="834" y="485"/>
                  </a:lnTo>
                  <a:lnTo>
                    <a:pt x="821" y="461"/>
                  </a:lnTo>
                  <a:lnTo>
                    <a:pt x="835" y="457"/>
                  </a:lnTo>
                  <a:lnTo>
                    <a:pt x="907" y="468"/>
                  </a:lnTo>
                  <a:lnTo>
                    <a:pt x="966" y="473"/>
                  </a:lnTo>
                  <a:lnTo>
                    <a:pt x="1011" y="493"/>
                  </a:lnTo>
                  <a:lnTo>
                    <a:pt x="1033" y="493"/>
                  </a:lnTo>
                  <a:lnTo>
                    <a:pt x="1040" y="516"/>
                  </a:lnTo>
                  <a:lnTo>
                    <a:pt x="1057" y="468"/>
                  </a:lnTo>
                  <a:lnTo>
                    <a:pt x="1033" y="415"/>
                  </a:lnTo>
                  <a:lnTo>
                    <a:pt x="1108" y="398"/>
                  </a:lnTo>
                  <a:lnTo>
                    <a:pt x="1117" y="369"/>
                  </a:lnTo>
                  <a:lnTo>
                    <a:pt x="1127" y="326"/>
                  </a:lnTo>
                  <a:lnTo>
                    <a:pt x="1203" y="330"/>
                  </a:lnTo>
                  <a:lnTo>
                    <a:pt x="1214" y="279"/>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202" name="Freeform 244"/>
            <p:cNvSpPr>
              <a:spLocks noChangeAspect="1"/>
            </p:cNvSpPr>
            <p:nvPr/>
          </p:nvSpPr>
          <p:spPr bwMode="auto">
            <a:xfrm>
              <a:off x="3511" y="2061"/>
              <a:ext cx="271" cy="168"/>
            </a:xfrm>
            <a:custGeom>
              <a:avLst/>
              <a:gdLst>
                <a:gd name="T0" fmla="*/ 0 w 543"/>
                <a:gd name="T1" fmla="*/ 0 h 337"/>
                <a:gd name="T2" fmla="*/ 0 w 543"/>
                <a:gd name="T3" fmla="*/ 0 h 337"/>
                <a:gd name="T4" fmla="*/ 0 w 543"/>
                <a:gd name="T5" fmla="*/ 0 h 337"/>
                <a:gd name="T6" fmla="*/ 0 w 543"/>
                <a:gd name="T7" fmla="*/ 0 h 337"/>
                <a:gd name="T8" fmla="*/ 0 w 543"/>
                <a:gd name="T9" fmla="*/ 0 h 337"/>
                <a:gd name="T10" fmla="*/ 0 w 543"/>
                <a:gd name="T11" fmla="*/ 0 h 337"/>
                <a:gd name="T12" fmla="*/ 0 w 543"/>
                <a:gd name="T13" fmla="*/ 0 h 337"/>
                <a:gd name="T14" fmla="*/ 0 w 543"/>
                <a:gd name="T15" fmla="*/ 0 h 337"/>
                <a:gd name="T16" fmla="*/ 0 w 543"/>
                <a:gd name="T17" fmla="*/ 0 h 337"/>
                <a:gd name="T18" fmla="*/ 0 w 543"/>
                <a:gd name="T19" fmla="*/ 0 h 337"/>
                <a:gd name="T20" fmla="*/ 0 w 543"/>
                <a:gd name="T21" fmla="*/ 0 h 337"/>
                <a:gd name="T22" fmla="*/ 0 w 543"/>
                <a:gd name="T23" fmla="*/ 0 h 337"/>
                <a:gd name="T24" fmla="*/ 0 w 543"/>
                <a:gd name="T25" fmla="*/ 0 h 337"/>
                <a:gd name="T26" fmla="*/ 0 w 543"/>
                <a:gd name="T27" fmla="*/ 0 h 337"/>
                <a:gd name="T28" fmla="*/ 0 w 543"/>
                <a:gd name="T29" fmla="*/ 0 h 337"/>
                <a:gd name="T30" fmla="*/ 0 w 543"/>
                <a:gd name="T31" fmla="*/ 0 h 337"/>
                <a:gd name="T32" fmla="*/ 0 w 543"/>
                <a:gd name="T33" fmla="*/ 0 h 337"/>
                <a:gd name="T34" fmla="*/ 0 w 543"/>
                <a:gd name="T35" fmla="*/ 0 h 337"/>
                <a:gd name="T36" fmla="*/ 0 w 543"/>
                <a:gd name="T37" fmla="*/ 0 h 337"/>
                <a:gd name="T38" fmla="*/ 0 w 543"/>
                <a:gd name="T39" fmla="*/ 0 h 337"/>
                <a:gd name="T40" fmla="*/ 0 w 543"/>
                <a:gd name="T41" fmla="*/ 0 h 337"/>
                <a:gd name="T42" fmla="*/ 0 w 543"/>
                <a:gd name="T43" fmla="*/ 0 h 337"/>
                <a:gd name="T44" fmla="*/ 0 w 543"/>
                <a:gd name="T45" fmla="*/ 0 h 337"/>
                <a:gd name="T46" fmla="*/ 0 w 543"/>
                <a:gd name="T47" fmla="*/ 0 h 337"/>
                <a:gd name="T48" fmla="*/ 0 w 543"/>
                <a:gd name="T49" fmla="*/ 0 h 337"/>
                <a:gd name="T50" fmla="*/ 0 w 543"/>
                <a:gd name="T51" fmla="*/ 0 h 337"/>
                <a:gd name="T52" fmla="*/ 0 w 543"/>
                <a:gd name="T53" fmla="*/ 0 h 337"/>
                <a:gd name="T54" fmla="*/ 0 w 543"/>
                <a:gd name="T55" fmla="*/ 0 h 337"/>
                <a:gd name="T56" fmla="*/ 0 w 543"/>
                <a:gd name="T57" fmla="*/ 0 h 337"/>
                <a:gd name="T58" fmla="*/ 0 w 543"/>
                <a:gd name="T59" fmla="*/ 0 h 337"/>
                <a:gd name="T60" fmla="*/ 0 w 543"/>
                <a:gd name="T61" fmla="*/ 0 h 337"/>
                <a:gd name="T62" fmla="*/ 0 w 543"/>
                <a:gd name="T63" fmla="*/ 0 h 337"/>
                <a:gd name="T64" fmla="*/ 0 w 543"/>
                <a:gd name="T65" fmla="*/ 0 h 337"/>
                <a:gd name="T66" fmla="*/ 0 w 543"/>
                <a:gd name="T67" fmla="*/ 0 h 337"/>
                <a:gd name="T68" fmla="*/ 0 w 543"/>
                <a:gd name="T69" fmla="*/ 0 h 3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3"/>
                <a:gd name="T106" fmla="*/ 0 h 337"/>
                <a:gd name="T107" fmla="*/ 543 w 543"/>
                <a:gd name="T108" fmla="*/ 337 h 33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3" h="337">
                  <a:moveTo>
                    <a:pt x="37" y="154"/>
                  </a:moveTo>
                  <a:lnTo>
                    <a:pt x="51" y="151"/>
                  </a:lnTo>
                  <a:lnTo>
                    <a:pt x="56" y="137"/>
                  </a:lnTo>
                  <a:lnTo>
                    <a:pt x="62" y="126"/>
                  </a:lnTo>
                  <a:lnTo>
                    <a:pt x="76" y="132"/>
                  </a:lnTo>
                  <a:lnTo>
                    <a:pt x="72" y="115"/>
                  </a:lnTo>
                  <a:lnTo>
                    <a:pt x="86" y="108"/>
                  </a:lnTo>
                  <a:lnTo>
                    <a:pt x="96" y="120"/>
                  </a:lnTo>
                  <a:lnTo>
                    <a:pt x="109" y="120"/>
                  </a:lnTo>
                  <a:lnTo>
                    <a:pt x="123" y="127"/>
                  </a:lnTo>
                  <a:lnTo>
                    <a:pt x="131" y="132"/>
                  </a:lnTo>
                  <a:lnTo>
                    <a:pt x="131" y="135"/>
                  </a:lnTo>
                  <a:lnTo>
                    <a:pt x="132" y="146"/>
                  </a:lnTo>
                  <a:lnTo>
                    <a:pt x="147" y="151"/>
                  </a:lnTo>
                  <a:lnTo>
                    <a:pt x="147" y="166"/>
                  </a:lnTo>
                  <a:lnTo>
                    <a:pt x="158" y="189"/>
                  </a:lnTo>
                  <a:lnTo>
                    <a:pt x="175" y="192"/>
                  </a:lnTo>
                  <a:lnTo>
                    <a:pt x="180" y="185"/>
                  </a:lnTo>
                  <a:lnTo>
                    <a:pt x="195" y="176"/>
                  </a:lnTo>
                  <a:lnTo>
                    <a:pt x="210" y="189"/>
                  </a:lnTo>
                  <a:lnTo>
                    <a:pt x="225" y="208"/>
                  </a:lnTo>
                  <a:lnTo>
                    <a:pt x="253" y="235"/>
                  </a:lnTo>
                  <a:lnTo>
                    <a:pt x="297" y="246"/>
                  </a:lnTo>
                  <a:lnTo>
                    <a:pt x="300" y="262"/>
                  </a:lnTo>
                  <a:lnTo>
                    <a:pt x="329" y="274"/>
                  </a:lnTo>
                  <a:lnTo>
                    <a:pt x="343" y="290"/>
                  </a:lnTo>
                  <a:lnTo>
                    <a:pt x="333" y="336"/>
                  </a:lnTo>
                  <a:lnTo>
                    <a:pt x="358" y="337"/>
                  </a:lnTo>
                  <a:lnTo>
                    <a:pt x="377" y="313"/>
                  </a:lnTo>
                  <a:lnTo>
                    <a:pt x="387" y="300"/>
                  </a:lnTo>
                  <a:lnTo>
                    <a:pt x="395" y="288"/>
                  </a:lnTo>
                  <a:lnTo>
                    <a:pt x="390" y="265"/>
                  </a:lnTo>
                  <a:lnTo>
                    <a:pt x="369" y="256"/>
                  </a:lnTo>
                  <a:lnTo>
                    <a:pt x="375" y="214"/>
                  </a:lnTo>
                  <a:lnTo>
                    <a:pt x="393" y="198"/>
                  </a:lnTo>
                  <a:lnTo>
                    <a:pt x="410" y="203"/>
                  </a:lnTo>
                  <a:lnTo>
                    <a:pt x="450" y="195"/>
                  </a:lnTo>
                  <a:lnTo>
                    <a:pt x="457" y="213"/>
                  </a:lnTo>
                  <a:lnTo>
                    <a:pt x="478" y="212"/>
                  </a:lnTo>
                  <a:lnTo>
                    <a:pt x="530" y="208"/>
                  </a:lnTo>
                  <a:lnTo>
                    <a:pt x="543" y="189"/>
                  </a:lnTo>
                  <a:lnTo>
                    <a:pt x="530" y="178"/>
                  </a:lnTo>
                  <a:lnTo>
                    <a:pt x="497" y="178"/>
                  </a:lnTo>
                  <a:lnTo>
                    <a:pt x="441" y="178"/>
                  </a:lnTo>
                  <a:lnTo>
                    <a:pt x="419" y="178"/>
                  </a:lnTo>
                  <a:lnTo>
                    <a:pt x="397" y="175"/>
                  </a:lnTo>
                  <a:lnTo>
                    <a:pt x="361" y="192"/>
                  </a:lnTo>
                  <a:lnTo>
                    <a:pt x="357" y="189"/>
                  </a:lnTo>
                  <a:lnTo>
                    <a:pt x="349" y="180"/>
                  </a:lnTo>
                  <a:lnTo>
                    <a:pt x="332" y="185"/>
                  </a:lnTo>
                  <a:lnTo>
                    <a:pt x="314" y="192"/>
                  </a:lnTo>
                  <a:lnTo>
                    <a:pt x="310" y="188"/>
                  </a:lnTo>
                  <a:lnTo>
                    <a:pt x="306" y="180"/>
                  </a:lnTo>
                  <a:lnTo>
                    <a:pt x="285" y="175"/>
                  </a:lnTo>
                  <a:lnTo>
                    <a:pt x="280" y="173"/>
                  </a:lnTo>
                  <a:lnTo>
                    <a:pt x="283" y="164"/>
                  </a:lnTo>
                  <a:lnTo>
                    <a:pt x="295" y="158"/>
                  </a:lnTo>
                  <a:lnTo>
                    <a:pt x="280" y="125"/>
                  </a:lnTo>
                  <a:lnTo>
                    <a:pt x="257" y="78"/>
                  </a:lnTo>
                  <a:lnTo>
                    <a:pt x="192" y="93"/>
                  </a:lnTo>
                  <a:lnTo>
                    <a:pt x="180" y="78"/>
                  </a:lnTo>
                  <a:lnTo>
                    <a:pt x="150" y="65"/>
                  </a:lnTo>
                  <a:lnTo>
                    <a:pt x="123" y="84"/>
                  </a:lnTo>
                  <a:lnTo>
                    <a:pt x="98" y="79"/>
                  </a:lnTo>
                  <a:lnTo>
                    <a:pt x="69" y="59"/>
                  </a:lnTo>
                  <a:lnTo>
                    <a:pt x="65" y="35"/>
                  </a:lnTo>
                  <a:lnTo>
                    <a:pt x="66" y="17"/>
                  </a:lnTo>
                  <a:lnTo>
                    <a:pt x="65" y="0"/>
                  </a:lnTo>
                  <a:lnTo>
                    <a:pt x="0" y="35"/>
                  </a:lnTo>
                  <a:lnTo>
                    <a:pt x="37" y="154"/>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203" name="Freeform 245"/>
            <p:cNvSpPr>
              <a:spLocks noChangeAspect="1"/>
            </p:cNvSpPr>
            <p:nvPr/>
          </p:nvSpPr>
          <p:spPr bwMode="auto">
            <a:xfrm>
              <a:off x="3475" y="2115"/>
              <a:ext cx="208" cy="148"/>
            </a:xfrm>
            <a:custGeom>
              <a:avLst/>
              <a:gdLst>
                <a:gd name="T0" fmla="*/ 0 w 416"/>
                <a:gd name="T1" fmla="*/ 1 h 296"/>
                <a:gd name="T2" fmla="*/ 1 w 416"/>
                <a:gd name="T3" fmla="*/ 1 h 296"/>
                <a:gd name="T4" fmla="*/ 1 w 416"/>
                <a:gd name="T5" fmla="*/ 1 h 296"/>
                <a:gd name="T6" fmla="*/ 1 w 416"/>
                <a:gd name="T7" fmla="*/ 1 h 296"/>
                <a:gd name="T8" fmla="*/ 1 w 416"/>
                <a:gd name="T9" fmla="*/ 1 h 296"/>
                <a:gd name="T10" fmla="*/ 1 w 416"/>
                <a:gd name="T11" fmla="*/ 1 h 296"/>
                <a:gd name="T12" fmla="*/ 1 w 416"/>
                <a:gd name="T13" fmla="*/ 1 h 296"/>
                <a:gd name="T14" fmla="*/ 1 w 416"/>
                <a:gd name="T15" fmla="*/ 1 h 296"/>
                <a:gd name="T16" fmla="*/ 1 w 416"/>
                <a:gd name="T17" fmla="*/ 1 h 296"/>
                <a:gd name="T18" fmla="*/ 1 w 416"/>
                <a:gd name="T19" fmla="*/ 1 h 296"/>
                <a:gd name="T20" fmla="*/ 1 w 416"/>
                <a:gd name="T21" fmla="*/ 1 h 296"/>
                <a:gd name="T22" fmla="*/ 1 w 416"/>
                <a:gd name="T23" fmla="*/ 1 h 296"/>
                <a:gd name="T24" fmla="*/ 1 w 416"/>
                <a:gd name="T25" fmla="*/ 1 h 296"/>
                <a:gd name="T26" fmla="*/ 1 w 416"/>
                <a:gd name="T27" fmla="*/ 1 h 296"/>
                <a:gd name="T28" fmla="*/ 1 w 416"/>
                <a:gd name="T29" fmla="*/ 1 h 296"/>
                <a:gd name="T30" fmla="*/ 1 w 416"/>
                <a:gd name="T31" fmla="*/ 1 h 296"/>
                <a:gd name="T32" fmla="*/ 1 w 416"/>
                <a:gd name="T33" fmla="*/ 1 h 296"/>
                <a:gd name="T34" fmla="*/ 1 w 416"/>
                <a:gd name="T35" fmla="*/ 1 h 296"/>
                <a:gd name="T36" fmla="*/ 1 w 416"/>
                <a:gd name="T37" fmla="*/ 1 h 296"/>
                <a:gd name="T38" fmla="*/ 1 w 416"/>
                <a:gd name="T39" fmla="*/ 1 h 296"/>
                <a:gd name="T40" fmla="*/ 1 w 416"/>
                <a:gd name="T41" fmla="*/ 1 h 296"/>
                <a:gd name="T42" fmla="*/ 1 w 416"/>
                <a:gd name="T43" fmla="*/ 1 h 296"/>
                <a:gd name="T44" fmla="*/ 1 w 416"/>
                <a:gd name="T45" fmla="*/ 1 h 296"/>
                <a:gd name="T46" fmla="*/ 1 w 416"/>
                <a:gd name="T47" fmla="*/ 1 h 296"/>
                <a:gd name="T48" fmla="*/ 1 w 416"/>
                <a:gd name="T49" fmla="*/ 1 h 296"/>
                <a:gd name="T50" fmla="*/ 1 w 416"/>
                <a:gd name="T51" fmla="*/ 1 h 296"/>
                <a:gd name="T52" fmla="*/ 1 w 416"/>
                <a:gd name="T53" fmla="*/ 1 h 296"/>
                <a:gd name="T54" fmla="*/ 1 w 416"/>
                <a:gd name="T55" fmla="*/ 1 h 296"/>
                <a:gd name="T56" fmla="*/ 1 w 416"/>
                <a:gd name="T57" fmla="*/ 1 h 296"/>
                <a:gd name="T58" fmla="*/ 1 w 416"/>
                <a:gd name="T59" fmla="*/ 1 h 296"/>
                <a:gd name="T60" fmla="*/ 1 w 416"/>
                <a:gd name="T61" fmla="*/ 1 h 296"/>
                <a:gd name="T62" fmla="*/ 1 w 416"/>
                <a:gd name="T63" fmla="*/ 1 h 296"/>
                <a:gd name="T64" fmla="*/ 1 w 416"/>
                <a:gd name="T65" fmla="*/ 1 h 296"/>
                <a:gd name="T66" fmla="*/ 1 w 416"/>
                <a:gd name="T67" fmla="*/ 1 h 296"/>
                <a:gd name="T68" fmla="*/ 1 w 416"/>
                <a:gd name="T69" fmla="*/ 1 h 296"/>
                <a:gd name="T70" fmla="*/ 1 w 416"/>
                <a:gd name="T71" fmla="*/ 1 h 296"/>
                <a:gd name="T72" fmla="*/ 1 w 416"/>
                <a:gd name="T73" fmla="*/ 1 h 296"/>
                <a:gd name="T74" fmla="*/ 1 w 416"/>
                <a:gd name="T75" fmla="*/ 1 h 296"/>
                <a:gd name="T76" fmla="*/ 1 w 416"/>
                <a:gd name="T77" fmla="*/ 1 h 296"/>
                <a:gd name="T78" fmla="*/ 1 w 416"/>
                <a:gd name="T79" fmla="*/ 0 h 296"/>
                <a:gd name="T80" fmla="*/ 1 w 416"/>
                <a:gd name="T81" fmla="*/ 1 h 296"/>
                <a:gd name="T82" fmla="*/ 1 w 416"/>
                <a:gd name="T83" fmla="*/ 1 h 296"/>
                <a:gd name="T84" fmla="*/ 1 w 416"/>
                <a:gd name="T85" fmla="*/ 1 h 296"/>
                <a:gd name="T86" fmla="*/ 1 w 416"/>
                <a:gd name="T87" fmla="*/ 1 h 296"/>
                <a:gd name="T88" fmla="*/ 1 w 416"/>
                <a:gd name="T89" fmla="*/ 1 h 296"/>
                <a:gd name="T90" fmla="*/ 1 w 416"/>
                <a:gd name="T91" fmla="*/ 1 h 296"/>
                <a:gd name="T92" fmla="*/ 1 w 416"/>
                <a:gd name="T93" fmla="*/ 1 h 296"/>
                <a:gd name="T94" fmla="*/ 1 w 416"/>
                <a:gd name="T95" fmla="*/ 1 h 296"/>
                <a:gd name="T96" fmla="*/ 1 w 416"/>
                <a:gd name="T97" fmla="*/ 1 h 296"/>
                <a:gd name="T98" fmla="*/ 1 w 416"/>
                <a:gd name="T99" fmla="*/ 1 h 296"/>
                <a:gd name="T100" fmla="*/ 0 w 416"/>
                <a:gd name="T101" fmla="*/ 1 h 2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6"/>
                <a:gd name="T154" fmla="*/ 0 h 296"/>
                <a:gd name="T155" fmla="*/ 416 w 416"/>
                <a:gd name="T156" fmla="*/ 296 h 2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6" h="296">
                  <a:moveTo>
                    <a:pt x="0" y="43"/>
                  </a:moveTo>
                  <a:lnTo>
                    <a:pt x="3" y="81"/>
                  </a:lnTo>
                  <a:lnTo>
                    <a:pt x="24" y="58"/>
                  </a:lnTo>
                  <a:lnTo>
                    <a:pt x="56" y="87"/>
                  </a:lnTo>
                  <a:lnTo>
                    <a:pt x="42" y="106"/>
                  </a:lnTo>
                  <a:lnTo>
                    <a:pt x="5" y="89"/>
                  </a:lnTo>
                  <a:lnTo>
                    <a:pt x="2" y="115"/>
                  </a:lnTo>
                  <a:lnTo>
                    <a:pt x="5" y="130"/>
                  </a:lnTo>
                  <a:lnTo>
                    <a:pt x="24" y="134"/>
                  </a:lnTo>
                  <a:lnTo>
                    <a:pt x="17" y="151"/>
                  </a:lnTo>
                  <a:lnTo>
                    <a:pt x="33" y="163"/>
                  </a:lnTo>
                  <a:lnTo>
                    <a:pt x="33" y="215"/>
                  </a:lnTo>
                  <a:lnTo>
                    <a:pt x="90" y="200"/>
                  </a:lnTo>
                  <a:lnTo>
                    <a:pt x="123" y="185"/>
                  </a:lnTo>
                  <a:lnTo>
                    <a:pt x="195" y="219"/>
                  </a:lnTo>
                  <a:lnTo>
                    <a:pt x="242" y="240"/>
                  </a:lnTo>
                  <a:lnTo>
                    <a:pt x="252" y="250"/>
                  </a:lnTo>
                  <a:lnTo>
                    <a:pt x="256" y="277"/>
                  </a:lnTo>
                  <a:lnTo>
                    <a:pt x="297" y="296"/>
                  </a:lnTo>
                  <a:lnTo>
                    <a:pt x="363" y="225"/>
                  </a:lnTo>
                  <a:lnTo>
                    <a:pt x="405" y="225"/>
                  </a:lnTo>
                  <a:lnTo>
                    <a:pt x="411" y="196"/>
                  </a:lnTo>
                  <a:lnTo>
                    <a:pt x="416" y="183"/>
                  </a:lnTo>
                  <a:lnTo>
                    <a:pt x="402" y="164"/>
                  </a:lnTo>
                  <a:lnTo>
                    <a:pt x="372" y="153"/>
                  </a:lnTo>
                  <a:lnTo>
                    <a:pt x="368" y="138"/>
                  </a:lnTo>
                  <a:lnTo>
                    <a:pt x="325" y="127"/>
                  </a:lnTo>
                  <a:lnTo>
                    <a:pt x="297" y="100"/>
                  </a:lnTo>
                  <a:lnTo>
                    <a:pt x="289" y="84"/>
                  </a:lnTo>
                  <a:lnTo>
                    <a:pt x="267" y="67"/>
                  </a:lnTo>
                  <a:lnTo>
                    <a:pt x="254" y="76"/>
                  </a:lnTo>
                  <a:lnTo>
                    <a:pt x="247" y="84"/>
                  </a:lnTo>
                  <a:lnTo>
                    <a:pt x="230" y="81"/>
                  </a:lnTo>
                  <a:lnTo>
                    <a:pt x="219" y="58"/>
                  </a:lnTo>
                  <a:lnTo>
                    <a:pt x="219" y="43"/>
                  </a:lnTo>
                  <a:lnTo>
                    <a:pt x="204" y="38"/>
                  </a:lnTo>
                  <a:lnTo>
                    <a:pt x="199" y="24"/>
                  </a:lnTo>
                  <a:lnTo>
                    <a:pt x="181" y="12"/>
                  </a:lnTo>
                  <a:lnTo>
                    <a:pt x="168" y="12"/>
                  </a:lnTo>
                  <a:lnTo>
                    <a:pt x="158" y="0"/>
                  </a:lnTo>
                  <a:lnTo>
                    <a:pt x="144" y="7"/>
                  </a:lnTo>
                  <a:lnTo>
                    <a:pt x="149" y="24"/>
                  </a:lnTo>
                  <a:lnTo>
                    <a:pt x="142" y="20"/>
                  </a:lnTo>
                  <a:lnTo>
                    <a:pt x="134" y="18"/>
                  </a:lnTo>
                  <a:lnTo>
                    <a:pt x="123" y="43"/>
                  </a:lnTo>
                  <a:lnTo>
                    <a:pt x="106" y="46"/>
                  </a:lnTo>
                  <a:lnTo>
                    <a:pt x="90" y="42"/>
                  </a:lnTo>
                  <a:lnTo>
                    <a:pt x="79" y="55"/>
                  </a:lnTo>
                  <a:lnTo>
                    <a:pt x="65" y="43"/>
                  </a:lnTo>
                  <a:lnTo>
                    <a:pt x="45" y="32"/>
                  </a:lnTo>
                  <a:lnTo>
                    <a:pt x="0" y="43"/>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204" name="Freeform 246"/>
            <p:cNvSpPr>
              <a:spLocks noChangeAspect="1"/>
            </p:cNvSpPr>
            <p:nvPr/>
          </p:nvSpPr>
          <p:spPr bwMode="auto">
            <a:xfrm>
              <a:off x="3707" y="2113"/>
              <a:ext cx="173" cy="76"/>
            </a:xfrm>
            <a:custGeom>
              <a:avLst/>
              <a:gdLst>
                <a:gd name="T0" fmla="*/ 1 w 346"/>
                <a:gd name="T1" fmla="*/ 1 h 152"/>
                <a:gd name="T2" fmla="*/ 1 w 346"/>
                <a:gd name="T3" fmla="*/ 1 h 152"/>
                <a:gd name="T4" fmla="*/ 1 w 346"/>
                <a:gd name="T5" fmla="*/ 1 h 152"/>
                <a:gd name="T6" fmla="*/ 0 w 346"/>
                <a:gd name="T7" fmla="*/ 1 h 152"/>
                <a:gd name="T8" fmla="*/ 1 w 346"/>
                <a:gd name="T9" fmla="*/ 1 h 152"/>
                <a:gd name="T10" fmla="*/ 1 w 346"/>
                <a:gd name="T11" fmla="*/ 1 h 152"/>
                <a:gd name="T12" fmla="*/ 1 w 346"/>
                <a:gd name="T13" fmla="*/ 1 h 152"/>
                <a:gd name="T14" fmla="*/ 1 w 346"/>
                <a:gd name="T15" fmla="*/ 1 h 152"/>
                <a:gd name="T16" fmla="*/ 1 w 346"/>
                <a:gd name="T17" fmla="*/ 1 h 152"/>
                <a:gd name="T18" fmla="*/ 1 w 346"/>
                <a:gd name="T19" fmla="*/ 1 h 152"/>
                <a:gd name="T20" fmla="*/ 1 w 346"/>
                <a:gd name="T21" fmla="*/ 1 h 152"/>
                <a:gd name="T22" fmla="*/ 1 w 346"/>
                <a:gd name="T23" fmla="*/ 1 h 152"/>
                <a:gd name="T24" fmla="*/ 1 w 346"/>
                <a:gd name="T25" fmla="*/ 1 h 152"/>
                <a:gd name="T26" fmla="*/ 1 w 346"/>
                <a:gd name="T27" fmla="*/ 1 h 152"/>
                <a:gd name="T28" fmla="*/ 1 w 346"/>
                <a:gd name="T29" fmla="*/ 1 h 152"/>
                <a:gd name="T30" fmla="*/ 1 w 346"/>
                <a:gd name="T31" fmla="*/ 1 h 152"/>
                <a:gd name="T32" fmla="*/ 1 w 346"/>
                <a:gd name="T33" fmla="*/ 1 h 152"/>
                <a:gd name="T34" fmla="*/ 1 w 346"/>
                <a:gd name="T35" fmla="*/ 1 h 152"/>
                <a:gd name="T36" fmla="*/ 1 w 346"/>
                <a:gd name="T37" fmla="*/ 1 h 152"/>
                <a:gd name="T38" fmla="*/ 1 w 346"/>
                <a:gd name="T39" fmla="*/ 1 h 152"/>
                <a:gd name="T40" fmla="*/ 1 w 346"/>
                <a:gd name="T41" fmla="*/ 1 h 152"/>
                <a:gd name="T42" fmla="*/ 1 w 346"/>
                <a:gd name="T43" fmla="*/ 0 h 152"/>
                <a:gd name="T44" fmla="*/ 1 w 346"/>
                <a:gd name="T45" fmla="*/ 1 h 152"/>
                <a:gd name="T46" fmla="*/ 1 w 346"/>
                <a:gd name="T47" fmla="*/ 1 h 152"/>
                <a:gd name="T48" fmla="*/ 1 w 346"/>
                <a:gd name="T49" fmla="*/ 1 h 152"/>
                <a:gd name="T50" fmla="*/ 1 w 346"/>
                <a:gd name="T51" fmla="*/ 1 h 152"/>
                <a:gd name="T52" fmla="*/ 1 w 346"/>
                <a:gd name="T53" fmla="*/ 1 h 152"/>
                <a:gd name="T54" fmla="*/ 1 w 346"/>
                <a:gd name="T55" fmla="*/ 1 h 152"/>
                <a:gd name="T56" fmla="*/ 1 w 346"/>
                <a:gd name="T57" fmla="*/ 1 h 152"/>
                <a:gd name="T58" fmla="*/ 1 w 346"/>
                <a:gd name="T59" fmla="*/ 1 h 152"/>
                <a:gd name="T60" fmla="*/ 1 w 346"/>
                <a:gd name="T61" fmla="*/ 1 h 152"/>
                <a:gd name="T62" fmla="*/ 1 w 346"/>
                <a:gd name="T63" fmla="*/ 1 h 152"/>
                <a:gd name="T64" fmla="*/ 1 w 346"/>
                <a:gd name="T65" fmla="*/ 1 h 152"/>
                <a:gd name="T66" fmla="*/ 1 w 346"/>
                <a:gd name="T67" fmla="*/ 1 h 152"/>
                <a:gd name="T68" fmla="*/ 1 w 346"/>
                <a:gd name="T69" fmla="*/ 1 h 152"/>
                <a:gd name="T70" fmla="*/ 1 w 346"/>
                <a:gd name="T71" fmla="*/ 1 h 152"/>
                <a:gd name="T72" fmla="*/ 1 w 346"/>
                <a:gd name="T73" fmla="*/ 1 h 152"/>
                <a:gd name="T74" fmla="*/ 1 w 346"/>
                <a:gd name="T75" fmla="*/ 1 h 152"/>
                <a:gd name="T76" fmla="*/ 1 w 346"/>
                <a:gd name="T77" fmla="*/ 1 h 152"/>
                <a:gd name="T78" fmla="*/ 1 w 346"/>
                <a:gd name="T79" fmla="*/ 1 h 152"/>
                <a:gd name="T80" fmla="*/ 1 w 346"/>
                <a:gd name="T81" fmla="*/ 1 h 152"/>
                <a:gd name="T82" fmla="*/ 1 w 346"/>
                <a:gd name="T83" fmla="*/ 1 h 1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46"/>
                <a:gd name="T127" fmla="*/ 0 h 152"/>
                <a:gd name="T128" fmla="*/ 346 w 346"/>
                <a:gd name="T129" fmla="*/ 152 h 15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46" h="152">
                  <a:moveTo>
                    <a:pt x="88" y="108"/>
                  </a:moveTo>
                  <a:lnTo>
                    <a:pt x="64" y="108"/>
                  </a:lnTo>
                  <a:lnTo>
                    <a:pt x="13" y="114"/>
                  </a:lnTo>
                  <a:lnTo>
                    <a:pt x="0" y="131"/>
                  </a:lnTo>
                  <a:lnTo>
                    <a:pt x="13" y="138"/>
                  </a:lnTo>
                  <a:lnTo>
                    <a:pt x="23" y="143"/>
                  </a:lnTo>
                  <a:lnTo>
                    <a:pt x="93" y="142"/>
                  </a:lnTo>
                  <a:lnTo>
                    <a:pt x="140" y="142"/>
                  </a:lnTo>
                  <a:lnTo>
                    <a:pt x="161" y="152"/>
                  </a:lnTo>
                  <a:lnTo>
                    <a:pt x="169" y="133"/>
                  </a:lnTo>
                  <a:lnTo>
                    <a:pt x="189" y="131"/>
                  </a:lnTo>
                  <a:lnTo>
                    <a:pt x="217" y="124"/>
                  </a:lnTo>
                  <a:lnTo>
                    <a:pt x="241" y="119"/>
                  </a:lnTo>
                  <a:lnTo>
                    <a:pt x="284" y="94"/>
                  </a:lnTo>
                  <a:lnTo>
                    <a:pt x="330" y="71"/>
                  </a:lnTo>
                  <a:lnTo>
                    <a:pt x="346" y="59"/>
                  </a:lnTo>
                  <a:lnTo>
                    <a:pt x="340" y="36"/>
                  </a:lnTo>
                  <a:lnTo>
                    <a:pt x="318" y="36"/>
                  </a:lnTo>
                  <a:lnTo>
                    <a:pt x="298" y="24"/>
                  </a:lnTo>
                  <a:lnTo>
                    <a:pt x="272" y="16"/>
                  </a:lnTo>
                  <a:lnTo>
                    <a:pt x="214" y="11"/>
                  </a:lnTo>
                  <a:lnTo>
                    <a:pt x="142" y="0"/>
                  </a:lnTo>
                  <a:lnTo>
                    <a:pt x="129" y="4"/>
                  </a:lnTo>
                  <a:lnTo>
                    <a:pt x="133" y="16"/>
                  </a:lnTo>
                  <a:lnTo>
                    <a:pt x="141" y="28"/>
                  </a:lnTo>
                  <a:lnTo>
                    <a:pt x="122" y="31"/>
                  </a:lnTo>
                  <a:lnTo>
                    <a:pt x="115" y="23"/>
                  </a:lnTo>
                  <a:lnTo>
                    <a:pt x="90" y="21"/>
                  </a:lnTo>
                  <a:lnTo>
                    <a:pt x="60" y="23"/>
                  </a:lnTo>
                  <a:lnTo>
                    <a:pt x="74" y="31"/>
                  </a:lnTo>
                  <a:lnTo>
                    <a:pt x="74" y="40"/>
                  </a:lnTo>
                  <a:lnTo>
                    <a:pt x="67" y="50"/>
                  </a:lnTo>
                  <a:lnTo>
                    <a:pt x="67" y="66"/>
                  </a:lnTo>
                  <a:lnTo>
                    <a:pt x="76" y="75"/>
                  </a:lnTo>
                  <a:lnTo>
                    <a:pt x="122" y="75"/>
                  </a:lnTo>
                  <a:lnTo>
                    <a:pt x="136" y="74"/>
                  </a:lnTo>
                  <a:lnTo>
                    <a:pt x="150" y="88"/>
                  </a:lnTo>
                  <a:lnTo>
                    <a:pt x="134" y="105"/>
                  </a:lnTo>
                  <a:lnTo>
                    <a:pt x="121" y="105"/>
                  </a:lnTo>
                  <a:lnTo>
                    <a:pt x="104" y="104"/>
                  </a:lnTo>
                  <a:lnTo>
                    <a:pt x="97" y="105"/>
                  </a:lnTo>
                  <a:lnTo>
                    <a:pt x="88" y="108"/>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205" name="Freeform 247"/>
            <p:cNvSpPr>
              <a:spLocks noChangeAspect="1"/>
            </p:cNvSpPr>
            <p:nvPr/>
          </p:nvSpPr>
          <p:spPr bwMode="auto">
            <a:xfrm>
              <a:off x="3691" y="2159"/>
              <a:ext cx="110" cy="78"/>
            </a:xfrm>
            <a:custGeom>
              <a:avLst/>
              <a:gdLst>
                <a:gd name="T0" fmla="*/ 0 w 221"/>
                <a:gd name="T1" fmla="*/ 0 h 157"/>
                <a:gd name="T2" fmla="*/ 0 w 221"/>
                <a:gd name="T3" fmla="*/ 0 h 157"/>
                <a:gd name="T4" fmla="*/ 0 w 221"/>
                <a:gd name="T5" fmla="*/ 0 h 157"/>
                <a:gd name="T6" fmla="*/ 0 w 221"/>
                <a:gd name="T7" fmla="*/ 0 h 157"/>
                <a:gd name="T8" fmla="*/ 0 w 221"/>
                <a:gd name="T9" fmla="*/ 0 h 157"/>
                <a:gd name="T10" fmla="*/ 0 w 221"/>
                <a:gd name="T11" fmla="*/ 0 h 157"/>
                <a:gd name="T12" fmla="*/ 0 w 221"/>
                <a:gd name="T13" fmla="*/ 0 h 157"/>
                <a:gd name="T14" fmla="*/ 0 w 221"/>
                <a:gd name="T15" fmla="*/ 0 h 157"/>
                <a:gd name="T16" fmla="*/ 0 w 221"/>
                <a:gd name="T17" fmla="*/ 0 h 157"/>
                <a:gd name="T18" fmla="*/ 0 w 221"/>
                <a:gd name="T19" fmla="*/ 0 h 157"/>
                <a:gd name="T20" fmla="*/ 0 w 221"/>
                <a:gd name="T21" fmla="*/ 0 h 157"/>
                <a:gd name="T22" fmla="*/ 0 w 221"/>
                <a:gd name="T23" fmla="*/ 0 h 157"/>
                <a:gd name="T24" fmla="*/ 0 w 221"/>
                <a:gd name="T25" fmla="*/ 0 h 157"/>
                <a:gd name="T26" fmla="*/ 0 w 221"/>
                <a:gd name="T27" fmla="*/ 0 h 157"/>
                <a:gd name="T28" fmla="*/ 0 w 221"/>
                <a:gd name="T29" fmla="*/ 0 h 157"/>
                <a:gd name="T30" fmla="*/ 0 w 221"/>
                <a:gd name="T31" fmla="*/ 0 h 157"/>
                <a:gd name="T32" fmla="*/ 0 w 221"/>
                <a:gd name="T33" fmla="*/ 0 h 157"/>
                <a:gd name="T34" fmla="*/ 0 w 221"/>
                <a:gd name="T35" fmla="*/ 0 h 157"/>
                <a:gd name="T36" fmla="*/ 0 w 221"/>
                <a:gd name="T37" fmla="*/ 0 h 157"/>
                <a:gd name="T38" fmla="*/ 0 w 221"/>
                <a:gd name="T39" fmla="*/ 0 h 157"/>
                <a:gd name="T40" fmla="*/ 0 w 221"/>
                <a:gd name="T41" fmla="*/ 0 h 157"/>
                <a:gd name="T42" fmla="*/ 0 w 221"/>
                <a:gd name="T43" fmla="*/ 0 h 157"/>
                <a:gd name="T44" fmla="*/ 0 w 221"/>
                <a:gd name="T45" fmla="*/ 0 h 157"/>
                <a:gd name="T46" fmla="*/ 0 w 221"/>
                <a:gd name="T47" fmla="*/ 0 h 157"/>
                <a:gd name="T48" fmla="*/ 0 w 221"/>
                <a:gd name="T49" fmla="*/ 0 h 157"/>
                <a:gd name="T50" fmla="*/ 0 w 221"/>
                <a:gd name="T51" fmla="*/ 0 h 157"/>
                <a:gd name="T52" fmla="*/ 0 w 221"/>
                <a:gd name="T53" fmla="*/ 0 h 157"/>
                <a:gd name="T54" fmla="*/ 0 w 221"/>
                <a:gd name="T55" fmla="*/ 0 h 157"/>
                <a:gd name="T56" fmla="*/ 0 w 221"/>
                <a:gd name="T57" fmla="*/ 0 h 157"/>
                <a:gd name="T58" fmla="*/ 0 w 221"/>
                <a:gd name="T59" fmla="*/ 0 h 157"/>
                <a:gd name="T60" fmla="*/ 0 w 221"/>
                <a:gd name="T61" fmla="*/ 0 h 157"/>
                <a:gd name="T62" fmla="*/ 0 w 221"/>
                <a:gd name="T63" fmla="*/ 0 h 157"/>
                <a:gd name="T64" fmla="*/ 0 w 221"/>
                <a:gd name="T65" fmla="*/ 0 h 157"/>
                <a:gd name="T66" fmla="*/ 0 w 221"/>
                <a:gd name="T67" fmla="*/ 0 h 157"/>
                <a:gd name="T68" fmla="*/ 0 w 221"/>
                <a:gd name="T69" fmla="*/ 0 h 157"/>
                <a:gd name="T70" fmla="*/ 0 w 221"/>
                <a:gd name="T71" fmla="*/ 0 h 157"/>
                <a:gd name="T72" fmla="*/ 0 w 221"/>
                <a:gd name="T73" fmla="*/ 0 h 1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1"/>
                <a:gd name="T112" fmla="*/ 0 h 157"/>
                <a:gd name="T113" fmla="*/ 221 w 221"/>
                <a:gd name="T114" fmla="*/ 157 h 1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1" h="157">
                  <a:moveTo>
                    <a:pt x="0" y="133"/>
                  </a:moveTo>
                  <a:lnTo>
                    <a:pt x="2" y="139"/>
                  </a:lnTo>
                  <a:lnTo>
                    <a:pt x="20" y="142"/>
                  </a:lnTo>
                  <a:lnTo>
                    <a:pt x="58" y="143"/>
                  </a:lnTo>
                  <a:lnTo>
                    <a:pt x="105" y="95"/>
                  </a:lnTo>
                  <a:lnTo>
                    <a:pt x="115" y="125"/>
                  </a:lnTo>
                  <a:lnTo>
                    <a:pt x="129" y="157"/>
                  </a:lnTo>
                  <a:lnTo>
                    <a:pt x="159" y="144"/>
                  </a:lnTo>
                  <a:lnTo>
                    <a:pt x="188" y="132"/>
                  </a:lnTo>
                  <a:lnTo>
                    <a:pt x="221" y="142"/>
                  </a:lnTo>
                  <a:lnTo>
                    <a:pt x="221" y="96"/>
                  </a:lnTo>
                  <a:lnTo>
                    <a:pt x="199" y="88"/>
                  </a:lnTo>
                  <a:lnTo>
                    <a:pt x="187" y="89"/>
                  </a:lnTo>
                  <a:lnTo>
                    <a:pt x="196" y="60"/>
                  </a:lnTo>
                  <a:lnTo>
                    <a:pt x="169" y="53"/>
                  </a:lnTo>
                  <a:lnTo>
                    <a:pt x="149" y="51"/>
                  </a:lnTo>
                  <a:lnTo>
                    <a:pt x="116" y="51"/>
                  </a:lnTo>
                  <a:lnTo>
                    <a:pt x="93" y="51"/>
                  </a:lnTo>
                  <a:lnTo>
                    <a:pt x="62" y="51"/>
                  </a:lnTo>
                  <a:lnTo>
                    <a:pt x="38" y="46"/>
                  </a:lnTo>
                  <a:lnTo>
                    <a:pt x="34" y="42"/>
                  </a:lnTo>
                  <a:lnTo>
                    <a:pt x="39" y="31"/>
                  </a:lnTo>
                  <a:lnTo>
                    <a:pt x="49" y="23"/>
                  </a:lnTo>
                  <a:lnTo>
                    <a:pt x="92" y="16"/>
                  </a:lnTo>
                  <a:lnTo>
                    <a:pt x="89" y="0"/>
                  </a:lnTo>
                  <a:lnTo>
                    <a:pt x="56" y="5"/>
                  </a:lnTo>
                  <a:lnTo>
                    <a:pt x="30" y="4"/>
                  </a:lnTo>
                  <a:lnTo>
                    <a:pt x="14" y="19"/>
                  </a:lnTo>
                  <a:lnTo>
                    <a:pt x="6" y="51"/>
                  </a:lnTo>
                  <a:lnTo>
                    <a:pt x="8" y="59"/>
                  </a:lnTo>
                  <a:lnTo>
                    <a:pt x="5" y="61"/>
                  </a:lnTo>
                  <a:lnTo>
                    <a:pt x="25" y="67"/>
                  </a:lnTo>
                  <a:lnTo>
                    <a:pt x="35" y="85"/>
                  </a:lnTo>
                  <a:lnTo>
                    <a:pt x="29" y="105"/>
                  </a:lnTo>
                  <a:lnTo>
                    <a:pt x="24" y="108"/>
                  </a:lnTo>
                  <a:lnTo>
                    <a:pt x="17" y="115"/>
                  </a:lnTo>
                  <a:lnTo>
                    <a:pt x="0" y="133"/>
                  </a:lnTo>
                  <a:close/>
                </a:path>
              </a:pathLst>
            </a:custGeom>
            <a:solidFill>
              <a:srgbClr val="00B0BC"/>
            </a:solidFill>
            <a:ln w="1588">
              <a:solidFill>
                <a:srgbClr val="000000"/>
              </a:solidFill>
              <a:round/>
              <a:headEnd/>
              <a:tailEnd/>
            </a:ln>
          </p:spPr>
          <p:txBody>
            <a:bodyPr/>
            <a:lstStyle/>
            <a:p>
              <a:pPr algn="r" eaLnBrk="0" hangingPunct="0"/>
              <a:endParaRPr lang="en-US">
                <a:latin typeface="Calibri" charset="0"/>
              </a:endParaRPr>
            </a:p>
          </p:txBody>
        </p:sp>
        <p:sp>
          <p:nvSpPr>
            <p:cNvPr id="40206" name="Rectangle 248"/>
            <p:cNvSpPr>
              <a:spLocks noChangeAspect="1" noChangeArrowheads="1"/>
            </p:cNvSpPr>
            <p:nvPr/>
          </p:nvSpPr>
          <p:spPr bwMode="auto">
            <a:xfrm>
              <a:off x="846" y="1699"/>
              <a:ext cx="41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07" name="Rectangle 249"/>
            <p:cNvSpPr>
              <a:spLocks noChangeAspect="1" noChangeArrowheads="1"/>
            </p:cNvSpPr>
            <p:nvPr/>
          </p:nvSpPr>
          <p:spPr bwMode="auto">
            <a:xfrm>
              <a:off x="903" y="1731"/>
              <a:ext cx="23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ROO</a:t>
              </a:r>
              <a:endParaRPr kumimoji="1" lang="en-GB">
                <a:latin typeface="Times New Roman" charset="0"/>
              </a:endParaRPr>
            </a:p>
          </p:txBody>
        </p:sp>
        <p:sp>
          <p:nvSpPr>
            <p:cNvPr id="40208" name="Rectangle 250"/>
            <p:cNvSpPr>
              <a:spLocks noChangeAspect="1" noChangeArrowheads="1"/>
            </p:cNvSpPr>
            <p:nvPr/>
          </p:nvSpPr>
          <p:spPr bwMode="auto">
            <a:xfrm>
              <a:off x="1026" y="2113"/>
              <a:ext cx="427"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09" name="Rectangle 251"/>
            <p:cNvSpPr>
              <a:spLocks noChangeAspect="1" noChangeArrowheads="1"/>
            </p:cNvSpPr>
            <p:nvPr/>
          </p:nvSpPr>
          <p:spPr bwMode="auto">
            <a:xfrm>
              <a:off x="1084" y="2145"/>
              <a:ext cx="20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USA</a:t>
              </a:r>
              <a:endParaRPr kumimoji="1" lang="en-GB">
                <a:latin typeface="Times New Roman" charset="0"/>
              </a:endParaRPr>
            </a:p>
          </p:txBody>
        </p:sp>
        <p:sp>
          <p:nvSpPr>
            <p:cNvPr id="40210" name="Rectangle 252"/>
            <p:cNvSpPr>
              <a:spLocks noChangeAspect="1" noChangeArrowheads="1"/>
            </p:cNvSpPr>
            <p:nvPr/>
          </p:nvSpPr>
          <p:spPr bwMode="auto">
            <a:xfrm>
              <a:off x="2202" y="1957"/>
              <a:ext cx="38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11" name="Rectangle 253"/>
            <p:cNvSpPr>
              <a:spLocks noChangeAspect="1" noChangeArrowheads="1"/>
            </p:cNvSpPr>
            <p:nvPr/>
          </p:nvSpPr>
          <p:spPr bwMode="auto">
            <a:xfrm>
              <a:off x="2260" y="1989"/>
              <a:ext cx="236"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EUM</a:t>
              </a:r>
              <a:endParaRPr kumimoji="1" lang="en-GB">
                <a:latin typeface="Times New Roman" charset="0"/>
              </a:endParaRPr>
            </a:p>
          </p:txBody>
        </p:sp>
        <p:sp>
          <p:nvSpPr>
            <p:cNvPr id="40212" name="Rectangle 254"/>
            <p:cNvSpPr>
              <a:spLocks noChangeAspect="1" noChangeArrowheads="1"/>
            </p:cNvSpPr>
            <p:nvPr/>
          </p:nvSpPr>
          <p:spPr bwMode="auto">
            <a:xfrm>
              <a:off x="2562" y="1513"/>
              <a:ext cx="391"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13" name="Rectangle 255"/>
            <p:cNvSpPr>
              <a:spLocks noChangeAspect="1" noChangeArrowheads="1"/>
            </p:cNvSpPr>
            <p:nvPr/>
          </p:nvSpPr>
          <p:spPr bwMode="auto">
            <a:xfrm>
              <a:off x="2620" y="1545"/>
              <a:ext cx="2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ROE</a:t>
              </a:r>
              <a:endParaRPr kumimoji="1" lang="en-GB">
                <a:latin typeface="Times New Roman" charset="0"/>
              </a:endParaRPr>
            </a:p>
          </p:txBody>
        </p:sp>
        <p:sp>
          <p:nvSpPr>
            <p:cNvPr id="40214" name="Rectangle 256"/>
            <p:cNvSpPr>
              <a:spLocks noChangeAspect="1" noChangeArrowheads="1"/>
            </p:cNvSpPr>
            <p:nvPr/>
          </p:nvSpPr>
          <p:spPr bwMode="auto">
            <a:xfrm>
              <a:off x="1620" y="2827"/>
              <a:ext cx="40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15" name="Rectangle 257"/>
            <p:cNvSpPr>
              <a:spLocks noChangeAspect="1" noChangeArrowheads="1"/>
            </p:cNvSpPr>
            <p:nvPr/>
          </p:nvSpPr>
          <p:spPr bwMode="auto">
            <a:xfrm>
              <a:off x="1678" y="2859"/>
              <a:ext cx="23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LAM</a:t>
              </a:r>
              <a:endParaRPr kumimoji="1" lang="en-GB">
                <a:latin typeface="Times New Roman" charset="0"/>
              </a:endParaRPr>
            </a:p>
          </p:txBody>
        </p:sp>
        <p:sp>
          <p:nvSpPr>
            <p:cNvPr id="40216" name="Rectangle 258"/>
            <p:cNvSpPr>
              <a:spLocks noChangeAspect="1" noChangeArrowheads="1"/>
            </p:cNvSpPr>
            <p:nvPr/>
          </p:nvSpPr>
          <p:spPr bwMode="auto">
            <a:xfrm>
              <a:off x="3906" y="1633"/>
              <a:ext cx="463"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17" name="Rectangle 259"/>
            <p:cNvSpPr>
              <a:spLocks noChangeAspect="1" noChangeArrowheads="1"/>
            </p:cNvSpPr>
            <p:nvPr/>
          </p:nvSpPr>
          <p:spPr bwMode="auto">
            <a:xfrm>
              <a:off x="3964" y="1665"/>
              <a:ext cx="17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FFFFFF"/>
                  </a:solidFill>
                  <a:latin typeface="Times New Roman" charset="0"/>
                </a:rPr>
                <a:t>EIT</a:t>
              </a:r>
              <a:endParaRPr kumimoji="1" lang="en-GB">
                <a:latin typeface="Times New Roman" charset="0"/>
              </a:endParaRPr>
            </a:p>
          </p:txBody>
        </p:sp>
        <p:sp>
          <p:nvSpPr>
            <p:cNvPr id="40218" name="Rectangle 260"/>
            <p:cNvSpPr>
              <a:spLocks noChangeAspect="1" noChangeArrowheads="1"/>
            </p:cNvSpPr>
            <p:nvPr/>
          </p:nvSpPr>
          <p:spPr bwMode="auto">
            <a:xfrm>
              <a:off x="2850" y="2545"/>
              <a:ext cx="391"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19" name="Rectangle 261"/>
            <p:cNvSpPr>
              <a:spLocks noChangeAspect="1" noChangeArrowheads="1"/>
            </p:cNvSpPr>
            <p:nvPr/>
          </p:nvSpPr>
          <p:spPr bwMode="auto">
            <a:xfrm>
              <a:off x="2908" y="2573"/>
              <a:ext cx="25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ROW</a:t>
              </a:r>
              <a:endParaRPr kumimoji="1" lang="en-GB">
                <a:latin typeface="Times New Roman" charset="0"/>
              </a:endParaRPr>
            </a:p>
          </p:txBody>
        </p:sp>
        <p:sp>
          <p:nvSpPr>
            <p:cNvPr id="40220" name="Rectangle 262"/>
            <p:cNvSpPr>
              <a:spLocks noChangeAspect="1" noChangeArrowheads="1"/>
            </p:cNvSpPr>
            <p:nvPr/>
          </p:nvSpPr>
          <p:spPr bwMode="auto">
            <a:xfrm>
              <a:off x="2908" y="2684"/>
              <a:ext cx="10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W</a:t>
              </a:r>
              <a:endParaRPr kumimoji="1" lang="en-GB">
                <a:latin typeface="Times New Roman" charset="0"/>
              </a:endParaRPr>
            </a:p>
          </p:txBody>
        </p:sp>
        <p:sp>
          <p:nvSpPr>
            <p:cNvPr id="40221" name="Rectangle 263"/>
            <p:cNvSpPr>
              <a:spLocks noChangeAspect="1" noChangeArrowheads="1"/>
            </p:cNvSpPr>
            <p:nvPr/>
          </p:nvSpPr>
          <p:spPr bwMode="auto">
            <a:xfrm>
              <a:off x="3732" y="2377"/>
              <a:ext cx="33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22" name="Rectangle 264"/>
            <p:cNvSpPr>
              <a:spLocks noChangeAspect="1" noChangeArrowheads="1"/>
            </p:cNvSpPr>
            <p:nvPr/>
          </p:nvSpPr>
          <p:spPr bwMode="auto">
            <a:xfrm>
              <a:off x="3790" y="2409"/>
              <a:ext cx="18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IND</a:t>
              </a:r>
              <a:endParaRPr kumimoji="1" lang="en-GB">
                <a:latin typeface="Times New Roman" charset="0"/>
              </a:endParaRPr>
            </a:p>
          </p:txBody>
        </p:sp>
        <p:sp>
          <p:nvSpPr>
            <p:cNvPr id="40223" name="Rectangle 265"/>
            <p:cNvSpPr>
              <a:spLocks noChangeAspect="1" noChangeArrowheads="1"/>
            </p:cNvSpPr>
            <p:nvPr/>
          </p:nvSpPr>
          <p:spPr bwMode="auto">
            <a:xfrm>
              <a:off x="4560" y="2605"/>
              <a:ext cx="40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24" name="Rectangle 266"/>
            <p:cNvSpPr>
              <a:spLocks noChangeAspect="1" noChangeArrowheads="1"/>
            </p:cNvSpPr>
            <p:nvPr/>
          </p:nvSpPr>
          <p:spPr bwMode="auto">
            <a:xfrm>
              <a:off x="4617" y="2637"/>
              <a:ext cx="18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ANI</a:t>
              </a:r>
              <a:endParaRPr kumimoji="1" lang="en-GB">
                <a:latin typeface="Times New Roman" charset="0"/>
              </a:endParaRPr>
            </a:p>
          </p:txBody>
        </p:sp>
        <p:sp>
          <p:nvSpPr>
            <p:cNvPr id="40225" name="Rectangle 267"/>
            <p:cNvSpPr>
              <a:spLocks noChangeAspect="1" noChangeArrowheads="1"/>
            </p:cNvSpPr>
            <p:nvPr/>
          </p:nvSpPr>
          <p:spPr bwMode="auto">
            <a:xfrm>
              <a:off x="4752" y="2185"/>
              <a:ext cx="355"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26" name="Rectangle 268"/>
            <p:cNvSpPr>
              <a:spLocks noChangeAspect="1" noChangeArrowheads="1"/>
            </p:cNvSpPr>
            <p:nvPr/>
          </p:nvSpPr>
          <p:spPr bwMode="auto">
            <a:xfrm>
              <a:off x="4809" y="2217"/>
              <a:ext cx="18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JPN</a:t>
              </a:r>
              <a:endParaRPr kumimoji="1" lang="en-GB">
                <a:latin typeface="Times New Roman" charset="0"/>
              </a:endParaRPr>
            </a:p>
          </p:txBody>
        </p:sp>
        <p:sp>
          <p:nvSpPr>
            <p:cNvPr id="40227" name="Rectangle 269"/>
            <p:cNvSpPr>
              <a:spLocks noChangeAspect="1" noChangeArrowheads="1"/>
            </p:cNvSpPr>
            <p:nvPr/>
          </p:nvSpPr>
          <p:spPr bwMode="auto">
            <a:xfrm>
              <a:off x="4013" y="2179"/>
              <a:ext cx="349"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28" name="Rectangle 270"/>
            <p:cNvSpPr>
              <a:spLocks noChangeAspect="1" noChangeArrowheads="1"/>
            </p:cNvSpPr>
            <p:nvPr/>
          </p:nvSpPr>
          <p:spPr bwMode="auto">
            <a:xfrm>
              <a:off x="4070" y="2211"/>
              <a:ext cx="22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CHN</a:t>
              </a:r>
              <a:endParaRPr kumimoji="1" lang="en-GB">
                <a:latin typeface="Times New Roman" charset="0"/>
              </a:endParaRPr>
            </a:p>
          </p:txBody>
        </p:sp>
        <p:sp>
          <p:nvSpPr>
            <p:cNvPr id="40229" name="Rectangle 271"/>
            <p:cNvSpPr>
              <a:spLocks noChangeAspect="1" noChangeArrowheads="1"/>
            </p:cNvSpPr>
            <p:nvPr/>
          </p:nvSpPr>
          <p:spPr bwMode="auto">
            <a:xfrm>
              <a:off x="2790" y="2305"/>
              <a:ext cx="36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endParaRPr lang="en-US">
                <a:latin typeface="Calibri" charset="0"/>
              </a:endParaRPr>
            </a:p>
          </p:txBody>
        </p:sp>
        <p:sp>
          <p:nvSpPr>
            <p:cNvPr id="40230" name="Rectangle 272"/>
            <p:cNvSpPr>
              <a:spLocks noChangeAspect="1" noChangeArrowheads="1"/>
            </p:cNvSpPr>
            <p:nvPr/>
          </p:nvSpPr>
          <p:spPr bwMode="auto">
            <a:xfrm>
              <a:off x="2847" y="2337"/>
              <a:ext cx="2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en-GB" sz="1200" b="1">
                  <a:solidFill>
                    <a:srgbClr val="000000"/>
                  </a:solidFill>
                  <a:latin typeface="Times New Roman" charset="0"/>
                </a:rPr>
                <a:t>AOE</a:t>
              </a:r>
              <a:endParaRPr kumimoji="1" lang="en-GB">
                <a:latin typeface="Times New Roman" charset="0"/>
              </a:endParaRPr>
            </a:p>
          </p:txBody>
        </p:sp>
      </p:grpSp>
      <p:sp>
        <p:nvSpPr>
          <p:cNvPr id="39943" name="Text Box 286"/>
          <p:cNvSpPr txBox="1">
            <a:spLocks noChangeArrowheads="1"/>
          </p:cNvSpPr>
          <p:nvPr/>
        </p:nvSpPr>
        <p:spPr bwMode="auto">
          <a:xfrm>
            <a:off x="3237785" y="5486400"/>
            <a:ext cx="400121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a:solidFill>
                  <a:srgbClr val="FFFFFF"/>
                </a:solidFill>
                <a:latin typeface="Calibri" charset="0"/>
              </a:rPr>
              <a:t>Oxford </a:t>
            </a:r>
            <a:r>
              <a:rPr lang="en-US" sz="3200" dirty="0" smtClean="0">
                <a:solidFill>
                  <a:srgbClr val="FFFFFF"/>
                </a:solidFill>
                <a:latin typeface="Calibri" charset="0"/>
              </a:rPr>
              <a:t>CLIMOX model</a:t>
            </a:r>
            <a:endParaRPr lang="en-US" sz="3200" dirty="0">
              <a:solidFill>
                <a:srgbClr val="FFFFFF"/>
              </a:solidFill>
              <a:latin typeface="Calibri" charset="0"/>
            </a:endParaRPr>
          </a:p>
        </p:txBody>
      </p:sp>
      <p:grpSp>
        <p:nvGrpSpPr>
          <p:cNvPr id="39944" name="Group 294"/>
          <p:cNvGrpSpPr>
            <a:grpSpLocks noChangeAspect="1"/>
          </p:cNvGrpSpPr>
          <p:nvPr/>
        </p:nvGrpSpPr>
        <p:grpSpPr bwMode="auto">
          <a:xfrm>
            <a:off x="412377" y="4814042"/>
            <a:ext cx="1811338" cy="1277938"/>
            <a:chOff x="176213" y="5057775"/>
            <a:chExt cx="2106612" cy="1487488"/>
          </a:xfrm>
        </p:grpSpPr>
        <p:sp>
          <p:nvSpPr>
            <p:cNvPr id="39949" name="Rectangle 274"/>
            <p:cNvSpPr>
              <a:spLocks noChangeArrowheads="1"/>
            </p:cNvSpPr>
            <p:nvPr/>
          </p:nvSpPr>
          <p:spPr bwMode="auto">
            <a:xfrm>
              <a:off x="176213" y="5554663"/>
              <a:ext cx="525462" cy="495300"/>
            </a:xfrm>
            <a:prstGeom prst="rect">
              <a:avLst/>
            </a:prstGeom>
            <a:solidFill>
              <a:srgbClr val="FF3333"/>
            </a:solidFill>
            <a:ln w="12700">
              <a:solidFill>
                <a:schemeClr val="tx1"/>
              </a:solidFill>
              <a:miter lim="800000"/>
              <a:headEnd type="none" w="sm" len="sm"/>
              <a:tailEnd/>
            </a:ln>
          </p:spPr>
          <p:txBody>
            <a:bodyPr wrap="none" anchor="ctr"/>
            <a:lstStyle/>
            <a:p>
              <a:pPr algn="r" eaLnBrk="0" hangingPunct="0"/>
              <a:endParaRPr lang="en-US"/>
            </a:p>
          </p:txBody>
        </p:sp>
        <p:sp>
          <p:nvSpPr>
            <p:cNvPr id="39950" name="Rectangle 275"/>
            <p:cNvSpPr>
              <a:spLocks noChangeArrowheads="1"/>
            </p:cNvSpPr>
            <p:nvPr/>
          </p:nvSpPr>
          <p:spPr bwMode="auto">
            <a:xfrm>
              <a:off x="176213" y="6049963"/>
              <a:ext cx="525462" cy="495300"/>
            </a:xfrm>
            <a:prstGeom prst="rect">
              <a:avLst/>
            </a:prstGeom>
            <a:solidFill>
              <a:srgbClr val="FFAD2C"/>
            </a:solidFill>
            <a:ln w="12700">
              <a:solidFill>
                <a:schemeClr val="tx1"/>
              </a:solidFill>
              <a:miter lim="800000"/>
              <a:headEnd type="none" w="sm" len="sm"/>
              <a:tailEnd/>
            </a:ln>
          </p:spPr>
          <p:txBody>
            <a:bodyPr wrap="none" anchor="ctr"/>
            <a:lstStyle/>
            <a:p>
              <a:pPr algn="r" eaLnBrk="0" hangingPunct="0"/>
              <a:endParaRPr lang="en-US"/>
            </a:p>
          </p:txBody>
        </p:sp>
        <p:sp>
          <p:nvSpPr>
            <p:cNvPr id="39951" name="Rectangle 276"/>
            <p:cNvSpPr>
              <a:spLocks noChangeArrowheads="1"/>
            </p:cNvSpPr>
            <p:nvPr/>
          </p:nvSpPr>
          <p:spPr bwMode="auto">
            <a:xfrm>
              <a:off x="176213" y="5057775"/>
              <a:ext cx="525462" cy="495300"/>
            </a:xfrm>
            <a:prstGeom prst="rect">
              <a:avLst/>
            </a:prstGeom>
            <a:solidFill>
              <a:srgbClr val="00FFFF"/>
            </a:solidFill>
            <a:ln w="12700">
              <a:solidFill>
                <a:schemeClr val="tx1"/>
              </a:solidFill>
              <a:miter lim="800000"/>
              <a:headEnd type="none" w="sm" len="sm"/>
              <a:tailEnd/>
            </a:ln>
          </p:spPr>
          <p:txBody>
            <a:bodyPr wrap="none" anchor="ctr"/>
            <a:lstStyle/>
            <a:p>
              <a:pPr algn="r" eaLnBrk="0" hangingPunct="0"/>
              <a:endParaRPr lang="en-US"/>
            </a:p>
          </p:txBody>
        </p:sp>
        <p:sp>
          <p:nvSpPr>
            <p:cNvPr id="39952" name="Rectangle 277"/>
            <p:cNvSpPr>
              <a:spLocks noChangeArrowheads="1"/>
            </p:cNvSpPr>
            <p:nvPr/>
          </p:nvSpPr>
          <p:spPr bwMode="auto">
            <a:xfrm>
              <a:off x="701675" y="5057775"/>
              <a:ext cx="525463" cy="495300"/>
            </a:xfrm>
            <a:prstGeom prst="rect">
              <a:avLst/>
            </a:prstGeom>
            <a:solidFill>
              <a:srgbClr val="FFFF00"/>
            </a:solidFill>
            <a:ln w="12700">
              <a:solidFill>
                <a:schemeClr val="tx1"/>
              </a:solidFill>
              <a:miter lim="800000"/>
              <a:headEnd type="none" w="sm" len="sm"/>
              <a:tailEnd/>
            </a:ln>
          </p:spPr>
          <p:txBody>
            <a:bodyPr wrap="none" anchor="ctr"/>
            <a:lstStyle/>
            <a:p>
              <a:pPr algn="r" eaLnBrk="0" hangingPunct="0"/>
              <a:endParaRPr lang="en-US"/>
            </a:p>
          </p:txBody>
        </p:sp>
        <p:sp>
          <p:nvSpPr>
            <p:cNvPr id="39953" name="Rectangle 278"/>
            <p:cNvSpPr>
              <a:spLocks noChangeArrowheads="1"/>
            </p:cNvSpPr>
            <p:nvPr/>
          </p:nvSpPr>
          <p:spPr bwMode="auto">
            <a:xfrm>
              <a:off x="701675" y="5554663"/>
              <a:ext cx="525463" cy="495300"/>
            </a:xfrm>
            <a:prstGeom prst="rect">
              <a:avLst/>
            </a:prstGeom>
            <a:solidFill>
              <a:srgbClr val="0000FF"/>
            </a:solidFill>
            <a:ln w="12700">
              <a:solidFill>
                <a:schemeClr val="tx1"/>
              </a:solidFill>
              <a:miter lim="800000"/>
              <a:headEnd type="none" w="sm" len="sm"/>
              <a:tailEnd/>
            </a:ln>
          </p:spPr>
          <p:txBody>
            <a:bodyPr wrap="none" anchor="ctr"/>
            <a:lstStyle/>
            <a:p>
              <a:pPr algn="r" eaLnBrk="0" hangingPunct="0"/>
              <a:endParaRPr lang="en-US"/>
            </a:p>
          </p:txBody>
        </p:sp>
        <p:sp>
          <p:nvSpPr>
            <p:cNvPr id="39954" name="Rectangle 279"/>
            <p:cNvSpPr>
              <a:spLocks noChangeArrowheads="1"/>
            </p:cNvSpPr>
            <p:nvPr/>
          </p:nvSpPr>
          <p:spPr bwMode="auto">
            <a:xfrm>
              <a:off x="701675" y="6049963"/>
              <a:ext cx="525463" cy="495300"/>
            </a:xfrm>
            <a:prstGeom prst="rect">
              <a:avLst/>
            </a:prstGeom>
            <a:solidFill>
              <a:srgbClr val="00CE00"/>
            </a:solidFill>
            <a:ln w="12700">
              <a:solidFill>
                <a:schemeClr val="tx1"/>
              </a:solidFill>
              <a:miter lim="800000"/>
              <a:headEnd type="none" w="sm" len="sm"/>
              <a:tailEnd/>
            </a:ln>
          </p:spPr>
          <p:txBody>
            <a:bodyPr wrap="none" anchor="ctr"/>
            <a:lstStyle/>
            <a:p>
              <a:pPr algn="r" eaLnBrk="0" hangingPunct="0"/>
              <a:endParaRPr lang="en-US"/>
            </a:p>
          </p:txBody>
        </p:sp>
        <p:sp>
          <p:nvSpPr>
            <p:cNvPr id="39955" name="Rectangle 280"/>
            <p:cNvSpPr>
              <a:spLocks noChangeArrowheads="1"/>
            </p:cNvSpPr>
            <p:nvPr/>
          </p:nvSpPr>
          <p:spPr bwMode="auto">
            <a:xfrm>
              <a:off x="1231900" y="5057775"/>
              <a:ext cx="525463" cy="495300"/>
            </a:xfrm>
            <a:prstGeom prst="rect">
              <a:avLst/>
            </a:prstGeom>
            <a:solidFill>
              <a:srgbClr val="00B0BC"/>
            </a:solidFill>
            <a:ln w="12700">
              <a:solidFill>
                <a:schemeClr val="tx1"/>
              </a:solidFill>
              <a:miter lim="800000"/>
              <a:headEnd type="none" w="sm" len="sm"/>
              <a:tailEnd/>
            </a:ln>
          </p:spPr>
          <p:txBody>
            <a:bodyPr wrap="none" anchor="ctr"/>
            <a:lstStyle/>
            <a:p>
              <a:pPr algn="r" eaLnBrk="0" hangingPunct="0"/>
              <a:endParaRPr lang="en-US"/>
            </a:p>
          </p:txBody>
        </p:sp>
        <p:sp>
          <p:nvSpPr>
            <p:cNvPr id="39956" name="Rectangle 281"/>
            <p:cNvSpPr>
              <a:spLocks noChangeArrowheads="1"/>
            </p:cNvSpPr>
            <p:nvPr/>
          </p:nvSpPr>
          <p:spPr bwMode="auto">
            <a:xfrm>
              <a:off x="1231900" y="5554663"/>
              <a:ext cx="525463" cy="495300"/>
            </a:xfrm>
            <a:prstGeom prst="rect">
              <a:avLst/>
            </a:prstGeom>
            <a:solidFill>
              <a:srgbClr val="FF6AFF"/>
            </a:solidFill>
            <a:ln w="12700">
              <a:solidFill>
                <a:schemeClr val="tx1"/>
              </a:solidFill>
              <a:miter lim="800000"/>
              <a:headEnd type="none" w="sm" len="sm"/>
              <a:tailEnd/>
            </a:ln>
          </p:spPr>
          <p:txBody>
            <a:bodyPr wrap="none" anchor="ctr"/>
            <a:lstStyle/>
            <a:p>
              <a:pPr algn="r" eaLnBrk="0" hangingPunct="0"/>
              <a:endParaRPr lang="en-US"/>
            </a:p>
          </p:txBody>
        </p:sp>
        <p:sp>
          <p:nvSpPr>
            <p:cNvPr id="39957" name="Rectangle 282"/>
            <p:cNvSpPr>
              <a:spLocks noChangeArrowheads="1"/>
            </p:cNvSpPr>
            <p:nvPr/>
          </p:nvSpPr>
          <p:spPr bwMode="auto">
            <a:xfrm>
              <a:off x="1231900" y="6049963"/>
              <a:ext cx="525463" cy="495300"/>
            </a:xfrm>
            <a:prstGeom prst="rect">
              <a:avLst/>
            </a:prstGeom>
            <a:solidFill>
              <a:srgbClr val="FFF3E8"/>
            </a:solidFill>
            <a:ln w="12700">
              <a:solidFill>
                <a:schemeClr val="tx1"/>
              </a:solidFill>
              <a:miter lim="800000"/>
              <a:headEnd type="none" w="sm" len="sm"/>
              <a:tailEnd/>
            </a:ln>
          </p:spPr>
          <p:txBody>
            <a:bodyPr wrap="none" anchor="ctr"/>
            <a:lstStyle/>
            <a:p>
              <a:pPr algn="r" eaLnBrk="0" hangingPunct="0"/>
              <a:endParaRPr lang="en-US"/>
            </a:p>
          </p:txBody>
        </p:sp>
        <p:sp>
          <p:nvSpPr>
            <p:cNvPr id="39958" name="Rectangle 283"/>
            <p:cNvSpPr>
              <a:spLocks noChangeArrowheads="1"/>
            </p:cNvSpPr>
            <p:nvPr/>
          </p:nvSpPr>
          <p:spPr bwMode="auto">
            <a:xfrm>
              <a:off x="1757363" y="5057775"/>
              <a:ext cx="525462" cy="495300"/>
            </a:xfrm>
            <a:prstGeom prst="rect">
              <a:avLst/>
            </a:prstGeom>
            <a:solidFill>
              <a:srgbClr val="941CAC"/>
            </a:solidFill>
            <a:ln w="12700">
              <a:solidFill>
                <a:schemeClr val="tx1"/>
              </a:solidFill>
              <a:miter lim="800000"/>
              <a:headEnd type="none" w="sm" len="sm"/>
              <a:tailEnd/>
            </a:ln>
          </p:spPr>
          <p:txBody>
            <a:bodyPr wrap="none" anchor="ctr"/>
            <a:lstStyle/>
            <a:p>
              <a:pPr algn="r" eaLnBrk="0" hangingPunct="0"/>
              <a:endParaRPr lang="en-US"/>
            </a:p>
          </p:txBody>
        </p:sp>
        <p:sp>
          <p:nvSpPr>
            <p:cNvPr id="39959" name="Rectangle 284"/>
            <p:cNvSpPr>
              <a:spLocks noChangeArrowheads="1"/>
            </p:cNvSpPr>
            <p:nvPr/>
          </p:nvSpPr>
          <p:spPr bwMode="auto">
            <a:xfrm>
              <a:off x="1757363" y="5554663"/>
              <a:ext cx="525462" cy="495300"/>
            </a:xfrm>
            <a:prstGeom prst="rect">
              <a:avLst/>
            </a:prstGeom>
            <a:solidFill>
              <a:srgbClr val="FFFF99"/>
            </a:solidFill>
            <a:ln w="12700">
              <a:solidFill>
                <a:schemeClr val="tx1"/>
              </a:solidFill>
              <a:miter lim="800000"/>
              <a:headEnd type="none" w="sm" len="sm"/>
              <a:tailEnd/>
            </a:ln>
          </p:spPr>
          <p:txBody>
            <a:bodyPr wrap="none" anchor="ctr"/>
            <a:lstStyle/>
            <a:p>
              <a:pPr algn="r" eaLnBrk="0" hangingPunct="0"/>
              <a:endParaRPr lang="en-US"/>
            </a:p>
          </p:txBody>
        </p:sp>
        <p:sp>
          <p:nvSpPr>
            <p:cNvPr id="39960" name="Rectangle 285"/>
            <p:cNvSpPr>
              <a:spLocks noChangeArrowheads="1"/>
            </p:cNvSpPr>
            <p:nvPr/>
          </p:nvSpPr>
          <p:spPr bwMode="auto">
            <a:xfrm>
              <a:off x="1757363" y="6049963"/>
              <a:ext cx="525462" cy="495300"/>
            </a:xfrm>
            <a:prstGeom prst="rect">
              <a:avLst/>
            </a:prstGeom>
            <a:solidFill>
              <a:srgbClr val="FBD128"/>
            </a:solidFill>
            <a:ln w="12700">
              <a:solidFill>
                <a:schemeClr val="tx1"/>
              </a:solidFill>
              <a:miter lim="800000"/>
              <a:headEnd type="none" w="sm" len="sm"/>
              <a:tailEnd/>
            </a:ln>
          </p:spPr>
          <p:txBody>
            <a:bodyPr wrap="none" anchor="ctr"/>
            <a:lstStyle/>
            <a:p>
              <a:pPr algn="r" eaLnBrk="0" hangingPunct="0"/>
              <a:endParaRPr lang="en-US"/>
            </a:p>
          </p:txBody>
        </p:sp>
      </p:grpSp>
    </p:spTree>
    <p:extLst>
      <p:ext uri="{BB962C8B-B14F-4D97-AF65-F5344CB8AC3E}">
        <p14:creationId xmlns:p14="http://schemas.microsoft.com/office/powerpoint/2010/main" val="35969294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5400"/>
            <a:ext cx="9144000" cy="762000"/>
          </a:xfrm>
          <a:prstGeom prst="rect">
            <a:avLst/>
          </a:prstGeom>
        </p:spPr>
        <p:txBody>
          <a:bodyPr/>
          <a:lstStyle/>
          <a:p>
            <a:r>
              <a:rPr lang="en-US" dirty="0" smtClean="0">
                <a:solidFill>
                  <a:srgbClr val="FFFFFF"/>
                </a:solidFill>
              </a:rPr>
              <a:t>Opportunities for improvement</a:t>
            </a:r>
            <a:endParaRPr lang="en-US" dirty="0">
              <a:solidFill>
                <a:srgbClr val="FFFFFF"/>
              </a:solidFill>
            </a:endParaRPr>
          </a:p>
        </p:txBody>
      </p:sp>
      <p:sp>
        <p:nvSpPr>
          <p:cNvPr id="3" name="Content Placeholder 2"/>
          <p:cNvSpPr>
            <a:spLocks noGrp="1"/>
          </p:cNvSpPr>
          <p:nvPr>
            <p:ph sz="half" idx="4294967295"/>
          </p:nvPr>
        </p:nvSpPr>
        <p:spPr>
          <a:xfrm>
            <a:off x="0" y="990600"/>
            <a:ext cx="4854575" cy="5257800"/>
          </a:xfrm>
          <a:prstGeom prst="rect">
            <a:avLst/>
          </a:prstGeom>
        </p:spPr>
        <p:txBody>
          <a:bodyPr/>
          <a:lstStyle/>
          <a:p>
            <a:r>
              <a:rPr lang="en-US" dirty="0" smtClean="0">
                <a:solidFill>
                  <a:srgbClr val="FFFFFF"/>
                </a:solidFill>
              </a:rPr>
              <a:t>Resolution: geographic, sectoral, population</a:t>
            </a:r>
          </a:p>
          <a:p>
            <a:r>
              <a:rPr lang="en-US" dirty="0" smtClean="0">
                <a:solidFill>
                  <a:srgbClr val="FFFFFF"/>
                </a:solidFill>
              </a:rPr>
              <a:t>Resource accounting: fossil fuels, water, etc.</a:t>
            </a:r>
          </a:p>
          <a:p>
            <a:r>
              <a:rPr lang="en-US" dirty="0" smtClean="0">
                <a:solidFill>
                  <a:srgbClr val="FFFFFF"/>
                </a:solidFill>
              </a:rPr>
              <a:t>Human expectations, investment decisions</a:t>
            </a:r>
          </a:p>
          <a:p>
            <a:r>
              <a:rPr lang="en-US" dirty="0" smtClean="0">
                <a:solidFill>
                  <a:srgbClr val="FFFFFF"/>
                </a:solidFill>
              </a:rPr>
              <a:t>Intrinsic stochasticity</a:t>
            </a:r>
          </a:p>
          <a:p>
            <a:r>
              <a:rPr lang="en-US" dirty="0" smtClean="0">
                <a:solidFill>
                  <a:srgbClr val="FFFFFF"/>
                </a:solidFill>
              </a:rPr>
              <a:t>Uncertainty and human response to uncertainty</a:t>
            </a:r>
          </a:p>
          <a:p>
            <a:r>
              <a:rPr lang="en-US" dirty="0" smtClean="0">
                <a:solidFill>
                  <a:srgbClr val="FFFFFF"/>
                </a:solidFill>
              </a:rPr>
              <a:t>Impacts, adaptation</a:t>
            </a:r>
          </a:p>
        </p:txBody>
      </p:sp>
      <p:sp>
        <p:nvSpPr>
          <p:cNvPr id="4" name="Content Placeholder 3"/>
          <p:cNvSpPr>
            <a:spLocks noGrp="1"/>
          </p:cNvSpPr>
          <p:nvPr>
            <p:ph sz="half" idx="4294967295"/>
          </p:nvPr>
        </p:nvSpPr>
        <p:spPr>
          <a:xfrm>
            <a:off x="4648200" y="990600"/>
            <a:ext cx="4495800" cy="4343400"/>
          </a:xfrm>
          <a:prstGeom prst="rect">
            <a:avLst/>
          </a:prstGeom>
        </p:spPr>
        <p:txBody>
          <a:bodyPr/>
          <a:lstStyle/>
          <a:p>
            <a:r>
              <a:rPr lang="en-US" dirty="0" smtClean="0">
                <a:solidFill>
                  <a:srgbClr val="FFFFFF"/>
                </a:solidFill>
              </a:rPr>
              <a:t>Capital vintages</a:t>
            </a:r>
          </a:p>
          <a:p>
            <a:r>
              <a:rPr lang="en-US" dirty="0" smtClean="0">
                <a:solidFill>
                  <a:srgbClr val="FFFFFF"/>
                </a:solidFill>
              </a:rPr>
              <a:t>Technological change</a:t>
            </a:r>
          </a:p>
          <a:p>
            <a:r>
              <a:rPr lang="en-US" dirty="0" smtClean="0">
                <a:solidFill>
                  <a:srgbClr val="FFFFFF"/>
                </a:solidFill>
              </a:rPr>
              <a:t>Institutional and regulatory friction</a:t>
            </a:r>
          </a:p>
          <a:p>
            <a:r>
              <a:rPr lang="en-US" dirty="0" smtClean="0">
                <a:solidFill>
                  <a:srgbClr val="FFFFFF"/>
                </a:solidFill>
              </a:rPr>
              <a:t>Imperfect competition</a:t>
            </a:r>
          </a:p>
          <a:p>
            <a:r>
              <a:rPr lang="en-US" dirty="0" smtClean="0">
                <a:solidFill>
                  <a:srgbClr val="FFFFFF"/>
                </a:solidFill>
              </a:rPr>
              <a:t>Human preferences</a:t>
            </a:r>
          </a:p>
          <a:p>
            <a:r>
              <a:rPr lang="en-US" dirty="0" smtClean="0">
                <a:solidFill>
                  <a:srgbClr val="FFFFFF"/>
                </a:solidFill>
              </a:rPr>
              <a:t>Population change</a:t>
            </a:r>
          </a:p>
          <a:p>
            <a:r>
              <a:rPr lang="en-US" dirty="0" smtClean="0">
                <a:solidFill>
                  <a:srgbClr val="FFFFFF"/>
                </a:solidFill>
              </a:rPr>
              <a:t>Trade, leakages</a:t>
            </a:r>
          </a:p>
          <a:p>
            <a:r>
              <a:rPr lang="en-US" dirty="0" smtClean="0">
                <a:solidFill>
                  <a:srgbClr val="FFFFFF"/>
                </a:solidFill>
              </a:rPr>
              <a:t>National preferences, negotiations, conflict</a:t>
            </a:r>
          </a:p>
          <a:p>
            <a:endParaRPr lang="en-US" dirty="0" smtClean="0">
              <a:solidFill>
                <a:srgbClr val="FFFFFF"/>
              </a:solidFill>
            </a:endParaRPr>
          </a:p>
        </p:txBody>
      </p:sp>
    </p:spTree>
    <p:extLst>
      <p:ext uri="{BB962C8B-B14F-4D97-AF65-F5344CB8AC3E}">
        <p14:creationId xmlns:p14="http://schemas.microsoft.com/office/powerpoint/2010/main" val="3394947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76200"/>
            <a:ext cx="4903788" cy="4343400"/>
          </a:xfrm>
          <a:prstGeom prst="rect">
            <a:avLst/>
          </a:prstGeom>
        </p:spPr>
        <p:txBody>
          <a:bodyPr/>
          <a:lstStyle/>
          <a:p>
            <a:r>
              <a:rPr lang="en-US" dirty="0" smtClean="0">
                <a:solidFill>
                  <a:srgbClr val="FFFFFF"/>
                </a:solidFill>
              </a:rPr>
              <a:t>Republicans: “According to an MIT study, cap and trade could cost the average household more than </a:t>
            </a:r>
            <a:r>
              <a:rPr lang="en-US" b="1" dirty="0" smtClean="0">
                <a:solidFill>
                  <a:srgbClr val="FFFFFF"/>
                </a:solidFill>
              </a:rPr>
              <a:t>$3,100 </a:t>
            </a:r>
            <a:r>
              <a:rPr lang="en-US" dirty="0" smtClean="0">
                <a:solidFill>
                  <a:srgbClr val="FFFFFF"/>
                </a:solidFill>
              </a:rPr>
              <a:t>per year”</a:t>
            </a:r>
          </a:p>
          <a:p>
            <a:r>
              <a:rPr lang="en-US" dirty="0" smtClean="0">
                <a:solidFill>
                  <a:srgbClr val="FFFFFF"/>
                </a:solidFill>
              </a:rPr>
              <a:t>Reilly: “Analysis … misrepresented … The correct estimate is approximately </a:t>
            </a:r>
            <a:r>
              <a:rPr lang="en-US" b="1" dirty="0" smtClean="0">
                <a:solidFill>
                  <a:srgbClr val="FFFFFF"/>
                </a:solidFill>
              </a:rPr>
              <a:t>$340</a:t>
            </a:r>
            <a:r>
              <a:rPr lang="en-US" dirty="0" smtClean="0">
                <a:solidFill>
                  <a:srgbClr val="FFFFFF"/>
                </a:solidFill>
              </a:rPr>
              <a:t>.”</a:t>
            </a:r>
          </a:p>
          <a:p>
            <a:r>
              <a:rPr lang="en-US" dirty="0" smtClean="0">
                <a:solidFill>
                  <a:srgbClr val="FFFFFF"/>
                </a:solidFill>
              </a:rPr>
              <a:t>Reilly: "I made a boneheaded mistake in </a:t>
            </a:r>
            <a:br>
              <a:rPr lang="en-US" dirty="0" smtClean="0">
                <a:solidFill>
                  <a:srgbClr val="FFFFFF"/>
                </a:solidFill>
              </a:rPr>
            </a:br>
            <a:r>
              <a:rPr lang="en-US" dirty="0" smtClean="0">
                <a:solidFill>
                  <a:srgbClr val="FFFFFF"/>
                </a:solidFill>
              </a:rPr>
              <a:t>an Excel spreadsheet.” Revises $340</a:t>
            </a:r>
            <a:r>
              <a:rPr lang="en-US" dirty="0" smtClean="0">
                <a:solidFill>
                  <a:srgbClr val="FFFFFF"/>
                </a:solidFill>
                <a:sym typeface="Wingdings"/>
              </a:rPr>
              <a:t> to </a:t>
            </a:r>
            <a:r>
              <a:rPr lang="en-US" b="1" dirty="0" smtClean="0">
                <a:solidFill>
                  <a:srgbClr val="FFFFFF"/>
                </a:solidFill>
                <a:sym typeface="Wingdings"/>
              </a:rPr>
              <a:t>$800</a:t>
            </a:r>
            <a:r>
              <a:rPr lang="en-US" dirty="0" smtClean="0">
                <a:solidFill>
                  <a:srgbClr val="FFFFFF"/>
                </a:solidFill>
                <a:sym typeface="Wingdings"/>
              </a:rPr>
              <a:t>.</a:t>
            </a:r>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4724400" y="425450"/>
            <a:ext cx="4368800" cy="6007100"/>
          </a:xfrm>
          <a:prstGeom prst="rect">
            <a:avLst/>
          </a:prstGeom>
        </p:spPr>
      </p:pic>
    </p:spTree>
    <p:extLst>
      <p:ext uri="{BB962C8B-B14F-4D97-AF65-F5344CB8AC3E}">
        <p14:creationId xmlns:p14="http://schemas.microsoft.com/office/powerpoint/2010/main" val="3722859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a:xfrm rot="10800000">
            <a:off x="3763281" y="2203450"/>
            <a:ext cx="1447800" cy="1073149"/>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1831" y="747712"/>
            <a:ext cx="9175831" cy="141332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idx="4294967295"/>
          </p:nvPr>
        </p:nvSpPr>
        <p:spPr>
          <a:xfrm>
            <a:off x="0" y="0"/>
            <a:ext cx="9144000" cy="1447800"/>
          </a:xfrm>
          <a:prstGeom prst="rect">
            <a:avLst/>
          </a:prstGeom>
          <a:ln>
            <a:miter lim="800000"/>
            <a:headEnd/>
            <a:tailEnd/>
          </a:ln>
        </p:spPr>
        <p:txBody>
          <a:bodyPr bIns="182880" rtlCol="0">
            <a:normAutofit fontScale="90000"/>
          </a:bodyPr>
          <a:lstStyle/>
          <a:p>
            <a:pPr eaLnBrk="1" fontAlgn="auto" hangingPunct="1">
              <a:spcAft>
                <a:spcPts val="0"/>
              </a:spcAft>
              <a:defRPr/>
            </a:pPr>
            <a:r>
              <a:rPr lang="en-US" sz="3111" dirty="0" smtClean="0">
                <a:solidFill>
                  <a:schemeClr val="bg1"/>
                </a:solidFill>
                <a:ea typeface="+mj-ea"/>
                <a:cs typeface="+mj-cs"/>
              </a:rPr>
              <a:t/>
            </a:r>
            <a:br>
              <a:rPr lang="en-US" sz="3111" dirty="0" smtClean="0">
                <a:solidFill>
                  <a:schemeClr val="bg1"/>
                </a:solidFill>
                <a:ea typeface="+mj-ea"/>
                <a:cs typeface="+mj-cs"/>
              </a:rPr>
            </a:br>
            <a:r>
              <a:rPr lang="en-US" sz="3111" dirty="0" smtClean="0">
                <a:solidFill>
                  <a:schemeClr val="bg1"/>
                </a:solidFill>
                <a:ea typeface="+mj-ea"/>
                <a:cs typeface="+mj-cs"/>
              </a:rPr>
              <a:t/>
            </a:r>
            <a:br>
              <a:rPr lang="en-US" sz="3111" dirty="0" smtClean="0">
                <a:solidFill>
                  <a:schemeClr val="bg1"/>
                </a:solidFill>
                <a:ea typeface="+mj-ea"/>
                <a:cs typeface="+mj-cs"/>
              </a:rPr>
            </a:br>
            <a:r>
              <a:rPr lang="en-US" sz="4889" dirty="0" smtClean="0">
                <a:solidFill>
                  <a:srgbClr val="000000"/>
                </a:solidFill>
                <a:ea typeface="+mj-ea"/>
                <a:cs typeface="+mj-cs"/>
              </a:rPr>
              <a:t/>
            </a:r>
            <a:br>
              <a:rPr lang="en-US" sz="4889" dirty="0" smtClean="0">
                <a:solidFill>
                  <a:srgbClr val="000000"/>
                </a:solidFill>
                <a:ea typeface="+mj-ea"/>
                <a:cs typeface="+mj-cs"/>
              </a:rPr>
            </a:br>
            <a:r>
              <a:rPr lang="en-US" sz="4000" dirty="0" smtClean="0">
                <a:solidFill>
                  <a:srgbClr val="000000"/>
                </a:solidFill>
                <a:ea typeface="+mj-ea"/>
                <a:cs typeface="+mj-cs"/>
              </a:rPr>
              <a:t>Most existing models are proprietary</a:t>
            </a:r>
            <a:r>
              <a:rPr lang="en-US" sz="3111" dirty="0" smtClean="0">
                <a:solidFill>
                  <a:schemeClr val="bg1"/>
                </a:solidFill>
                <a:ea typeface="+mj-ea"/>
                <a:cs typeface="+mj-cs"/>
              </a:rPr>
              <a:t/>
            </a:r>
            <a:br>
              <a:rPr lang="en-US" sz="3111" dirty="0" smtClean="0">
                <a:solidFill>
                  <a:schemeClr val="bg1"/>
                </a:solidFill>
                <a:ea typeface="+mj-ea"/>
                <a:cs typeface="+mj-cs"/>
              </a:rPr>
            </a:br>
            <a:r>
              <a:rPr lang="en-US" dirty="0" smtClean="0">
                <a:solidFill>
                  <a:schemeClr val="accent2">
                    <a:lumMod val="75000"/>
                    <a:alpha val="57000"/>
                  </a:schemeClr>
                </a:solidFill>
                <a:ea typeface="+mj-ea"/>
                <a:cs typeface="+mj-cs"/>
              </a:rPr>
              <a:t/>
            </a:r>
            <a:br>
              <a:rPr lang="en-US" dirty="0" smtClean="0">
                <a:solidFill>
                  <a:schemeClr val="accent2">
                    <a:lumMod val="75000"/>
                    <a:alpha val="57000"/>
                  </a:schemeClr>
                </a:solidFill>
                <a:ea typeface="+mj-ea"/>
                <a:cs typeface="+mj-cs"/>
              </a:rPr>
            </a:br>
            <a:endParaRPr lang="en-US" dirty="0">
              <a:solidFill>
                <a:schemeClr val="accent2">
                  <a:lumMod val="75000"/>
                  <a:alpha val="57000"/>
                </a:schemeClr>
              </a:solidFill>
              <a:ea typeface="+mj-ea"/>
              <a:cs typeface="+mj-cs"/>
            </a:endParaRPr>
          </a:p>
        </p:txBody>
      </p:sp>
      <p:sp>
        <p:nvSpPr>
          <p:cNvPr id="41987" name="Vertical Text Placeholder 4"/>
          <p:cNvSpPr>
            <a:spLocks noGrp="1"/>
          </p:cNvSpPr>
          <p:nvPr>
            <p:ph type="body" orient="vert" idx="4294967295"/>
          </p:nvPr>
        </p:nvSpPr>
        <p:spPr>
          <a:xfrm>
            <a:off x="0" y="1524000"/>
            <a:ext cx="8229600" cy="3276600"/>
          </a:xfrm>
          <a:prstGeom prst="rect">
            <a:avLst/>
          </a:prstGeom>
        </p:spPr>
        <p:txBody>
          <a:bodyPr vert="horz"/>
          <a:lstStyle/>
          <a:p>
            <a:pPr marL="514350" indent="-514350" eaLnBrk="1" hangingPunct="1">
              <a:lnSpc>
                <a:spcPct val="90000"/>
              </a:lnSpc>
              <a:spcAft>
                <a:spcPts val="600"/>
              </a:spcAft>
            </a:pPr>
            <a:endParaRPr lang="en-US" sz="2000" dirty="0">
              <a:latin typeface="Calibri" charset="0"/>
              <a:ea typeface="ＭＳ Ｐゴシック" charset="0"/>
              <a:cs typeface="ＭＳ Ｐゴシック" charset="0"/>
            </a:endParaRPr>
          </a:p>
          <a:p>
            <a:pPr marL="514350" indent="-514350" eaLnBrk="1" hangingPunct="1">
              <a:lnSpc>
                <a:spcPct val="90000"/>
              </a:lnSpc>
              <a:spcAft>
                <a:spcPts val="600"/>
              </a:spcAft>
              <a:buFont typeface="Arial" charset="0"/>
              <a:buNone/>
            </a:pPr>
            <a:endParaRPr lang="en-US" sz="2000" dirty="0">
              <a:latin typeface="Calibri" charset="0"/>
              <a:ea typeface="ＭＳ Ｐゴシック" charset="0"/>
              <a:cs typeface="ＭＳ Ｐゴシック" charset="0"/>
            </a:endParaRPr>
          </a:p>
          <a:p>
            <a:pPr marL="514350" indent="-514350" eaLnBrk="1" hangingPunct="1">
              <a:lnSpc>
                <a:spcPct val="90000"/>
              </a:lnSpc>
              <a:spcAft>
                <a:spcPts val="600"/>
              </a:spcAft>
            </a:pPr>
            <a:endParaRPr lang="en-US" sz="2000" dirty="0">
              <a:latin typeface="Calibri" charset="0"/>
              <a:ea typeface="ＭＳ Ｐゴシック" charset="0"/>
              <a:cs typeface="ＭＳ Ｐゴシック" charset="0"/>
            </a:endParaRPr>
          </a:p>
          <a:p>
            <a:pPr marL="514350" indent="-514350" eaLnBrk="1" hangingPunct="1">
              <a:lnSpc>
                <a:spcPct val="90000"/>
              </a:lnSpc>
              <a:spcAft>
                <a:spcPts val="600"/>
              </a:spcAft>
              <a:buFont typeface="Arial" charset="0"/>
              <a:buNone/>
            </a:pPr>
            <a:endParaRPr lang="en-US" sz="2000" dirty="0">
              <a:latin typeface="Calibri" charset="0"/>
              <a:ea typeface="ＭＳ Ｐゴシック" charset="0"/>
              <a:cs typeface="ＭＳ Ｐゴシック" charset="0"/>
            </a:endParaRPr>
          </a:p>
          <a:p>
            <a:pPr marL="514350" indent="-514350" eaLnBrk="1" hangingPunct="1">
              <a:lnSpc>
                <a:spcPct val="90000"/>
              </a:lnSpc>
            </a:pPr>
            <a:endParaRPr lang="en-US" sz="2000" dirty="0">
              <a:latin typeface="Calibri" charset="0"/>
              <a:ea typeface="ＭＳ Ｐゴシック" charset="0"/>
              <a:cs typeface="ＭＳ Ｐゴシック" charset="0"/>
            </a:endParaRPr>
          </a:p>
          <a:p>
            <a:pPr marL="514350" indent="-514350" eaLnBrk="1" hangingPunct="1">
              <a:lnSpc>
                <a:spcPct val="90000"/>
              </a:lnSpc>
            </a:pPr>
            <a:endParaRPr lang="en-US" sz="2000" dirty="0">
              <a:latin typeface="Calibri" charset="0"/>
              <a:ea typeface="ＭＳ Ｐゴシック" charset="0"/>
              <a:cs typeface="ＭＳ Ｐゴシック" charset="0"/>
            </a:endParaRPr>
          </a:p>
          <a:p>
            <a:pPr marL="514350" indent="-514350" eaLnBrk="1" hangingPunct="1">
              <a:lnSpc>
                <a:spcPct val="90000"/>
              </a:lnSpc>
            </a:pPr>
            <a:endParaRPr lang="en-US" sz="2000" dirty="0">
              <a:latin typeface="Calibri" charset="0"/>
              <a:ea typeface="ＭＳ Ｐゴシック" charset="0"/>
              <a:cs typeface="ＭＳ Ｐゴシック" charset="0"/>
            </a:endParaRPr>
          </a:p>
          <a:p>
            <a:pPr marL="514350" indent="-514350" eaLnBrk="1" hangingPunct="1">
              <a:lnSpc>
                <a:spcPct val="90000"/>
              </a:lnSpc>
            </a:pPr>
            <a:endParaRPr lang="en-US" sz="1800" dirty="0">
              <a:latin typeface="Calibri" charset="0"/>
              <a:ea typeface="ＭＳ Ｐゴシック" charset="0"/>
              <a:cs typeface="ＭＳ Ｐゴシック" charset="0"/>
            </a:endParaRPr>
          </a:p>
          <a:p>
            <a:pPr marL="514350" indent="-514350" eaLnBrk="1" hangingPunct="1">
              <a:lnSpc>
                <a:spcPct val="90000"/>
              </a:lnSpc>
              <a:buFont typeface="Arial" charset="0"/>
              <a:buNone/>
            </a:pPr>
            <a:endParaRPr lang="en-US" dirty="0">
              <a:latin typeface="Calibri" charset="0"/>
              <a:ea typeface="ＭＳ Ｐゴシック" charset="0"/>
              <a:cs typeface="ＭＳ Ｐゴシック" charset="0"/>
            </a:endParaRPr>
          </a:p>
        </p:txBody>
      </p:sp>
      <p:sp>
        <p:nvSpPr>
          <p:cNvPr id="7" name="Content Placeholder 10"/>
          <p:cNvSpPr txBox="1">
            <a:spLocks noChangeAspect="1"/>
          </p:cNvSpPr>
          <p:nvPr/>
        </p:nvSpPr>
        <p:spPr bwMode="auto">
          <a:xfrm>
            <a:off x="2860787" y="3265031"/>
            <a:ext cx="3252788" cy="2449969"/>
          </a:xfrm>
          <a:prstGeom prst="rect">
            <a:avLst/>
          </a:prstGeom>
          <a:solidFill>
            <a:schemeClr val="bg1"/>
          </a:solidFill>
          <a:ln w="57150" cmpd="sng">
            <a:solidFill>
              <a:schemeClr val="bg1"/>
            </a:solidFill>
            <a:miter lim="800000"/>
            <a:headEnd/>
            <a:tailEnd/>
          </a:ln>
        </p:spPr>
        <p:txBody>
          <a:bodyPr/>
          <a:lstStyle/>
          <a:p>
            <a:pPr>
              <a:spcBef>
                <a:spcPts val="0"/>
              </a:spcBef>
              <a:defRPr/>
            </a:pPr>
            <a:r>
              <a:rPr lang="en-US" sz="2800" b="1" dirty="0" smtClean="0">
                <a:latin typeface="+mn-lt"/>
                <a:ea typeface="ＭＳ Ｐゴシック" charset="-128"/>
                <a:cs typeface="ＭＳ Ｐゴシック" charset="-128"/>
              </a:rPr>
              <a:t>  ADAGE</a:t>
            </a:r>
            <a:r>
              <a:rPr lang="en-US" sz="2400" dirty="0" smtClean="0">
                <a:latin typeface="+mn-lt"/>
                <a:ea typeface="ＭＳ Ｐゴシック" charset="-128"/>
                <a:cs typeface="ＭＳ Ｐゴシック" charset="-128"/>
              </a:rPr>
              <a:t> </a:t>
            </a:r>
            <a:r>
              <a:rPr lang="en-US" sz="2400" dirty="0">
                <a:latin typeface="+mn-lt"/>
                <a:ea typeface="ＭＳ Ｐゴシック" charset="-128"/>
                <a:cs typeface="ＭＳ Ｐゴシック" charset="-128"/>
              </a:rPr>
              <a:t>(</a:t>
            </a:r>
            <a:r>
              <a:rPr lang="en-US" sz="2000" dirty="0">
                <a:latin typeface="+mn-lt"/>
                <a:ea typeface="ＭＳ Ｐゴシック" charset="-128"/>
                <a:cs typeface="+mn-cs"/>
              </a:rPr>
              <a:t>RTI Inc.)</a:t>
            </a:r>
          </a:p>
          <a:p>
            <a:pPr marL="342900" indent="-342900">
              <a:spcBef>
                <a:spcPts val="0"/>
              </a:spcBef>
              <a:buFont typeface="Arial" charset="0"/>
              <a:buChar char="•"/>
              <a:defRPr/>
            </a:pPr>
            <a:endParaRPr lang="en-US" sz="1050" dirty="0">
              <a:latin typeface="+mn-lt"/>
              <a:ea typeface="ＭＳ Ｐゴシック" charset="-128"/>
              <a:cs typeface="+mn-cs"/>
            </a:endParaRPr>
          </a:p>
          <a:p>
            <a:pPr>
              <a:spcBef>
                <a:spcPts val="0"/>
              </a:spcBef>
              <a:defRPr/>
            </a:pPr>
            <a:r>
              <a:rPr lang="en-US" sz="2800" b="1" dirty="0" smtClean="0">
                <a:latin typeface="+mn-lt"/>
                <a:ea typeface="ＭＳ Ｐゴシック" charset="-128"/>
                <a:cs typeface="ＭＳ Ｐゴシック" charset="-128"/>
              </a:rPr>
              <a:t>  IGEM</a:t>
            </a:r>
            <a:r>
              <a:rPr lang="en-US" sz="2000" dirty="0" smtClean="0">
                <a:latin typeface="+mn-lt"/>
                <a:ea typeface="ＭＳ Ｐゴシック" charset="-128"/>
                <a:cs typeface="ＭＳ Ｐゴシック" charset="-128"/>
              </a:rPr>
              <a:t> </a:t>
            </a:r>
            <a:r>
              <a:rPr lang="en-US" sz="2000" dirty="0">
                <a:latin typeface="+mn-lt"/>
                <a:ea typeface="ＭＳ Ｐゴシック" charset="-128"/>
                <a:cs typeface="ＭＳ Ｐゴシック" charset="-128"/>
              </a:rPr>
              <a:t>(</a:t>
            </a:r>
            <a:r>
              <a:rPr lang="en-US" sz="2000" dirty="0">
                <a:latin typeface="+mn-lt"/>
                <a:ea typeface="ＭＳ Ｐゴシック" charset="-128"/>
              </a:rPr>
              <a:t>Jorgenson Assoc.)</a:t>
            </a:r>
          </a:p>
          <a:p>
            <a:pPr marL="342900" indent="-342900">
              <a:spcBef>
                <a:spcPts val="0"/>
              </a:spcBef>
              <a:defRPr/>
            </a:pPr>
            <a:endParaRPr lang="en-US" sz="1050" dirty="0">
              <a:latin typeface="+mn-lt"/>
              <a:ea typeface="ＭＳ Ｐゴシック" charset="-128"/>
              <a:cs typeface="+mn-cs"/>
            </a:endParaRPr>
          </a:p>
          <a:p>
            <a:pPr>
              <a:spcBef>
                <a:spcPts val="0"/>
              </a:spcBef>
              <a:defRPr/>
            </a:pPr>
            <a:r>
              <a:rPr lang="en-US" sz="2800" b="1" dirty="0" smtClean="0">
                <a:latin typeface="+mn-lt"/>
                <a:ea typeface="ＭＳ Ｐゴシック" charset="-128"/>
                <a:cs typeface="ＭＳ Ｐゴシック" charset="-128"/>
              </a:rPr>
              <a:t>  IPM</a:t>
            </a:r>
            <a:r>
              <a:rPr lang="en-US" sz="2400" b="1" dirty="0" smtClean="0">
                <a:latin typeface="+mn-lt"/>
                <a:ea typeface="ＭＳ Ｐゴシック" charset="-128"/>
                <a:cs typeface="ＭＳ Ｐゴシック" charset="-128"/>
              </a:rPr>
              <a:t> </a:t>
            </a:r>
            <a:r>
              <a:rPr lang="en-US" sz="2400" dirty="0">
                <a:latin typeface="+mn-lt"/>
                <a:ea typeface="ＭＳ Ｐゴシック" charset="-128"/>
                <a:cs typeface="ＭＳ Ｐゴシック" charset="-128"/>
              </a:rPr>
              <a:t>(</a:t>
            </a:r>
            <a:r>
              <a:rPr lang="en-US" sz="2000" dirty="0">
                <a:latin typeface="+mn-lt"/>
                <a:ea typeface="ＭＳ Ｐゴシック" charset="-128"/>
                <a:cs typeface="+mn-cs"/>
              </a:rPr>
              <a:t>ICF Consulting)</a:t>
            </a:r>
          </a:p>
          <a:p>
            <a:pPr marL="342900" indent="-342900">
              <a:spcBef>
                <a:spcPts val="0"/>
              </a:spcBef>
              <a:defRPr/>
            </a:pPr>
            <a:endParaRPr lang="en-US" sz="1050" b="1" dirty="0">
              <a:latin typeface="+mn-lt"/>
              <a:ea typeface="ＭＳ Ｐゴシック" charset="-128"/>
              <a:cs typeface="+mn-cs"/>
            </a:endParaRPr>
          </a:p>
          <a:p>
            <a:pPr>
              <a:spcBef>
                <a:spcPts val="0"/>
              </a:spcBef>
              <a:defRPr/>
            </a:pPr>
            <a:r>
              <a:rPr lang="en-US" sz="2800" b="1" dirty="0" smtClean="0">
                <a:latin typeface="+mn-lt"/>
                <a:ea typeface="ＭＳ Ｐゴシック" charset="-128"/>
                <a:cs typeface="ＭＳ Ｐゴシック" charset="-128"/>
              </a:rPr>
              <a:t>  FASOM </a:t>
            </a:r>
            <a:r>
              <a:rPr lang="en-US" sz="2400" dirty="0">
                <a:latin typeface="+mn-lt"/>
                <a:ea typeface="ＭＳ Ｐゴシック" charset="-128"/>
                <a:cs typeface="ＭＳ Ｐゴシック" charset="-128"/>
              </a:rPr>
              <a:t>(</a:t>
            </a:r>
            <a:r>
              <a:rPr lang="en-US" sz="2000" dirty="0">
                <a:latin typeface="+mn-lt"/>
                <a:ea typeface="ＭＳ Ｐゴシック" charset="-128"/>
                <a:cs typeface="+mn-cs"/>
              </a:rPr>
              <a:t>Texas A&amp;M)</a:t>
            </a:r>
          </a:p>
        </p:txBody>
      </p:sp>
      <p:pic>
        <p:nvPicPr>
          <p:cNvPr id="41999" name="Picture 5"/>
          <p:cNvPicPr>
            <a:picLocks noChangeAspect="1"/>
          </p:cNvPicPr>
          <p:nvPr/>
        </p:nvPicPr>
        <p:blipFill>
          <a:blip r:embed="rId3">
            <a:clrChange>
              <a:clrFrom>
                <a:srgbClr val="DDD9C3"/>
              </a:clrFrom>
              <a:clrTo>
                <a:srgbClr val="DDD9C3">
                  <a:alpha val="0"/>
                </a:srgbClr>
              </a:clrTo>
            </a:clrChange>
            <a:extLst>
              <a:ext uri="{28A0092B-C50C-407E-A947-70E740481C1C}">
                <a14:useLocalDpi xmlns:a14="http://schemas.microsoft.com/office/drawing/2010/main" val="0"/>
              </a:ext>
            </a:extLst>
          </a:blip>
          <a:srcRect b="44884"/>
          <a:stretch>
            <a:fillRect/>
          </a:stretch>
        </p:blipFill>
        <p:spPr bwMode="auto">
          <a:xfrm>
            <a:off x="-169638" y="763552"/>
            <a:ext cx="4741035" cy="395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0" name="Picture 6"/>
          <p:cNvPicPr>
            <a:picLocks noChangeAspect="1"/>
          </p:cNvPicPr>
          <p:nvPr/>
        </p:nvPicPr>
        <p:blipFill>
          <a:blip r:embed="rId4">
            <a:clrChange>
              <a:clrFrom>
                <a:srgbClr val="DDD9C3"/>
              </a:clrFrom>
              <a:clrTo>
                <a:srgbClr val="DDD9C3">
                  <a:alpha val="0"/>
                </a:srgbClr>
              </a:clrTo>
            </a:clrChange>
            <a:extLst>
              <a:ext uri="{28A0092B-C50C-407E-A947-70E740481C1C}">
                <a14:useLocalDpi xmlns:a14="http://schemas.microsoft.com/office/drawing/2010/main" val="0"/>
              </a:ext>
            </a:extLst>
          </a:blip>
          <a:srcRect/>
          <a:stretch>
            <a:fillRect/>
          </a:stretch>
        </p:blipFill>
        <p:spPr bwMode="auto">
          <a:xfrm>
            <a:off x="-31831" y="1228158"/>
            <a:ext cx="9018876" cy="905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1" name="Picture 7"/>
          <p:cNvPicPr>
            <a:picLocks/>
          </p:cNvPicPr>
          <p:nvPr/>
        </p:nvPicPr>
        <p:blipFill rotWithShape="1">
          <a:blip r:embed="rId3">
            <a:clrChange>
              <a:clrFrom>
                <a:srgbClr val="DDD9C3"/>
              </a:clrFrom>
              <a:clrTo>
                <a:srgbClr val="DDD9C3">
                  <a:alpha val="0"/>
                </a:srgbClr>
              </a:clrTo>
            </a:clrChange>
            <a:extLst>
              <a:ext uri="{28A0092B-C50C-407E-A947-70E740481C1C}">
                <a14:useLocalDpi xmlns:a14="http://schemas.microsoft.com/office/drawing/2010/main" val="0"/>
              </a:ext>
            </a:extLst>
          </a:blip>
          <a:srcRect t="50974"/>
          <a:stretch/>
        </p:blipFill>
        <p:spPr bwMode="auto">
          <a:xfrm>
            <a:off x="4402965" y="787400"/>
            <a:ext cx="4741035" cy="31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192142" y="5783759"/>
            <a:ext cx="4758509" cy="769441"/>
          </a:xfrm>
          <a:prstGeom prst="rect">
            <a:avLst/>
          </a:prstGeom>
          <a:noFill/>
        </p:spPr>
        <p:txBody>
          <a:bodyPr wrap="none" rtlCol="0">
            <a:spAutoFit/>
          </a:bodyPr>
          <a:lstStyle/>
          <a:p>
            <a:r>
              <a:rPr lang="en-US" sz="4400" dirty="0" smtClean="0">
                <a:solidFill>
                  <a:srgbClr val="FFFFFF"/>
                </a:solidFill>
              </a:rPr>
              <a:t>Four closed models</a:t>
            </a:r>
            <a:endParaRPr lang="en-US" sz="4400" dirty="0">
              <a:solidFill>
                <a:srgbClr val="FFFFFF"/>
              </a:solidFill>
            </a:endParaRPr>
          </a:p>
        </p:txBody>
      </p:sp>
    </p:spTree>
    <p:extLst>
      <p:ext uri="{BB962C8B-B14F-4D97-AF65-F5344CB8AC3E}">
        <p14:creationId xmlns:p14="http://schemas.microsoft.com/office/powerpoint/2010/main" val="38401546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19200"/>
            <a:ext cx="9144001" cy="5016758"/>
          </a:xfrm>
          <a:prstGeom prst="rect">
            <a:avLst/>
          </a:prstGeom>
          <a:noFill/>
        </p:spPr>
        <p:txBody>
          <a:bodyPr wrap="square" rtlCol="0">
            <a:spAutoFit/>
          </a:bodyPr>
          <a:lstStyle/>
          <a:p>
            <a:pPr algn="ctr"/>
            <a:r>
              <a:rPr lang="en-US" sz="4000" dirty="0" smtClean="0">
                <a:solidFill>
                  <a:schemeClr val="bg1"/>
                </a:solidFill>
              </a:rPr>
              <a:t>Community Integrated Model of Energy and Resource Trajectories for Humankind (CIM-EARTH)</a:t>
            </a:r>
          </a:p>
          <a:p>
            <a:pPr algn="ctr"/>
            <a:endParaRPr lang="en-US" sz="4000" dirty="0">
              <a:solidFill>
                <a:schemeClr val="bg1"/>
              </a:solidFill>
            </a:endParaRPr>
          </a:p>
          <a:p>
            <a:pPr algn="ctr"/>
            <a:endParaRPr lang="en-US" sz="4000" dirty="0" smtClean="0">
              <a:solidFill>
                <a:schemeClr val="bg1"/>
              </a:solidFill>
            </a:endParaRPr>
          </a:p>
          <a:p>
            <a:pPr algn="ctr"/>
            <a:endParaRPr lang="en-US" sz="4000" dirty="0">
              <a:solidFill>
                <a:schemeClr val="bg1"/>
              </a:solidFill>
            </a:endParaRPr>
          </a:p>
          <a:p>
            <a:pPr algn="ctr"/>
            <a:endParaRPr lang="en-US" sz="4000" dirty="0" smtClean="0">
              <a:solidFill>
                <a:schemeClr val="bg1"/>
              </a:solidFill>
            </a:endParaRPr>
          </a:p>
          <a:p>
            <a:pPr algn="ctr"/>
            <a:r>
              <a:rPr lang="en-US" sz="4000" dirty="0" err="1" smtClean="0">
                <a:solidFill>
                  <a:schemeClr val="bg1"/>
                </a:solidFill>
              </a:rPr>
              <a:t>www.cimearth.org</a:t>
            </a:r>
            <a:endParaRPr lang="en-US" sz="4000" dirty="0">
              <a:solidFill>
                <a:schemeClr val="bg1"/>
              </a:solidFill>
            </a:endParaRPr>
          </a:p>
        </p:txBody>
      </p:sp>
      <p:pic>
        <p:nvPicPr>
          <p:cNvPr id="3" name="Picture 6" descr="cim-earth.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78225" y="3352800"/>
            <a:ext cx="2133600" cy="2114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3059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im-earth.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78225" y="4267200"/>
            <a:ext cx="2133600" cy="2114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0" y="1219200"/>
            <a:ext cx="9144001" cy="2554545"/>
          </a:xfrm>
          <a:prstGeom prst="rect">
            <a:avLst/>
          </a:prstGeom>
          <a:noFill/>
        </p:spPr>
        <p:txBody>
          <a:bodyPr wrap="square" rtlCol="0">
            <a:spAutoFit/>
          </a:bodyPr>
          <a:lstStyle/>
          <a:p>
            <a:pPr algn="ctr"/>
            <a:r>
              <a:rPr lang="en-US" sz="4000" dirty="0" smtClean="0">
                <a:solidFill>
                  <a:schemeClr val="bg1"/>
                </a:solidFill>
              </a:rPr>
              <a:t>Center for </a:t>
            </a:r>
            <a:br>
              <a:rPr lang="en-US" sz="4000" dirty="0" smtClean="0">
                <a:solidFill>
                  <a:schemeClr val="bg1"/>
                </a:solidFill>
              </a:rPr>
            </a:br>
            <a:r>
              <a:rPr lang="en-US" sz="4000" dirty="0" smtClean="0">
                <a:solidFill>
                  <a:schemeClr val="bg1"/>
                </a:solidFill>
              </a:rPr>
              <a:t>Robust Decision making </a:t>
            </a:r>
            <a:br>
              <a:rPr lang="en-US" sz="4000" dirty="0" smtClean="0">
                <a:solidFill>
                  <a:schemeClr val="bg1"/>
                </a:solidFill>
              </a:rPr>
            </a:br>
            <a:r>
              <a:rPr lang="en-US" sz="4000" dirty="0" smtClean="0">
                <a:solidFill>
                  <a:schemeClr val="bg1"/>
                </a:solidFill>
              </a:rPr>
              <a:t>on Climate and Energy Policy </a:t>
            </a:r>
            <a:br>
              <a:rPr lang="en-US" sz="4000" dirty="0" smtClean="0">
                <a:solidFill>
                  <a:schemeClr val="bg1"/>
                </a:solidFill>
              </a:rPr>
            </a:br>
            <a:r>
              <a:rPr lang="en-US" sz="4000" dirty="0" smtClean="0">
                <a:solidFill>
                  <a:schemeClr val="bg1"/>
                </a:solidFill>
              </a:rPr>
              <a:t>(RDCEP)</a:t>
            </a:r>
            <a:endParaRPr lang="en-US" sz="4000" dirty="0">
              <a:solidFill>
                <a:schemeClr val="bg1"/>
              </a:solidFill>
            </a:endParaRPr>
          </a:p>
        </p:txBody>
      </p:sp>
    </p:spTree>
    <p:extLst>
      <p:ext uri="{BB962C8B-B14F-4D97-AF65-F5344CB8AC3E}">
        <p14:creationId xmlns:p14="http://schemas.microsoft.com/office/powerpoint/2010/main" val="26882581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9144000" cy="4343400"/>
          </a:xfrm>
          <a:prstGeom prst="rect">
            <a:avLst/>
          </a:prstGeom>
          <a:blipFill dpi="0" rotWithShape="1">
            <a:blip r:embed="rId2">
              <a:alphaModFix amt="67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12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rotWithShape="1">
          <a:blip r:embed="rId3"/>
          <a:srcRect l="956" t="6821" r="2014" b="3676"/>
          <a:stretch/>
        </p:blipFill>
        <p:spPr bwMode="auto">
          <a:xfrm>
            <a:off x="0" y="1185333"/>
            <a:ext cx="9107424" cy="4553712"/>
          </a:xfrm>
          <a:prstGeom prst="rect">
            <a:avLst/>
          </a:prstGeom>
          <a:noFill/>
          <a:ln w="9525">
            <a:noFill/>
            <a:miter lim="800000"/>
            <a:headEnd/>
            <a:tailEnd/>
          </a:ln>
        </p:spPr>
      </p:pic>
      <p:sp>
        <p:nvSpPr>
          <p:cNvPr id="3" name="Rectangle 2"/>
          <p:cNvSpPr/>
          <p:nvPr/>
        </p:nvSpPr>
        <p:spPr>
          <a:xfrm>
            <a:off x="0" y="1143000"/>
            <a:ext cx="5562600" cy="56726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ight Triangle 3"/>
          <p:cNvSpPr/>
          <p:nvPr/>
        </p:nvSpPr>
        <p:spPr>
          <a:xfrm>
            <a:off x="1981200" y="4191000"/>
            <a:ext cx="3505200" cy="1676400"/>
          </a:xfrm>
          <a:prstGeom prst="rtTriangl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4191001"/>
            <a:ext cx="1981200" cy="165768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5046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649630" y="76200"/>
            <a:ext cx="3122770" cy="1077218"/>
          </a:xfrm>
          <a:prstGeom prst="rect">
            <a:avLst/>
          </a:prstGeom>
          <a:solidFill>
            <a:schemeClr val="bg1"/>
          </a:solidFill>
        </p:spPr>
        <p:txBody>
          <a:bodyPr wrap="none" rtlCol="0">
            <a:spAutoFit/>
          </a:bodyPr>
          <a:lstStyle/>
          <a:p>
            <a:r>
              <a:rPr lang="en-US" sz="3200" dirty="0" smtClean="0">
                <a:solidFill>
                  <a:srgbClr val="800000"/>
                </a:solidFill>
              </a:rPr>
              <a:t>Producer </a:t>
            </a:r>
            <a:r>
              <a:rPr lang="en-US" sz="3200" i="1" dirty="0" smtClean="0">
                <a:solidFill>
                  <a:srgbClr val="800000"/>
                </a:solidFill>
              </a:rPr>
              <a:t>j </a:t>
            </a:r>
            <a:r>
              <a:rPr lang="en-US" sz="3200" dirty="0" smtClean="0">
                <a:solidFill>
                  <a:srgbClr val="800000"/>
                </a:solidFill>
              </a:rPr>
              <a:t>solves:</a:t>
            </a:r>
          </a:p>
          <a:p>
            <a:endParaRPr lang="en-US" sz="3200" dirty="0"/>
          </a:p>
        </p:txBody>
      </p:sp>
      <p:pic>
        <p:nvPicPr>
          <p:cNvPr id="8"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48058" t="18717" r="2828" b="3026"/>
          <a:stretch/>
        </p:blipFill>
        <p:spPr bwMode="auto">
          <a:xfrm>
            <a:off x="4648200" y="660976"/>
            <a:ext cx="4362338" cy="2948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p:cNvGrpSpPr/>
          <p:nvPr/>
        </p:nvGrpSpPr>
        <p:grpSpPr>
          <a:xfrm>
            <a:off x="304800" y="3352800"/>
            <a:ext cx="5593499" cy="2574936"/>
            <a:chOff x="494562" y="3420070"/>
            <a:chExt cx="5096190" cy="2205144"/>
          </a:xfrm>
        </p:grpSpPr>
        <p:sp>
          <p:nvSpPr>
            <p:cNvPr id="2" name="TextBox 1"/>
            <p:cNvSpPr txBox="1"/>
            <p:nvPr/>
          </p:nvSpPr>
          <p:spPr>
            <a:xfrm>
              <a:off x="2551962" y="3420070"/>
              <a:ext cx="1119660" cy="448079"/>
            </a:xfrm>
            <a:prstGeom prst="rect">
              <a:avLst/>
            </a:prstGeom>
            <a:noFill/>
          </p:spPr>
          <p:txBody>
            <a:bodyPr wrap="none" rtlCol="0">
              <a:spAutoFit/>
            </a:bodyPr>
            <a:lstStyle/>
            <a:p>
              <a:r>
                <a:rPr lang="en-US" sz="2800" dirty="0" smtClean="0">
                  <a:solidFill>
                    <a:srgbClr val="FFFFFF"/>
                  </a:solidFill>
                </a:rPr>
                <a:t>Output</a:t>
              </a:r>
              <a:endParaRPr lang="en-US" sz="2800" dirty="0">
                <a:solidFill>
                  <a:srgbClr val="FFFFFF"/>
                </a:solidFill>
              </a:endParaRPr>
            </a:p>
          </p:txBody>
        </p:sp>
        <p:sp>
          <p:nvSpPr>
            <p:cNvPr id="11" name="TextBox 10"/>
            <p:cNvSpPr txBox="1"/>
            <p:nvPr/>
          </p:nvSpPr>
          <p:spPr>
            <a:xfrm>
              <a:off x="494562" y="5177135"/>
              <a:ext cx="1425883" cy="448079"/>
            </a:xfrm>
            <a:prstGeom prst="rect">
              <a:avLst/>
            </a:prstGeom>
            <a:noFill/>
          </p:spPr>
          <p:txBody>
            <a:bodyPr wrap="none" rtlCol="0">
              <a:spAutoFit/>
            </a:bodyPr>
            <a:lstStyle/>
            <a:p>
              <a:r>
                <a:rPr lang="en-US" sz="2800" dirty="0" smtClean="0">
                  <a:solidFill>
                    <a:srgbClr val="FFFFFF"/>
                  </a:solidFill>
                </a:rPr>
                <a:t>Materials</a:t>
              </a:r>
              <a:endParaRPr lang="en-US" sz="2800" dirty="0">
                <a:solidFill>
                  <a:srgbClr val="FFFFFF"/>
                </a:solidFill>
              </a:endParaRPr>
            </a:p>
          </p:txBody>
        </p:sp>
        <p:sp>
          <p:nvSpPr>
            <p:cNvPr id="12" name="TextBox 11"/>
            <p:cNvSpPr txBox="1"/>
            <p:nvPr/>
          </p:nvSpPr>
          <p:spPr>
            <a:xfrm>
              <a:off x="2101747" y="5177135"/>
              <a:ext cx="1079589" cy="448079"/>
            </a:xfrm>
            <a:prstGeom prst="rect">
              <a:avLst/>
            </a:prstGeom>
            <a:noFill/>
          </p:spPr>
          <p:txBody>
            <a:bodyPr wrap="none" rtlCol="0">
              <a:spAutoFit/>
            </a:bodyPr>
            <a:lstStyle/>
            <a:p>
              <a:r>
                <a:rPr lang="en-US" sz="2800" dirty="0" smtClean="0">
                  <a:solidFill>
                    <a:srgbClr val="FFFFFF"/>
                  </a:solidFill>
                </a:rPr>
                <a:t>Energy</a:t>
              </a:r>
              <a:endParaRPr lang="en-US" sz="2800" dirty="0">
                <a:solidFill>
                  <a:srgbClr val="FFFFFF"/>
                </a:solidFill>
              </a:endParaRPr>
            </a:p>
          </p:txBody>
        </p:sp>
        <p:sp>
          <p:nvSpPr>
            <p:cNvPr id="14" name="TextBox 13"/>
            <p:cNvSpPr txBox="1"/>
            <p:nvPr/>
          </p:nvSpPr>
          <p:spPr>
            <a:xfrm>
              <a:off x="3384976" y="5177135"/>
              <a:ext cx="1083240" cy="448079"/>
            </a:xfrm>
            <a:prstGeom prst="rect">
              <a:avLst/>
            </a:prstGeom>
            <a:noFill/>
          </p:spPr>
          <p:txBody>
            <a:bodyPr wrap="none" rtlCol="0">
              <a:spAutoFit/>
            </a:bodyPr>
            <a:lstStyle/>
            <a:p>
              <a:r>
                <a:rPr lang="en-US" sz="2800" dirty="0" err="1" smtClean="0">
                  <a:solidFill>
                    <a:srgbClr val="FFFFFF"/>
                  </a:solidFill>
                </a:rPr>
                <a:t>Kapital</a:t>
              </a:r>
              <a:endParaRPr lang="en-US" sz="2800" dirty="0">
                <a:solidFill>
                  <a:srgbClr val="FFFFFF"/>
                </a:solidFill>
              </a:endParaRPr>
            </a:p>
          </p:txBody>
        </p:sp>
        <p:sp>
          <p:nvSpPr>
            <p:cNvPr id="15" name="TextBox 14"/>
            <p:cNvSpPr txBox="1"/>
            <p:nvPr/>
          </p:nvSpPr>
          <p:spPr>
            <a:xfrm>
              <a:off x="4669808" y="5177135"/>
              <a:ext cx="920944" cy="448079"/>
            </a:xfrm>
            <a:prstGeom prst="rect">
              <a:avLst/>
            </a:prstGeom>
            <a:noFill/>
          </p:spPr>
          <p:txBody>
            <a:bodyPr wrap="none" rtlCol="0">
              <a:spAutoFit/>
            </a:bodyPr>
            <a:lstStyle/>
            <a:p>
              <a:r>
                <a:rPr lang="en-US" sz="2800" dirty="0" smtClean="0">
                  <a:solidFill>
                    <a:srgbClr val="FFFFFF"/>
                  </a:solidFill>
                </a:rPr>
                <a:t>Labor</a:t>
              </a:r>
              <a:endParaRPr lang="en-US" sz="2800" dirty="0">
                <a:solidFill>
                  <a:srgbClr val="FFFFFF"/>
                </a:solidFill>
              </a:endParaRPr>
            </a:p>
          </p:txBody>
        </p:sp>
        <p:cxnSp>
          <p:nvCxnSpPr>
            <p:cNvPr id="5" name="Straight Connector 4"/>
            <p:cNvCxnSpPr>
              <a:stCxn id="2" idx="2"/>
            </p:cNvCxnSpPr>
            <p:nvPr/>
          </p:nvCxnSpPr>
          <p:spPr>
            <a:xfrm flipH="1">
              <a:off x="1862394" y="3868149"/>
              <a:ext cx="1249398" cy="69938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1" idx="0"/>
            </p:cNvCxnSpPr>
            <p:nvPr/>
          </p:nvCxnSpPr>
          <p:spPr>
            <a:xfrm flipH="1">
              <a:off x="1207504" y="4567535"/>
              <a:ext cx="654891" cy="609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2" idx="0"/>
            </p:cNvCxnSpPr>
            <p:nvPr/>
          </p:nvCxnSpPr>
          <p:spPr>
            <a:xfrm>
              <a:off x="1862394" y="4567535"/>
              <a:ext cx="779147" cy="609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2" idx="2"/>
            </p:cNvCxnSpPr>
            <p:nvPr/>
          </p:nvCxnSpPr>
          <p:spPr>
            <a:xfrm>
              <a:off x="3111792" y="3868149"/>
              <a:ext cx="1203010" cy="69938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4314802" y="4567535"/>
              <a:ext cx="815478" cy="609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4" idx="0"/>
            </p:cNvCxnSpPr>
            <p:nvPr/>
          </p:nvCxnSpPr>
          <p:spPr>
            <a:xfrm flipH="1">
              <a:off x="3926597" y="4567535"/>
              <a:ext cx="388206" cy="609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ctangle 21"/>
          <p:cNvSpPr/>
          <p:nvPr/>
        </p:nvSpPr>
        <p:spPr>
          <a:xfrm>
            <a:off x="4164493" y="1752600"/>
            <a:ext cx="1245707" cy="2014538"/>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743442" y="-152400"/>
            <a:ext cx="1400558" cy="1481138"/>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2971800" y="3810000"/>
            <a:ext cx="633933" cy="646331"/>
          </a:xfrm>
          <a:prstGeom prst="rect">
            <a:avLst/>
          </a:prstGeom>
          <a:noFill/>
        </p:spPr>
        <p:txBody>
          <a:bodyPr wrap="none" rtlCol="0">
            <a:spAutoFit/>
          </a:bodyPr>
          <a:lstStyle/>
          <a:p>
            <a:r>
              <a:rPr lang="en-US" sz="3600" dirty="0" err="1" smtClean="0">
                <a:solidFill>
                  <a:schemeClr val="bg1"/>
                </a:solidFill>
              </a:rPr>
              <a:t>σ</a:t>
            </a:r>
            <a:r>
              <a:rPr lang="en-US" sz="3600" baseline="-25000" dirty="0" err="1">
                <a:solidFill>
                  <a:schemeClr val="bg1"/>
                </a:solidFill>
              </a:rPr>
              <a:t>O</a:t>
            </a:r>
            <a:endParaRPr lang="en-US" sz="3600" baseline="-25000" dirty="0">
              <a:solidFill>
                <a:schemeClr val="bg1"/>
              </a:solidFill>
            </a:endParaRPr>
          </a:p>
        </p:txBody>
      </p:sp>
      <p:sp>
        <p:nvSpPr>
          <p:cNvPr id="41" name="TextBox 40"/>
          <p:cNvSpPr txBox="1"/>
          <p:nvPr/>
        </p:nvSpPr>
        <p:spPr>
          <a:xfrm>
            <a:off x="1518625" y="4687669"/>
            <a:ext cx="843575" cy="646331"/>
          </a:xfrm>
          <a:prstGeom prst="rect">
            <a:avLst/>
          </a:prstGeom>
          <a:noFill/>
        </p:spPr>
        <p:txBody>
          <a:bodyPr wrap="none" rtlCol="0">
            <a:spAutoFit/>
          </a:bodyPr>
          <a:lstStyle/>
          <a:p>
            <a:r>
              <a:rPr lang="en-US" sz="3600" dirty="0" err="1" smtClean="0">
                <a:solidFill>
                  <a:schemeClr val="bg1"/>
                </a:solidFill>
              </a:rPr>
              <a:t>σ</a:t>
            </a:r>
            <a:r>
              <a:rPr lang="en-US" sz="3600" baseline="-25000" dirty="0" err="1" smtClean="0">
                <a:solidFill>
                  <a:schemeClr val="bg1"/>
                </a:solidFill>
              </a:rPr>
              <a:t>ME</a:t>
            </a:r>
            <a:endParaRPr lang="en-US" sz="3600" baseline="-25000" dirty="0">
              <a:solidFill>
                <a:schemeClr val="bg1"/>
              </a:solidFill>
            </a:endParaRPr>
          </a:p>
        </p:txBody>
      </p:sp>
      <p:sp>
        <p:nvSpPr>
          <p:cNvPr id="42" name="TextBox 41"/>
          <p:cNvSpPr txBox="1"/>
          <p:nvPr/>
        </p:nvSpPr>
        <p:spPr>
          <a:xfrm>
            <a:off x="4366857" y="4724400"/>
            <a:ext cx="723275" cy="646331"/>
          </a:xfrm>
          <a:prstGeom prst="rect">
            <a:avLst/>
          </a:prstGeom>
          <a:noFill/>
        </p:spPr>
        <p:txBody>
          <a:bodyPr wrap="none" rtlCol="0">
            <a:spAutoFit/>
          </a:bodyPr>
          <a:lstStyle/>
          <a:p>
            <a:r>
              <a:rPr lang="en-US" sz="3600" dirty="0" err="1" smtClean="0">
                <a:solidFill>
                  <a:schemeClr val="bg1"/>
                </a:solidFill>
              </a:rPr>
              <a:t>σ</a:t>
            </a:r>
            <a:r>
              <a:rPr lang="en-US" sz="3600" baseline="-25000" dirty="0" err="1" smtClean="0">
                <a:solidFill>
                  <a:schemeClr val="bg1"/>
                </a:solidFill>
              </a:rPr>
              <a:t>KL</a:t>
            </a:r>
            <a:endParaRPr lang="en-US" sz="3600" baseline="-25000" dirty="0">
              <a:solidFill>
                <a:schemeClr val="bg1"/>
              </a:solidFill>
            </a:endParaRPr>
          </a:p>
        </p:txBody>
      </p:sp>
    </p:spTree>
    <p:extLst>
      <p:ext uri="{BB962C8B-B14F-4D97-AF65-F5344CB8AC3E}">
        <p14:creationId xmlns:p14="http://schemas.microsoft.com/office/powerpoint/2010/main" val="20754480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idx="4294967295"/>
          </p:nvPr>
        </p:nvSpPr>
        <p:spPr>
          <a:xfrm>
            <a:off x="1371600" y="304800"/>
            <a:ext cx="7772400" cy="457200"/>
          </a:xfrm>
          <a:prstGeom prst="rect">
            <a:avLst/>
          </a:prstGeom>
        </p:spPr>
        <p:txBody>
          <a:bodyPr/>
          <a:lstStyle/>
          <a:p>
            <a:r>
              <a:rPr lang="en-US" sz="3600">
                <a:latin typeface="Calibri" charset="0"/>
                <a:ea typeface="ＭＳ Ｐゴシック" charset="0"/>
                <a:cs typeface="ＭＳ Ｐゴシック" charset="0"/>
              </a:rPr>
              <a:t>Basic producer problem</a:t>
            </a:r>
          </a:p>
        </p:txBody>
      </p:sp>
      <p:grpSp>
        <p:nvGrpSpPr>
          <p:cNvPr id="7" name="Group 6"/>
          <p:cNvGrpSpPr/>
          <p:nvPr/>
        </p:nvGrpSpPr>
        <p:grpSpPr>
          <a:xfrm>
            <a:off x="142302" y="2362200"/>
            <a:ext cx="5801298" cy="2438400"/>
            <a:chOff x="494562" y="3420070"/>
            <a:chExt cx="5420298" cy="2218730"/>
          </a:xfrm>
        </p:grpSpPr>
        <p:sp>
          <p:nvSpPr>
            <p:cNvPr id="2" name="TextBox 1"/>
            <p:cNvSpPr txBox="1"/>
            <p:nvPr/>
          </p:nvSpPr>
          <p:spPr>
            <a:xfrm>
              <a:off x="2551962" y="3420070"/>
              <a:ext cx="941283" cy="461665"/>
            </a:xfrm>
            <a:prstGeom prst="rect">
              <a:avLst/>
            </a:prstGeom>
            <a:noFill/>
          </p:spPr>
          <p:txBody>
            <a:bodyPr wrap="none" rtlCol="0">
              <a:spAutoFit/>
            </a:bodyPr>
            <a:lstStyle/>
            <a:p>
              <a:r>
                <a:rPr lang="en-US" sz="2400" dirty="0" smtClean="0">
                  <a:solidFill>
                    <a:srgbClr val="FFFFFF"/>
                  </a:solidFill>
                </a:rPr>
                <a:t>Utility</a:t>
              </a:r>
              <a:endParaRPr lang="en-US" sz="2400" dirty="0">
                <a:solidFill>
                  <a:srgbClr val="FFFFFF"/>
                </a:solidFill>
              </a:endParaRPr>
            </a:p>
          </p:txBody>
        </p:sp>
        <p:sp>
          <p:nvSpPr>
            <p:cNvPr id="11" name="TextBox 10"/>
            <p:cNvSpPr txBox="1"/>
            <p:nvPr/>
          </p:nvSpPr>
          <p:spPr>
            <a:xfrm>
              <a:off x="494562" y="5177135"/>
              <a:ext cx="1247908" cy="461665"/>
            </a:xfrm>
            <a:prstGeom prst="rect">
              <a:avLst/>
            </a:prstGeom>
            <a:noFill/>
          </p:spPr>
          <p:txBody>
            <a:bodyPr wrap="none" rtlCol="0">
              <a:spAutoFit/>
            </a:bodyPr>
            <a:lstStyle/>
            <a:p>
              <a:r>
                <a:rPr lang="en-US" sz="2400" dirty="0" smtClean="0">
                  <a:solidFill>
                    <a:srgbClr val="FFFFFF"/>
                  </a:solidFill>
                </a:rPr>
                <a:t>Widget1</a:t>
              </a:r>
              <a:endParaRPr lang="en-US" sz="2400" dirty="0">
                <a:solidFill>
                  <a:srgbClr val="FFFFFF"/>
                </a:solidFill>
              </a:endParaRPr>
            </a:p>
          </p:txBody>
        </p:sp>
        <p:sp>
          <p:nvSpPr>
            <p:cNvPr id="12" name="TextBox 11"/>
            <p:cNvSpPr txBox="1"/>
            <p:nvPr/>
          </p:nvSpPr>
          <p:spPr>
            <a:xfrm>
              <a:off x="2057400" y="5177135"/>
              <a:ext cx="1247908" cy="461665"/>
            </a:xfrm>
            <a:prstGeom prst="rect">
              <a:avLst/>
            </a:prstGeom>
            <a:noFill/>
          </p:spPr>
          <p:txBody>
            <a:bodyPr wrap="none" rtlCol="0">
              <a:spAutoFit/>
            </a:bodyPr>
            <a:lstStyle/>
            <a:p>
              <a:r>
                <a:rPr lang="en-US" sz="2400" dirty="0" smtClean="0">
                  <a:solidFill>
                    <a:srgbClr val="FFFFFF"/>
                  </a:solidFill>
                </a:rPr>
                <a:t>Widget2</a:t>
              </a:r>
              <a:endParaRPr lang="en-US" sz="2400" dirty="0">
                <a:solidFill>
                  <a:srgbClr val="FFFFFF"/>
                </a:solidFill>
              </a:endParaRPr>
            </a:p>
          </p:txBody>
        </p:sp>
        <p:sp>
          <p:nvSpPr>
            <p:cNvPr id="14" name="TextBox 13"/>
            <p:cNvSpPr txBox="1"/>
            <p:nvPr/>
          </p:nvSpPr>
          <p:spPr>
            <a:xfrm>
              <a:off x="3384976" y="5177135"/>
              <a:ext cx="1245052" cy="461665"/>
            </a:xfrm>
            <a:prstGeom prst="rect">
              <a:avLst/>
            </a:prstGeom>
            <a:noFill/>
          </p:spPr>
          <p:txBody>
            <a:bodyPr wrap="none" rtlCol="0">
              <a:spAutoFit/>
            </a:bodyPr>
            <a:lstStyle/>
            <a:p>
              <a:r>
                <a:rPr lang="en-US" sz="2400" dirty="0" smtClean="0">
                  <a:solidFill>
                    <a:srgbClr val="FFFFFF"/>
                  </a:solidFill>
                </a:rPr>
                <a:t>Gadget1</a:t>
              </a:r>
              <a:endParaRPr lang="en-US" sz="2400" dirty="0">
                <a:solidFill>
                  <a:srgbClr val="FFFFFF"/>
                </a:solidFill>
              </a:endParaRPr>
            </a:p>
          </p:txBody>
        </p:sp>
        <p:sp>
          <p:nvSpPr>
            <p:cNvPr id="15" name="TextBox 14"/>
            <p:cNvSpPr txBox="1"/>
            <p:nvPr/>
          </p:nvSpPr>
          <p:spPr>
            <a:xfrm>
              <a:off x="4669808" y="5177135"/>
              <a:ext cx="1245052" cy="461665"/>
            </a:xfrm>
            <a:prstGeom prst="rect">
              <a:avLst/>
            </a:prstGeom>
            <a:noFill/>
          </p:spPr>
          <p:txBody>
            <a:bodyPr wrap="none" rtlCol="0">
              <a:spAutoFit/>
            </a:bodyPr>
            <a:lstStyle/>
            <a:p>
              <a:r>
                <a:rPr lang="en-US" sz="2400" dirty="0" smtClean="0">
                  <a:solidFill>
                    <a:srgbClr val="FFFFFF"/>
                  </a:solidFill>
                </a:rPr>
                <a:t>Gadget2</a:t>
              </a:r>
              <a:endParaRPr lang="en-US" sz="2400" dirty="0">
                <a:solidFill>
                  <a:srgbClr val="FFFFFF"/>
                </a:solidFill>
              </a:endParaRPr>
            </a:p>
          </p:txBody>
        </p:sp>
        <p:cxnSp>
          <p:nvCxnSpPr>
            <p:cNvPr id="5" name="Straight Connector 4"/>
            <p:cNvCxnSpPr>
              <a:stCxn id="2" idx="2"/>
            </p:cNvCxnSpPr>
            <p:nvPr/>
          </p:nvCxnSpPr>
          <p:spPr>
            <a:xfrm flipH="1">
              <a:off x="1862398" y="3881735"/>
              <a:ext cx="1160206" cy="6858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1" idx="0"/>
            </p:cNvCxnSpPr>
            <p:nvPr/>
          </p:nvCxnSpPr>
          <p:spPr>
            <a:xfrm flipH="1">
              <a:off x="1118516" y="4567535"/>
              <a:ext cx="743884" cy="609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2" idx="0"/>
            </p:cNvCxnSpPr>
            <p:nvPr/>
          </p:nvCxnSpPr>
          <p:spPr>
            <a:xfrm>
              <a:off x="1862400" y="4567535"/>
              <a:ext cx="818954" cy="609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2" idx="2"/>
            </p:cNvCxnSpPr>
            <p:nvPr/>
          </p:nvCxnSpPr>
          <p:spPr>
            <a:xfrm>
              <a:off x="3022604" y="3881735"/>
              <a:ext cx="1292198" cy="6858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5" idx="0"/>
            </p:cNvCxnSpPr>
            <p:nvPr/>
          </p:nvCxnSpPr>
          <p:spPr>
            <a:xfrm>
              <a:off x="4314801" y="4567535"/>
              <a:ext cx="977533" cy="609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4" idx="0"/>
            </p:cNvCxnSpPr>
            <p:nvPr/>
          </p:nvCxnSpPr>
          <p:spPr>
            <a:xfrm flipH="1">
              <a:off x="4007502" y="4567535"/>
              <a:ext cx="307308" cy="609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4649630" y="145140"/>
            <a:ext cx="2922795" cy="584776"/>
          </a:xfrm>
          <a:prstGeom prst="rect">
            <a:avLst/>
          </a:prstGeom>
          <a:solidFill>
            <a:schemeClr val="bg1"/>
          </a:solidFill>
        </p:spPr>
        <p:txBody>
          <a:bodyPr wrap="none" rtlCol="0">
            <a:spAutoFit/>
          </a:bodyPr>
          <a:lstStyle/>
          <a:p>
            <a:r>
              <a:rPr lang="en-US" sz="3200" dirty="0" smtClean="0">
                <a:solidFill>
                  <a:srgbClr val="800000"/>
                </a:solidFill>
              </a:rPr>
              <a:t>Each consumer:</a:t>
            </a:r>
            <a:endParaRPr lang="en-US" sz="3200" dirty="0">
              <a:solidFill>
                <a:srgbClr val="800000"/>
              </a:solidFill>
            </a:endParaRPr>
          </a:p>
        </p:txBody>
      </p:sp>
      <p:pic>
        <p:nvPicPr>
          <p:cNvPr id="19" name="Picture 18"/>
          <p:cNvPicPr>
            <a:picLocks noChangeAspect="1" noChangeArrowheads="1"/>
          </p:cNvPicPr>
          <p:nvPr/>
        </p:nvPicPr>
        <p:blipFill rotWithShape="1">
          <a:blip r:embed="rId3">
            <a:extLst>
              <a:ext uri="{28A0092B-C50C-407E-A947-70E740481C1C}">
                <a14:useLocalDpi xmlns:a14="http://schemas.microsoft.com/office/drawing/2010/main" val="0"/>
              </a:ext>
            </a:extLst>
          </a:blip>
          <a:srcRect l="46881" t="18888" r="6253" b="3888"/>
          <a:stretch/>
        </p:blipFill>
        <p:spPr bwMode="auto">
          <a:xfrm>
            <a:off x="4648293" y="706969"/>
            <a:ext cx="4285443" cy="302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p:nvSpPr>
        <p:spPr>
          <a:xfrm>
            <a:off x="4611032" y="1795462"/>
            <a:ext cx="901875" cy="2014538"/>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572425" y="158508"/>
            <a:ext cx="1495375" cy="16369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9422" t="34435" r="8878" b="7724"/>
          <a:stretch/>
        </p:blipFill>
        <p:spPr bwMode="auto">
          <a:xfrm>
            <a:off x="4221713" y="5715000"/>
            <a:ext cx="2887579" cy="90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4221713" y="5181600"/>
            <a:ext cx="2887579" cy="584776"/>
          </a:xfrm>
          <a:prstGeom prst="rect">
            <a:avLst/>
          </a:prstGeom>
          <a:solidFill>
            <a:schemeClr val="bg1"/>
          </a:solidFill>
        </p:spPr>
        <p:txBody>
          <a:bodyPr wrap="square" rtlCol="0">
            <a:spAutoFit/>
          </a:bodyPr>
          <a:lstStyle/>
          <a:p>
            <a:r>
              <a:rPr lang="en-US" sz="3200" dirty="0" smtClean="0">
                <a:solidFill>
                  <a:srgbClr val="800000"/>
                </a:solidFill>
              </a:rPr>
              <a:t>Market :</a:t>
            </a:r>
            <a:endParaRPr lang="en-US" sz="3200" dirty="0">
              <a:solidFill>
                <a:srgbClr val="800000"/>
              </a:solidFill>
            </a:endParaRPr>
          </a:p>
        </p:txBody>
      </p:sp>
      <p:sp>
        <p:nvSpPr>
          <p:cNvPr id="30" name="TextBox 29"/>
          <p:cNvSpPr txBox="1"/>
          <p:nvPr/>
        </p:nvSpPr>
        <p:spPr>
          <a:xfrm>
            <a:off x="2613621" y="2819400"/>
            <a:ext cx="627621" cy="646331"/>
          </a:xfrm>
          <a:prstGeom prst="rect">
            <a:avLst/>
          </a:prstGeom>
          <a:noFill/>
        </p:spPr>
        <p:txBody>
          <a:bodyPr wrap="none" rtlCol="0">
            <a:spAutoFit/>
          </a:bodyPr>
          <a:lstStyle/>
          <a:p>
            <a:r>
              <a:rPr lang="en-US" sz="3600" dirty="0" err="1" smtClean="0">
                <a:solidFill>
                  <a:schemeClr val="bg1"/>
                </a:solidFill>
              </a:rPr>
              <a:t>σ</a:t>
            </a:r>
            <a:r>
              <a:rPr lang="en-US" sz="3600" baseline="-25000" dirty="0" err="1">
                <a:solidFill>
                  <a:schemeClr val="bg1"/>
                </a:solidFill>
              </a:rPr>
              <a:t>U</a:t>
            </a:r>
            <a:endParaRPr lang="en-US" sz="3600" baseline="-25000" dirty="0">
              <a:solidFill>
                <a:schemeClr val="bg1"/>
              </a:solidFill>
            </a:endParaRPr>
          </a:p>
        </p:txBody>
      </p:sp>
      <p:sp>
        <p:nvSpPr>
          <p:cNvPr id="31" name="TextBox 30"/>
          <p:cNvSpPr txBox="1"/>
          <p:nvPr/>
        </p:nvSpPr>
        <p:spPr>
          <a:xfrm>
            <a:off x="1353436" y="3581400"/>
            <a:ext cx="703964" cy="646331"/>
          </a:xfrm>
          <a:prstGeom prst="rect">
            <a:avLst/>
          </a:prstGeom>
          <a:noFill/>
        </p:spPr>
        <p:txBody>
          <a:bodyPr wrap="none" rtlCol="0">
            <a:spAutoFit/>
          </a:bodyPr>
          <a:lstStyle/>
          <a:p>
            <a:r>
              <a:rPr lang="en-US" sz="3600" dirty="0" err="1" smtClean="0">
                <a:solidFill>
                  <a:schemeClr val="bg1"/>
                </a:solidFill>
              </a:rPr>
              <a:t>σ</a:t>
            </a:r>
            <a:r>
              <a:rPr lang="en-US" sz="3600" baseline="-25000" dirty="0" err="1">
                <a:solidFill>
                  <a:schemeClr val="bg1"/>
                </a:solidFill>
              </a:rPr>
              <a:t>W</a:t>
            </a:r>
            <a:endParaRPr lang="en-US" sz="3600" baseline="-25000" dirty="0">
              <a:solidFill>
                <a:schemeClr val="bg1"/>
              </a:solidFill>
            </a:endParaRPr>
          </a:p>
        </p:txBody>
      </p:sp>
      <p:sp>
        <p:nvSpPr>
          <p:cNvPr id="32" name="TextBox 31"/>
          <p:cNvSpPr txBox="1"/>
          <p:nvPr/>
        </p:nvSpPr>
        <p:spPr>
          <a:xfrm>
            <a:off x="4114800" y="3544669"/>
            <a:ext cx="624315" cy="646331"/>
          </a:xfrm>
          <a:prstGeom prst="rect">
            <a:avLst/>
          </a:prstGeom>
          <a:noFill/>
        </p:spPr>
        <p:txBody>
          <a:bodyPr wrap="none" rtlCol="0">
            <a:spAutoFit/>
          </a:bodyPr>
          <a:lstStyle/>
          <a:p>
            <a:r>
              <a:rPr lang="en-US" sz="3600" dirty="0" err="1" smtClean="0">
                <a:solidFill>
                  <a:schemeClr val="bg1"/>
                </a:solidFill>
              </a:rPr>
              <a:t>σ</a:t>
            </a:r>
            <a:r>
              <a:rPr lang="en-US" sz="3600" baseline="-25000" dirty="0" err="1">
                <a:solidFill>
                  <a:schemeClr val="bg1"/>
                </a:solidFill>
              </a:rPr>
              <a:t>G</a:t>
            </a:r>
            <a:endParaRPr lang="en-US" sz="3600" baseline="-25000" dirty="0">
              <a:solidFill>
                <a:schemeClr val="bg1"/>
              </a:solidFill>
            </a:endParaRPr>
          </a:p>
        </p:txBody>
      </p:sp>
    </p:spTree>
    <p:extLst>
      <p:ext uri="{BB962C8B-B14F-4D97-AF65-F5344CB8AC3E}">
        <p14:creationId xmlns:p14="http://schemas.microsoft.com/office/powerpoint/2010/main" val="1727437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en-US">
              <a:latin typeface="Calibri" charset="0"/>
              <a:ea typeface="ＭＳ Ｐゴシック" charset="0"/>
              <a:cs typeface="ＭＳ Ｐゴシック" charset="0"/>
            </a:endParaRPr>
          </a:p>
        </p:txBody>
      </p:sp>
      <p:sp>
        <p:nvSpPr>
          <p:cNvPr id="28675" name="Content Placeholder 2"/>
          <p:cNvSpPr>
            <a:spLocks noGrp="1"/>
          </p:cNvSpPr>
          <p:nvPr>
            <p:ph idx="1"/>
          </p:nvPr>
        </p:nvSpPr>
        <p:spPr/>
        <p:txBody>
          <a:bodyPr/>
          <a:lstStyle/>
          <a:p>
            <a:endParaRPr lang="en-US">
              <a:latin typeface="Calibri" charset="0"/>
              <a:ea typeface="ＭＳ Ｐゴシック" charset="0"/>
              <a:cs typeface="ＭＳ Ｐゴシック" charset="0"/>
            </a:endParaRPr>
          </a:p>
        </p:txBody>
      </p:sp>
      <p:pic>
        <p:nvPicPr>
          <p:cNvPr id="286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8288"/>
            <a:ext cx="9155113" cy="808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580956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5161" y="1588965"/>
            <a:ext cx="9259161" cy="4202235"/>
          </a:xfrm>
          <a:prstGeom prst="rect">
            <a:avLst/>
          </a:prstGeom>
        </p:spPr>
      </p:pic>
      <p:sp>
        <p:nvSpPr>
          <p:cNvPr id="4" name="TextBox 3"/>
          <p:cNvSpPr txBox="1"/>
          <p:nvPr/>
        </p:nvSpPr>
        <p:spPr>
          <a:xfrm>
            <a:off x="0" y="457200"/>
            <a:ext cx="9144000" cy="707886"/>
          </a:xfrm>
          <a:prstGeom prst="rect">
            <a:avLst/>
          </a:prstGeom>
          <a:noFill/>
        </p:spPr>
        <p:txBody>
          <a:bodyPr wrap="square" rtlCol="0">
            <a:spAutoFit/>
          </a:bodyPr>
          <a:lstStyle/>
          <a:p>
            <a:pPr algn="ctr"/>
            <a:r>
              <a:rPr lang="en-US" sz="4000" dirty="0" smtClean="0">
                <a:solidFill>
                  <a:srgbClr val="FFFFFF"/>
                </a:solidFill>
              </a:rPr>
              <a:t>The Global Trade Analysis Project</a:t>
            </a:r>
            <a:endParaRPr lang="en-US" sz="4000" dirty="0">
              <a:solidFill>
                <a:srgbClr val="FFFFFF"/>
              </a:solidFill>
            </a:endParaRPr>
          </a:p>
        </p:txBody>
      </p:sp>
    </p:spTree>
    <p:extLst>
      <p:ext uri="{BB962C8B-B14F-4D97-AF65-F5344CB8AC3E}">
        <p14:creationId xmlns:p14="http://schemas.microsoft.com/office/powerpoint/2010/main" val="342191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8"/>
          <p:cNvGraphicFramePr>
            <a:graphicFrameLocks/>
          </p:cNvGraphicFramePr>
          <p:nvPr>
            <p:extLst>
              <p:ext uri="{D42A27DB-BD31-4B8C-83A1-F6EECF244321}">
                <p14:modId xmlns:p14="http://schemas.microsoft.com/office/powerpoint/2010/main" val="3860632354"/>
              </p:ext>
            </p:extLst>
          </p:nvPr>
        </p:nvGraphicFramePr>
        <p:xfrm>
          <a:off x="5791200" y="4876800"/>
          <a:ext cx="3200400" cy="1828800"/>
        </p:xfrm>
        <a:graphic>
          <a:graphicData uri="http://schemas.openxmlformats.org/presentationml/2006/ole">
            <mc:AlternateContent xmlns:mc="http://schemas.openxmlformats.org/markup-compatibility/2006">
              <mc:Choice xmlns:v="urn:schemas-microsoft-com:vml" Requires="v">
                <p:oleObj spid="_x0000_s51220" name="Acrobat Document" r:id="rId4" imgW="4799880" imgH="3096000" progId="AcroExch.Document.7">
                  <p:embed/>
                </p:oleObj>
              </mc:Choice>
              <mc:Fallback>
                <p:oleObj name="Acrobat Document" r:id="rId4" imgW="4799880" imgH="309600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876800"/>
                        <a:ext cx="3200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099" name="Object 26"/>
          <p:cNvGraphicFramePr>
            <a:graphicFrameLocks/>
          </p:cNvGraphicFramePr>
          <p:nvPr>
            <p:extLst>
              <p:ext uri="{D42A27DB-BD31-4B8C-83A1-F6EECF244321}">
                <p14:modId xmlns:p14="http://schemas.microsoft.com/office/powerpoint/2010/main" val="1957363903"/>
              </p:ext>
            </p:extLst>
          </p:nvPr>
        </p:nvGraphicFramePr>
        <p:xfrm>
          <a:off x="5791200" y="2895600"/>
          <a:ext cx="3200400" cy="1828800"/>
        </p:xfrm>
        <a:graphic>
          <a:graphicData uri="http://schemas.openxmlformats.org/presentationml/2006/ole">
            <mc:AlternateContent xmlns:mc="http://schemas.openxmlformats.org/markup-compatibility/2006">
              <mc:Choice xmlns:v="urn:schemas-microsoft-com:vml" Requires="v">
                <p:oleObj spid="_x0000_s51221" name="Acrobat Document" r:id="rId6" imgW="4799880" imgH="3096000" progId="AcroExch.Document.7">
                  <p:embed/>
                </p:oleObj>
              </mc:Choice>
              <mc:Fallback>
                <p:oleObj name="Acrobat Document" r:id="rId6" imgW="4799880" imgH="3096000" progId="AcroExch.Document.7">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2895600"/>
                        <a:ext cx="3200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0" name="Object 27"/>
          <p:cNvGraphicFramePr>
            <a:graphicFrameLocks/>
          </p:cNvGraphicFramePr>
          <p:nvPr>
            <p:extLst>
              <p:ext uri="{D42A27DB-BD31-4B8C-83A1-F6EECF244321}">
                <p14:modId xmlns:p14="http://schemas.microsoft.com/office/powerpoint/2010/main" val="1713514561"/>
              </p:ext>
            </p:extLst>
          </p:nvPr>
        </p:nvGraphicFramePr>
        <p:xfrm>
          <a:off x="152400" y="4876800"/>
          <a:ext cx="3200400" cy="1828800"/>
        </p:xfrm>
        <a:graphic>
          <a:graphicData uri="http://schemas.openxmlformats.org/presentationml/2006/ole">
            <mc:AlternateContent xmlns:mc="http://schemas.openxmlformats.org/markup-compatibility/2006">
              <mc:Choice xmlns:v="urn:schemas-microsoft-com:vml" Requires="v">
                <p:oleObj spid="_x0000_s51222" name="Acrobat Document" r:id="rId8" imgW="4799880" imgH="3096000" progId="AcroExch.Document.7">
                  <p:embed/>
                </p:oleObj>
              </mc:Choice>
              <mc:Fallback>
                <p:oleObj name="Acrobat Document" r:id="rId8" imgW="4799880" imgH="3096000" progId="AcroExch.Document.7">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 y="4876800"/>
                        <a:ext cx="3200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1" name="Object 31"/>
          <p:cNvGraphicFramePr>
            <a:graphicFrameLocks/>
          </p:cNvGraphicFramePr>
          <p:nvPr>
            <p:extLst>
              <p:ext uri="{D42A27DB-BD31-4B8C-83A1-F6EECF244321}">
                <p14:modId xmlns:p14="http://schemas.microsoft.com/office/powerpoint/2010/main" val="2819622340"/>
              </p:ext>
            </p:extLst>
          </p:nvPr>
        </p:nvGraphicFramePr>
        <p:xfrm>
          <a:off x="152400" y="838200"/>
          <a:ext cx="3200400" cy="1828800"/>
        </p:xfrm>
        <a:graphic>
          <a:graphicData uri="http://schemas.openxmlformats.org/presentationml/2006/ole">
            <mc:AlternateContent xmlns:mc="http://schemas.openxmlformats.org/markup-compatibility/2006">
              <mc:Choice xmlns:v="urn:schemas-microsoft-com:vml" Requires="v">
                <p:oleObj spid="_x0000_s51223" name="Acrobat Document" r:id="rId10" imgW="4799880" imgH="3079800" progId="AcroExch.Document.7">
                  <p:embed/>
                </p:oleObj>
              </mc:Choice>
              <mc:Fallback>
                <p:oleObj name="Acrobat Document" r:id="rId10" imgW="4799880" imgH="3079800" progId="AcroExch.Document.7">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 y="838200"/>
                        <a:ext cx="3200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2" name="Object 30"/>
          <p:cNvGraphicFramePr>
            <a:graphicFrameLocks/>
          </p:cNvGraphicFramePr>
          <p:nvPr>
            <p:extLst>
              <p:ext uri="{D42A27DB-BD31-4B8C-83A1-F6EECF244321}">
                <p14:modId xmlns:p14="http://schemas.microsoft.com/office/powerpoint/2010/main" val="2271793775"/>
              </p:ext>
            </p:extLst>
          </p:nvPr>
        </p:nvGraphicFramePr>
        <p:xfrm>
          <a:off x="152400" y="2895600"/>
          <a:ext cx="3200400" cy="1828800"/>
        </p:xfrm>
        <a:graphic>
          <a:graphicData uri="http://schemas.openxmlformats.org/presentationml/2006/ole">
            <mc:AlternateContent xmlns:mc="http://schemas.openxmlformats.org/markup-compatibility/2006">
              <mc:Choice xmlns:v="urn:schemas-microsoft-com:vml" Requires="v">
                <p:oleObj spid="_x0000_s51224" name="Acrobat Document" r:id="rId12" imgW="4799880" imgH="3168000" progId="AcroExch.Document.7">
                  <p:embed/>
                </p:oleObj>
              </mc:Choice>
              <mc:Fallback>
                <p:oleObj name="Acrobat Document" r:id="rId12" imgW="4799880" imgH="3168000" progId="AcroExch.Document.7">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 y="2895600"/>
                        <a:ext cx="3200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29"/>
          <p:cNvGraphicFramePr>
            <a:graphicFrameLocks/>
          </p:cNvGraphicFramePr>
          <p:nvPr>
            <p:extLst>
              <p:ext uri="{D42A27DB-BD31-4B8C-83A1-F6EECF244321}">
                <p14:modId xmlns:p14="http://schemas.microsoft.com/office/powerpoint/2010/main" val="3424605542"/>
              </p:ext>
            </p:extLst>
          </p:nvPr>
        </p:nvGraphicFramePr>
        <p:xfrm>
          <a:off x="5791200" y="804863"/>
          <a:ext cx="3200400" cy="1828800"/>
        </p:xfrm>
        <a:graphic>
          <a:graphicData uri="http://schemas.openxmlformats.org/presentationml/2006/ole">
            <mc:AlternateContent xmlns:mc="http://schemas.openxmlformats.org/markup-compatibility/2006">
              <mc:Choice xmlns:v="urn:schemas-microsoft-com:vml" Requires="v">
                <p:oleObj spid="_x0000_s51225" name="Acrobat Document" r:id="rId14" imgW="4799880" imgH="3079800" progId="AcroExch.Document.7">
                  <p:embed/>
                </p:oleObj>
              </mc:Choice>
              <mc:Fallback>
                <p:oleObj name="Acrobat Document" r:id="rId14" imgW="4799880" imgH="3079800" progId="AcroExch.Document.7">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91200" y="804863"/>
                        <a:ext cx="3200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05" name="Title 1"/>
          <p:cNvSpPr>
            <a:spLocks noGrp="1"/>
          </p:cNvSpPr>
          <p:nvPr>
            <p:ph type="title" idx="4294967295"/>
          </p:nvPr>
        </p:nvSpPr>
        <p:spPr>
          <a:xfrm>
            <a:off x="0" y="76200"/>
            <a:ext cx="9144000" cy="1143000"/>
          </a:xfrm>
          <a:prstGeom prst="rect">
            <a:avLst/>
          </a:prstGeom>
        </p:spPr>
        <p:txBody>
          <a:bodyPr/>
          <a:lstStyle/>
          <a:p>
            <a:r>
              <a:rPr lang="en-US" dirty="0" smtClean="0">
                <a:solidFill>
                  <a:srgbClr val="FFFFFF"/>
                </a:solidFill>
                <a:ea typeface="ＭＳ Ｐゴシック" charset="-128"/>
              </a:rPr>
              <a:t>Fossil energy reserves</a:t>
            </a:r>
          </a:p>
        </p:txBody>
      </p:sp>
      <p:sp>
        <p:nvSpPr>
          <p:cNvPr id="4109" name="TextBox 15"/>
          <p:cNvSpPr txBox="1">
            <a:spLocks noChangeArrowheads="1"/>
          </p:cNvSpPr>
          <p:nvPr/>
        </p:nvSpPr>
        <p:spPr bwMode="auto">
          <a:xfrm>
            <a:off x="5875337" y="5097462"/>
            <a:ext cx="773113" cy="400050"/>
          </a:xfrm>
          <a:prstGeom prst="rect">
            <a:avLst/>
          </a:prstGeom>
          <a:noFill/>
          <a:ln w="9525">
            <a:noFill/>
            <a:miter lim="800000"/>
            <a:headEnd/>
            <a:tailEnd/>
          </a:ln>
        </p:spPr>
        <p:txBody>
          <a:bodyPr wrap="none">
            <a:spAutoFit/>
          </a:bodyPr>
          <a:lstStyle/>
          <a:p>
            <a:r>
              <a:rPr lang="en-US" sz="2000">
                <a:latin typeface="Calibri" charset="0"/>
              </a:rPr>
              <a:t>China</a:t>
            </a:r>
          </a:p>
        </p:txBody>
      </p:sp>
      <p:sp>
        <p:nvSpPr>
          <p:cNvPr id="4110" name="TextBox 16"/>
          <p:cNvSpPr txBox="1">
            <a:spLocks noChangeArrowheads="1"/>
          </p:cNvSpPr>
          <p:nvPr/>
        </p:nvSpPr>
        <p:spPr bwMode="auto">
          <a:xfrm>
            <a:off x="5875337" y="2973387"/>
            <a:ext cx="812800" cy="708025"/>
          </a:xfrm>
          <a:prstGeom prst="rect">
            <a:avLst/>
          </a:prstGeom>
          <a:noFill/>
          <a:ln w="9525">
            <a:noFill/>
            <a:miter lim="800000"/>
            <a:headEnd/>
            <a:tailEnd/>
          </a:ln>
        </p:spPr>
        <p:txBody>
          <a:bodyPr wrap="none">
            <a:spAutoFit/>
          </a:bodyPr>
          <a:lstStyle/>
          <a:p>
            <a:r>
              <a:rPr lang="en-US" sz="2000">
                <a:latin typeface="Calibri" charset="0"/>
              </a:rPr>
              <a:t>Sub S.</a:t>
            </a:r>
            <a:br>
              <a:rPr lang="en-US" sz="2000">
                <a:latin typeface="Calibri" charset="0"/>
              </a:rPr>
            </a:br>
            <a:r>
              <a:rPr lang="en-US" sz="2000">
                <a:latin typeface="Calibri" charset="0"/>
              </a:rPr>
              <a:t>Africa</a:t>
            </a:r>
          </a:p>
        </p:txBody>
      </p:sp>
      <p:sp>
        <p:nvSpPr>
          <p:cNvPr id="4111" name="TextBox 17"/>
          <p:cNvSpPr txBox="1">
            <a:spLocks noChangeArrowheads="1"/>
          </p:cNvSpPr>
          <p:nvPr/>
        </p:nvSpPr>
        <p:spPr bwMode="auto">
          <a:xfrm>
            <a:off x="333376" y="1011238"/>
            <a:ext cx="820738" cy="708025"/>
          </a:xfrm>
          <a:prstGeom prst="rect">
            <a:avLst/>
          </a:prstGeom>
          <a:noFill/>
          <a:ln w="9525">
            <a:noFill/>
            <a:miter lim="800000"/>
            <a:headEnd/>
            <a:tailEnd/>
          </a:ln>
        </p:spPr>
        <p:txBody>
          <a:bodyPr wrap="none">
            <a:spAutoFit/>
          </a:bodyPr>
          <a:lstStyle/>
          <a:p>
            <a:r>
              <a:rPr lang="en-US" sz="2000">
                <a:latin typeface="Calibri" charset="0"/>
              </a:rPr>
              <a:t>World</a:t>
            </a:r>
            <a:br>
              <a:rPr lang="en-US" sz="2000">
                <a:latin typeface="Calibri" charset="0"/>
              </a:rPr>
            </a:br>
            <a:r>
              <a:rPr lang="en-US" sz="2000">
                <a:latin typeface="Calibri" charset="0"/>
              </a:rPr>
              <a:t>Oil</a:t>
            </a:r>
          </a:p>
        </p:txBody>
      </p:sp>
      <p:sp>
        <p:nvSpPr>
          <p:cNvPr id="4112" name="TextBox 18"/>
          <p:cNvSpPr txBox="1">
            <a:spLocks noChangeArrowheads="1"/>
          </p:cNvSpPr>
          <p:nvPr/>
        </p:nvSpPr>
        <p:spPr bwMode="auto">
          <a:xfrm>
            <a:off x="312737" y="3101975"/>
            <a:ext cx="592138" cy="400050"/>
          </a:xfrm>
          <a:prstGeom prst="rect">
            <a:avLst/>
          </a:prstGeom>
          <a:noFill/>
          <a:ln w="9525">
            <a:noFill/>
            <a:miter lim="800000"/>
            <a:headEnd/>
            <a:tailEnd/>
          </a:ln>
        </p:spPr>
        <p:txBody>
          <a:bodyPr wrap="none">
            <a:spAutoFit/>
          </a:bodyPr>
          <a:lstStyle/>
          <a:p>
            <a:r>
              <a:rPr lang="en-US" sz="2000">
                <a:latin typeface="Calibri" charset="0"/>
              </a:rPr>
              <a:t>U.S.</a:t>
            </a:r>
          </a:p>
        </p:txBody>
      </p:sp>
      <p:sp>
        <p:nvSpPr>
          <p:cNvPr id="4113" name="TextBox 19"/>
          <p:cNvSpPr txBox="1">
            <a:spLocks noChangeArrowheads="1"/>
          </p:cNvSpPr>
          <p:nvPr/>
        </p:nvSpPr>
        <p:spPr bwMode="auto">
          <a:xfrm>
            <a:off x="344488" y="5062538"/>
            <a:ext cx="750887" cy="400050"/>
          </a:xfrm>
          <a:prstGeom prst="rect">
            <a:avLst/>
          </a:prstGeom>
          <a:noFill/>
          <a:ln w="9525">
            <a:noFill/>
            <a:miter lim="800000"/>
            <a:headEnd/>
            <a:tailEnd/>
          </a:ln>
        </p:spPr>
        <p:txBody>
          <a:bodyPr wrap="none">
            <a:spAutoFit/>
          </a:bodyPr>
          <a:lstStyle/>
          <a:p>
            <a:r>
              <a:rPr lang="en-US" sz="2000">
                <a:latin typeface="Calibri" charset="0"/>
              </a:rPr>
              <a:t>Brazil</a:t>
            </a:r>
          </a:p>
        </p:txBody>
      </p:sp>
      <p:sp>
        <p:nvSpPr>
          <p:cNvPr id="4114" name="TextBox 21"/>
          <p:cNvSpPr txBox="1">
            <a:spLocks noChangeArrowheads="1"/>
          </p:cNvSpPr>
          <p:nvPr/>
        </p:nvSpPr>
        <p:spPr bwMode="auto">
          <a:xfrm>
            <a:off x="5911850" y="904876"/>
            <a:ext cx="1184275" cy="708025"/>
          </a:xfrm>
          <a:prstGeom prst="rect">
            <a:avLst/>
          </a:prstGeom>
          <a:noFill/>
          <a:ln w="9525">
            <a:noFill/>
            <a:miter lim="800000"/>
            <a:headEnd/>
            <a:tailEnd/>
          </a:ln>
        </p:spPr>
        <p:txBody>
          <a:bodyPr wrap="none">
            <a:spAutoFit/>
          </a:bodyPr>
          <a:lstStyle/>
          <a:p>
            <a:r>
              <a:rPr lang="en-US" sz="2000">
                <a:latin typeface="Calibri" charset="0"/>
              </a:rPr>
              <a:t>Mid East/</a:t>
            </a:r>
            <a:br>
              <a:rPr lang="en-US" sz="2000">
                <a:latin typeface="Calibri" charset="0"/>
              </a:rPr>
            </a:br>
            <a:r>
              <a:rPr lang="en-US" sz="2000">
                <a:latin typeface="Calibri" charset="0"/>
              </a:rPr>
              <a:t>N. Afr.</a:t>
            </a:r>
          </a:p>
        </p:txBody>
      </p:sp>
    </p:spTree>
    <p:extLst>
      <p:ext uri="{BB962C8B-B14F-4D97-AF65-F5344CB8AC3E}">
        <p14:creationId xmlns:p14="http://schemas.microsoft.com/office/powerpoint/2010/main" val="312784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0"/>
            <a:ext cx="9144000" cy="5410200"/>
          </a:xfrm>
          <a:prstGeom prst="rect">
            <a:avLst/>
          </a:prstGeom>
          <a:blipFill dpi="0" rotWithShape="1">
            <a:blip r:embed="rId2">
              <a:alphaModFix amt="67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712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C:\Users\elliott\Desktop\library\PEEL\data-products\test1-all-fields-2010-2000-diff.tiff"/>
          <p:cNvPicPr>
            <a:picLocks noChangeAspect="1" noChangeArrowheads="1"/>
          </p:cNvPicPr>
          <p:nvPr/>
        </p:nvPicPr>
        <p:blipFill>
          <a:blip r:embed="rId3"/>
          <a:srcRect/>
          <a:stretch>
            <a:fillRect/>
          </a:stretch>
        </p:blipFill>
        <p:spPr bwMode="auto">
          <a:xfrm>
            <a:off x="0" y="1819275"/>
            <a:ext cx="9144000" cy="4276725"/>
          </a:xfrm>
          <a:prstGeom prst="rect">
            <a:avLst/>
          </a:prstGeom>
          <a:noFill/>
        </p:spPr>
      </p:pic>
      <p:sp>
        <p:nvSpPr>
          <p:cNvPr id="6" name="TextBox 5"/>
          <p:cNvSpPr txBox="1"/>
          <p:nvPr/>
        </p:nvSpPr>
        <p:spPr>
          <a:xfrm>
            <a:off x="0" y="914400"/>
            <a:ext cx="9144000" cy="584776"/>
          </a:xfrm>
          <a:prstGeom prst="rect">
            <a:avLst/>
          </a:prstGeom>
          <a:noFill/>
        </p:spPr>
        <p:txBody>
          <a:bodyPr wrap="square" rtlCol="0">
            <a:spAutoFit/>
          </a:bodyPr>
          <a:lstStyle/>
          <a:p>
            <a:pPr algn="ctr"/>
            <a:r>
              <a:rPr lang="en-US" sz="3200" dirty="0" smtClean="0">
                <a:solidFill>
                  <a:srgbClr val="FFFFFF"/>
                </a:solidFill>
              </a:rPr>
              <a:t>Difference from 2000 </a:t>
            </a:r>
            <a:r>
              <a:rPr lang="en-US" sz="3200" dirty="0" smtClean="0">
                <a:solidFill>
                  <a:srgbClr val="FFFFFF"/>
                </a:solidFill>
                <a:sym typeface="Wingdings"/>
              </a:rPr>
              <a:t> 2010 </a:t>
            </a:r>
            <a:r>
              <a:rPr lang="en-US" sz="3200" dirty="0" smtClean="0">
                <a:solidFill>
                  <a:srgbClr val="FFFFFF"/>
                </a:solidFill>
              </a:rPr>
              <a:t>cell coverage fractions</a:t>
            </a:r>
            <a:endParaRPr lang="en-US" sz="3200" dirty="0">
              <a:solidFill>
                <a:srgbClr val="FFFFFF"/>
              </a:solidFill>
            </a:endParaRPr>
          </a:p>
        </p:txBody>
      </p:sp>
    </p:spTree>
    <p:extLst>
      <p:ext uri="{BB962C8B-B14F-4D97-AF65-F5344CB8AC3E}">
        <p14:creationId xmlns:p14="http://schemas.microsoft.com/office/powerpoint/2010/main" val="32125434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914400"/>
            <a:ext cx="9144000" cy="584776"/>
          </a:xfrm>
          <a:prstGeom prst="rect">
            <a:avLst/>
          </a:prstGeom>
          <a:noFill/>
        </p:spPr>
        <p:txBody>
          <a:bodyPr wrap="square" rtlCol="0">
            <a:spAutoFit/>
          </a:bodyPr>
          <a:lstStyle/>
          <a:p>
            <a:pPr algn="ctr"/>
            <a:r>
              <a:rPr lang="en-US" sz="3200" dirty="0" smtClean="0">
                <a:solidFill>
                  <a:srgbClr val="FFFFFF"/>
                </a:solidFill>
              </a:rPr>
              <a:t>Difference from 2000 </a:t>
            </a:r>
            <a:r>
              <a:rPr lang="en-US" sz="3200" dirty="0" smtClean="0">
                <a:solidFill>
                  <a:srgbClr val="FFFFFF"/>
                </a:solidFill>
                <a:sym typeface="Wingdings"/>
              </a:rPr>
              <a:t> 2022 </a:t>
            </a:r>
            <a:r>
              <a:rPr lang="en-US" sz="3200" dirty="0" smtClean="0">
                <a:solidFill>
                  <a:srgbClr val="FFFFFF"/>
                </a:solidFill>
              </a:rPr>
              <a:t>cell coverage fractions</a:t>
            </a:r>
            <a:endParaRPr lang="en-US" sz="3200" dirty="0">
              <a:solidFill>
                <a:srgbClr val="FFFFFF"/>
              </a:solidFill>
            </a:endParaRPr>
          </a:p>
        </p:txBody>
      </p:sp>
      <p:pic>
        <p:nvPicPr>
          <p:cNvPr id="117762" name="Picture 2" descr="C:\Users\elliott\Desktop\library\PEEL\data-products\test1-all-fields-2023-2000-diff.tiff"/>
          <p:cNvPicPr>
            <a:picLocks noChangeAspect="1" noChangeArrowheads="1"/>
          </p:cNvPicPr>
          <p:nvPr/>
        </p:nvPicPr>
        <p:blipFill>
          <a:blip r:embed="rId3"/>
          <a:srcRect/>
          <a:stretch>
            <a:fillRect/>
          </a:stretch>
        </p:blipFill>
        <p:spPr bwMode="auto">
          <a:xfrm>
            <a:off x="1" y="1819274"/>
            <a:ext cx="9144000" cy="4276726"/>
          </a:xfrm>
          <a:prstGeom prst="rect">
            <a:avLst/>
          </a:prstGeom>
          <a:noFill/>
        </p:spPr>
      </p:pic>
    </p:spTree>
    <p:extLst>
      <p:ext uri="{BB962C8B-B14F-4D97-AF65-F5344CB8AC3E}">
        <p14:creationId xmlns:p14="http://schemas.microsoft.com/office/powerpoint/2010/main" val="418510458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4294967295"/>
          </p:nvPr>
        </p:nvSpPr>
        <p:spPr>
          <a:xfrm>
            <a:off x="-304800" y="381000"/>
            <a:ext cx="6172200" cy="4906962"/>
          </a:xfrm>
          <a:prstGeom prst="rect">
            <a:avLst/>
          </a:prstGeom>
        </p:spPr>
        <p:txBody>
          <a:bodyPr/>
          <a:lstStyle/>
          <a:p>
            <a:pPr>
              <a:lnSpc>
                <a:spcPct val="80000"/>
              </a:lnSpc>
            </a:pPr>
            <a:r>
              <a:rPr lang="en-US" sz="2800" dirty="0" smtClean="0">
                <a:solidFill>
                  <a:srgbClr val="FFFFFF"/>
                </a:solidFill>
              </a:rPr>
              <a:t>MODIS Annual Global LC (MCD12Q1)</a:t>
            </a:r>
          </a:p>
          <a:p>
            <a:pPr lvl="1">
              <a:lnSpc>
                <a:spcPct val="80000"/>
              </a:lnSpc>
            </a:pPr>
            <a:r>
              <a:rPr lang="en-US" sz="2000" dirty="0" smtClean="0">
                <a:solidFill>
                  <a:srgbClr val="FFFFFF"/>
                </a:solidFill>
              </a:rPr>
              <a:t>resolution: 15 seconds (~500m)</a:t>
            </a:r>
          </a:p>
          <a:p>
            <a:pPr lvl="1">
              <a:lnSpc>
                <a:spcPct val="80000"/>
              </a:lnSpc>
            </a:pPr>
            <a:r>
              <a:rPr lang="en-US" sz="2000" dirty="0" smtClean="0">
                <a:solidFill>
                  <a:srgbClr val="FFFFFF"/>
                </a:solidFill>
              </a:rPr>
              <a:t>variables: primary cover (17 classes), confidence (%), secondary cover</a:t>
            </a:r>
          </a:p>
          <a:p>
            <a:pPr lvl="1">
              <a:lnSpc>
                <a:spcPct val="80000"/>
              </a:lnSpc>
            </a:pPr>
            <a:r>
              <a:rPr lang="en-US" sz="2000" dirty="0" smtClean="0">
                <a:solidFill>
                  <a:srgbClr val="FFFFFF"/>
                </a:solidFill>
              </a:rPr>
              <a:t>time span: 2001-2008</a:t>
            </a:r>
          </a:p>
          <a:p>
            <a:pPr lvl="1">
              <a:lnSpc>
                <a:spcPct val="80000"/>
              </a:lnSpc>
            </a:pPr>
            <a:endParaRPr lang="en-US" sz="2000" dirty="0" smtClean="0">
              <a:solidFill>
                <a:srgbClr val="FFFFFF"/>
              </a:solidFill>
            </a:endParaRPr>
          </a:p>
          <a:p>
            <a:pPr lvl="1">
              <a:lnSpc>
                <a:spcPct val="80000"/>
              </a:lnSpc>
            </a:pPr>
            <a:endParaRPr lang="en-US" sz="2000" dirty="0" smtClean="0">
              <a:solidFill>
                <a:srgbClr val="FFFFFF"/>
              </a:solidFill>
            </a:endParaRPr>
          </a:p>
          <a:p>
            <a:pPr>
              <a:lnSpc>
                <a:spcPct val="80000"/>
              </a:lnSpc>
            </a:pPr>
            <a:r>
              <a:rPr lang="en-US" sz="2800" dirty="0" smtClean="0">
                <a:solidFill>
                  <a:srgbClr val="FFFFFF"/>
                </a:solidFill>
              </a:rPr>
              <a:t>Harvested Area and Yields of 175 crops </a:t>
            </a:r>
            <a:br>
              <a:rPr lang="en-US" sz="2800" dirty="0" smtClean="0">
                <a:solidFill>
                  <a:srgbClr val="FFFFFF"/>
                </a:solidFill>
              </a:rPr>
            </a:br>
            <a:r>
              <a:rPr lang="en-US" sz="2000" dirty="0" smtClean="0">
                <a:solidFill>
                  <a:srgbClr val="FFFFFF"/>
                </a:solidFill>
              </a:rPr>
              <a:t>(</a:t>
            </a:r>
            <a:r>
              <a:rPr lang="en-US" sz="2000" dirty="0" err="1" smtClean="0">
                <a:solidFill>
                  <a:srgbClr val="FFFFFF"/>
                </a:solidFill>
                <a:ea typeface="ＭＳ Ｐゴシック" charset="-128"/>
              </a:rPr>
              <a:t>Monfreda</a:t>
            </a:r>
            <a:r>
              <a:rPr lang="en-US" sz="2000" dirty="0" smtClean="0">
                <a:solidFill>
                  <a:srgbClr val="FFFFFF"/>
                </a:solidFill>
                <a:ea typeface="ＭＳ Ｐゴシック" charset="-128"/>
              </a:rPr>
              <a:t>, </a:t>
            </a:r>
            <a:r>
              <a:rPr lang="en-US" sz="2000" dirty="0" err="1" smtClean="0">
                <a:solidFill>
                  <a:srgbClr val="FFFFFF"/>
                </a:solidFill>
                <a:ea typeface="ＭＳ Ｐゴシック" charset="-128"/>
              </a:rPr>
              <a:t>Ramankutty</a:t>
            </a:r>
            <a:r>
              <a:rPr lang="en-US" sz="2000" dirty="0" smtClean="0">
                <a:solidFill>
                  <a:srgbClr val="FFFFFF"/>
                </a:solidFill>
                <a:ea typeface="ＭＳ Ｐゴシック" charset="-128"/>
              </a:rPr>
              <a:t>, and Foley 2008)</a:t>
            </a:r>
            <a:endParaRPr lang="en-US" sz="2000" dirty="0" smtClean="0">
              <a:solidFill>
                <a:srgbClr val="FFFFFF"/>
              </a:solidFill>
            </a:endParaRPr>
          </a:p>
          <a:p>
            <a:pPr lvl="1">
              <a:lnSpc>
                <a:spcPct val="80000"/>
              </a:lnSpc>
            </a:pPr>
            <a:r>
              <a:rPr lang="en-US" sz="2000" dirty="0" smtClean="0">
                <a:solidFill>
                  <a:srgbClr val="FFFFFF"/>
                </a:solidFill>
              </a:rPr>
              <a:t>resolution: 5 minutes (~9km)</a:t>
            </a:r>
          </a:p>
          <a:p>
            <a:pPr lvl="1">
              <a:lnSpc>
                <a:spcPct val="80000"/>
              </a:lnSpc>
            </a:pPr>
            <a:r>
              <a:rPr lang="en-US" sz="2000" dirty="0" smtClean="0">
                <a:solidFill>
                  <a:srgbClr val="FFFFFF"/>
                </a:solidFill>
              </a:rPr>
              <a:t>variables: harvested area, yield, scale of source</a:t>
            </a:r>
          </a:p>
          <a:p>
            <a:pPr lvl="1">
              <a:lnSpc>
                <a:spcPct val="80000"/>
              </a:lnSpc>
            </a:pPr>
            <a:r>
              <a:rPr lang="en-US" sz="2000" dirty="0" smtClean="0">
                <a:solidFill>
                  <a:srgbClr val="FFFFFF"/>
                </a:solidFill>
              </a:rPr>
              <a:t>time span: 2000 (nominal)</a:t>
            </a:r>
          </a:p>
          <a:p>
            <a:pPr lvl="1">
              <a:lnSpc>
                <a:spcPct val="80000"/>
              </a:lnSpc>
            </a:pPr>
            <a:endParaRPr lang="en-US" sz="2000" dirty="0" smtClean="0">
              <a:solidFill>
                <a:srgbClr val="FFFFFF"/>
              </a:solidFill>
            </a:endParaRPr>
          </a:p>
          <a:p>
            <a:pPr lvl="1">
              <a:lnSpc>
                <a:spcPct val="80000"/>
              </a:lnSpc>
            </a:pPr>
            <a:endParaRPr lang="en-US" sz="2000" dirty="0" smtClean="0">
              <a:solidFill>
                <a:srgbClr val="FFFFFF"/>
              </a:solidFill>
              <a:ea typeface="ＭＳ Ｐゴシック" charset="-128"/>
            </a:endParaRPr>
          </a:p>
          <a:p>
            <a:pPr>
              <a:lnSpc>
                <a:spcPct val="80000"/>
              </a:lnSpc>
            </a:pPr>
            <a:r>
              <a:rPr lang="en-US" sz="2800" dirty="0" smtClean="0">
                <a:solidFill>
                  <a:srgbClr val="FFFFFF"/>
                </a:solidFill>
              </a:rPr>
              <a:t>Global Irrigated Areas Map (GIAM)</a:t>
            </a:r>
            <a:r>
              <a:rPr lang="en-US" sz="2400" dirty="0" smtClean="0">
                <a:solidFill>
                  <a:srgbClr val="FFFFFF"/>
                </a:solidFill>
              </a:rPr>
              <a:t/>
            </a:r>
            <a:br>
              <a:rPr lang="en-US" sz="2400" dirty="0" smtClean="0">
                <a:solidFill>
                  <a:srgbClr val="FFFFFF"/>
                </a:solidFill>
              </a:rPr>
            </a:br>
            <a:r>
              <a:rPr lang="en-US" sz="2000" dirty="0" smtClean="0">
                <a:solidFill>
                  <a:srgbClr val="FFFFFF"/>
                </a:solidFill>
              </a:rPr>
              <a:t> International Water Management Institute (IWMI)</a:t>
            </a:r>
            <a:endParaRPr lang="en-US" sz="2400" dirty="0" smtClean="0">
              <a:solidFill>
                <a:srgbClr val="FFFFFF"/>
              </a:solidFill>
            </a:endParaRPr>
          </a:p>
          <a:p>
            <a:pPr lvl="1">
              <a:lnSpc>
                <a:spcPct val="80000"/>
              </a:lnSpc>
            </a:pPr>
            <a:r>
              <a:rPr lang="en-US" sz="2000" dirty="0" smtClean="0">
                <a:solidFill>
                  <a:srgbClr val="FFFFFF"/>
                </a:solidFill>
              </a:rPr>
              <a:t>resolution:  5 minutes (~9km)</a:t>
            </a:r>
          </a:p>
          <a:p>
            <a:pPr lvl="1">
              <a:lnSpc>
                <a:spcPct val="80000"/>
              </a:lnSpc>
            </a:pPr>
            <a:r>
              <a:rPr lang="en-US" sz="2000" dirty="0" smtClean="0">
                <a:solidFill>
                  <a:srgbClr val="FFFFFF"/>
                </a:solidFill>
              </a:rPr>
              <a:t>variables: various crop system/practice classifications</a:t>
            </a:r>
          </a:p>
          <a:p>
            <a:pPr lvl="1">
              <a:lnSpc>
                <a:spcPct val="80000"/>
              </a:lnSpc>
            </a:pPr>
            <a:r>
              <a:rPr lang="en-US" sz="2000" dirty="0" smtClean="0">
                <a:solidFill>
                  <a:srgbClr val="FFFFFF"/>
                </a:solidFill>
              </a:rPr>
              <a:t>time span: 1999 (nominal)</a:t>
            </a:r>
            <a:endParaRPr lang="en-US" sz="2000" dirty="0" smtClean="0">
              <a:solidFill>
                <a:srgbClr val="FFFFFF"/>
              </a:solidFill>
              <a:ea typeface="ＭＳ Ｐゴシック" charset="-128"/>
            </a:endParaRPr>
          </a:p>
        </p:txBody>
      </p:sp>
      <p:sp>
        <p:nvSpPr>
          <p:cNvPr id="5" name="Rectangle 4"/>
          <p:cNvSpPr/>
          <p:nvPr/>
        </p:nvSpPr>
        <p:spPr>
          <a:xfrm>
            <a:off x="6172200" y="457200"/>
            <a:ext cx="2743200" cy="1828800"/>
          </a:xfrm>
          <a:prstGeom prst="rect">
            <a:avLst/>
          </a:prstGeom>
          <a:blipFill dpi="0" rotWithShape="1">
            <a:blip r:embed="rId3">
              <a:alphaModFix amt="71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172200" y="2743200"/>
            <a:ext cx="2743200" cy="1828800"/>
          </a:xfrm>
          <a:prstGeom prst="rect">
            <a:avLst/>
          </a:prstGeom>
          <a:blipFill dpi="0" rotWithShape="1">
            <a:blip r:embed="rId4">
              <a:alphaModFix amt="55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172200" y="4846636"/>
            <a:ext cx="2743200" cy="1828800"/>
          </a:xfrm>
          <a:prstGeom prst="rect">
            <a:avLst/>
          </a:prstGeom>
          <a:blipFill dpi="0" rotWithShape="1">
            <a:blip r:embed="rId5">
              <a:alphaModFix amt="63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8279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19800" y="457200"/>
            <a:ext cx="2743200" cy="1828800"/>
          </a:xfrm>
          <a:prstGeom prst="rect">
            <a:avLst/>
          </a:prstGeom>
          <a:blipFill dpi="0" rotWithShape="1">
            <a:blip r:embed="rId3">
              <a:alphaModFix amt="50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019800" y="2743200"/>
            <a:ext cx="2743200" cy="1828800"/>
          </a:xfrm>
          <a:prstGeom prst="rect">
            <a:avLst/>
          </a:prstGeom>
          <a:blipFill dpi="0" rotWithShape="1">
            <a:blip r:embed="rId4">
              <a:alphaModFix amt="63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044904" y="4889148"/>
            <a:ext cx="2743200" cy="1828800"/>
          </a:xfrm>
          <a:prstGeom prst="rect">
            <a:avLst/>
          </a:prstGeom>
          <a:blipFill dpi="0" rotWithShape="1">
            <a:blip r:embed="rId5">
              <a:alphaModFix amt="63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95" name="Content Placeholder 2"/>
          <p:cNvSpPr>
            <a:spLocks noGrp="1"/>
          </p:cNvSpPr>
          <p:nvPr>
            <p:ph idx="4294967295"/>
          </p:nvPr>
        </p:nvSpPr>
        <p:spPr>
          <a:xfrm>
            <a:off x="-304800" y="228600"/>
            <a:ext cx="6172200" cy="4906963"/>
          </a:xfrm>
          <a:prstGeom prst="rect">
            <a:avLst/>
          </a:prstGeom>
        </p:spPr>
        <p:txBody>
          <a:bodyPr/>
          <a:lstStyle/>
          <a:p>
            <a:pPr>
              <a:lnSpc>
                <a:spcPct val="80000"/>
              </a:lnSpc>
            </a:pPr>
            <a:r>
              <a:rPr lang="en-US" sz="2800" dirty="0" smtClean="0">
                <a:solidFill>
                  <a:srgbClr val="FFFFFF"/>
                </a:solidFill>
              </a:rPr>
              <a:t>NLCD 2001</a:t>
            </a:r>
          </a:p>
          <a:p>
            <a:pPr lvl="1">
              <a:lnSpc>
                <a:spcPct val="80000"/>
              </a:lnSpc>
            </a:pPr>
            <a:r>
              <a:rPr lang="en-US" sz="2000" dirty="0" smtClean="0">
                <a:solidFill>
                  <a:srgbClr val="FFFFFF"/>
                </a:solidFill>
              </a:rPr>
              <a:t>resolution: 1 second (~30m)</a:t>
            </a:r>
          </a:p>
          <a:p>
            <a:pPr lvl="1">
              <a:lnSpc>
                <a:spcPct val="80000"/>
              </a:lnSpc>
            </a:pPr>
            <a:r>
              <a:rPr lang="en-US" sz="2000" dirty="0" smtClean="0">
                <a:solidFill>
                  <a:srgbClr val="FFFFFF"/>
                </a:solidFill>
              </a:rPr>
              <a:t>variables: various classifications including 4 developed classes and separate pasture/crop cover classes</a:t>
            </a:r>
          </a:p>
          <a:p>
            <a:pPr lvl="1">
              <a:lnSpc>
                <a:spcPct val="80000"/>
              </a:lnSpc>
            </a:pPr>
            <a:r>
              <a:rPr lang="en-US" sz="2000" dirty="0" smtClean="0">
                <a:solidFill>
                  <a:srgbClr val="FFFFFF"/>
                </a:solidFill>
              </a:rPr>
              <a:t>time span: 2001</a:t>
            </a:r>
            <a:br>
              <a:rPr lang="en-US" sz="2000" dirty="0" smtClean="0">
                <a:solidFill>
                  <a:srgbClr val="FFFFFF"/>
                </a:solidFill>
              </a:rPr>
            </a:br>
            <a:endParaRPr lang="en-US" sz="2000" dirty="0" smtClean="0">
              <a:solidFill>
                <a:srgbClr val="FFFFFF"/>
              </a:solidFill>
            </a:endParaRPr>
          </a:p>
          <a:p>
            <a:pPr marL="457200" lvl="1" indent="0">
              <a:lnSpc>
                <a:spcPct val="80000"/>
              </a:lnSpc>
              <a:buNone/>
            </a:pPr>
            <a:endParaRPr lang="en-US" sz="2000" dirty="0" smtClean="0">
              <a:solidFill>
                <a:srgbClr val="FFFFFF"/>
              </a:solidFill>
            </a:endParaRPr>
          </a:p>
          <a:p>
            <a:pPr>
              <a:lnSpc>
                <a:spcPct val="80000"/>
              </a:lnSpc>
            </a:pPr>
            <a:r>
              <a:rPr lang="en-US" sz="2800" dirty="0" smtClean="0">
                <a:solidFill>
                  <a:srgbClr val="FFFFFF"/>
                </a:solidFill>
              </a:rPr>
              <a:t>World Database on Protected Areas</a:t>
            </a:r>
          </a:p>
          <a:p>
            <a:pPr lvl="1">
              <a:lnSpc>
                <a:spcPct val="80000"/>
              </a:lnSpc>
            </a:pPr>
            <a:r>
              <a:rPr lang="en-US" sz="2000" dirty="0" smtClean="0">
                <a:solidFill>
                  <a:srgbClr val="FFFFFF"/>
                </a:solidFill>
              </a:rPr>
              <a:t>resolution: sampled from polygons; </a:t>
            </a:r>
            <a:r>
              <a:rPr lang="en-US" sz="2000" dirty="0" err="1" smtClean="0">
                <a:solidFill>
                  <a:srgbClr val="FFFFFF"/>
                </a:solidFill>
              </a:rPr>
              <a:t>aggr</a:t>
            </a:r>
            <a:r>
              <a:rPr lang="en-US" sz="2000" dirty="0" smtClean="0">
                <a:solidFill>
                  <a:srgbClr val="FFFFFF"/>
                </a:solidFill>
              </a:rPr>
              <a:t>. to 10km</a:t>
            </a:r>
          </a:p>
          <a:p>
            <a:pPr lvl="1">
              <a:lnSpc>
                <a:spcPct val="80000"/>
              </a:lnSpc>
            </a:pPr>
            <a:r>
              <a:rPr lang="en-US" sz="2000" dirty="0" smtClean="0">
                <a:solidFill>
                  <a:srgbClr val="FFFFFF"/>
                </a:solidFill>
              </a:rPr>
              <a:t>variables: protected areas</a:t>
            </a:r>
          </a:p>
          <a:p>
            <a:pPr lvl="1">
              <a:lnSpc>
                <a:spcPct val="80000"/>
              </a:lnSpc>
            </a:pPr>
            <a:r>
              <a:rPr lang="en-US" sz="2000" dirty="0" smtClean="0">
                <a:solidFill>
                  <a:srgbClr val="FFFFFF"/>
                </a:solidFill>
              </a:rPr>
              <a:t>time span: 2009</a:t>
            </a:r>
          </a:p>
          <a:p>
            <a:pPr lvl="1">
              <a:lnSpc>
                <a:spcPct val="80000"/>
              </a:lnSpc>
            </a:pPr>
            <a:endParaRPr lang="en-US" sz="2000" dirty="0">
              <a:solidFill>
                <a:srgbClr val="FFFFFF"/>
              </a:solidFill>
            </a:endParaRPr>
          </a:p>
          <a:p>
            <a:pPr marL="457200" lvl="1" indent="0">
              <a:lnSpc>
                <a:spcPct val="80000"/>
              </a:lnSpc>
              <a:buNone/>
            </a:pPr>
            <a:r>
              <a:rPr lang="en-US" sz="2000" dirty="0" smtClean="0">
                <a:solidFill>
                  <a:srgbClr val="FFFFFF"/>
                </a:solidFill>
              </a:rPr>
              <a:t/>
            </a:r>
            <a:br>
              <a:rPr lang="en-US" sz="2000" dirty="0" smtClean="0">
                <a:solidFill>
                  <a:srgbClr val="FFFFFF"/>
                </a:solidFill>
              </a:rPr>
            </a:br>
            <a:endParaRPr lang="en-US" sz="2000" dirty="0" smtClean="0">
              <a:solidFill>
                <a:srgbClr val="FFFFFF"/>
              </a:solidFill>
            </a:endParaRPr>
          </a:p>
          <a:p>
            <a:pPr>
              <a:lnSpc>
                <a:spcPct val="80000"/>
              </a:lnSpc>
            </a:pPr>
            <a:r>
              <a:rPr lang="en-US" sz="2400" dirty="0" smtClean="0">
                <a:solidFill>
                  <a:srgbClr val="FFFFFF"/>
                </a:solidFill>
              </a:rPr>
              <a:t>FAO Gridded Livestock of the World (GLW) </a:t>
            </a:r>
          </a:p>
          <a:p>
            <a:pPr lvl="1">
              <a:lnSpc>
                <a:spcPct val="80000"/>
              </a:lnSpc>
            </a:pPr>
            <a:r>
              <a:rPr lang="en-US" sz="2000" dirty="0" smtClean="0">
                <a:solidFill>
                  <a:srgbClr val="FFFFFF"/>
                </a:solidFill>
              </a:rPr>
              <a:t>resolution: 3 minutes (~5km)</a:t>
            </a:r>
          </a:p>
          <a:p>
            <a:pPr lvl="1">
              <a:lnSpc>
                <a:spcPct val="80000"/>
              </a:lnSpc>
            </a:pPr>
            <a:r>
              <a:rPr lang="en-US" sz="2000" dirty="0" smtClean="0">
                <a:solidFill>
                  <a:srgbClr val="FFFFFF"/>
                </a:solidFill>
              </a:rPr>
              <a:t>variables: various livestock densities and </a:t>
            </a:r>
            <a:br>
              <a:rPr lang="en-US" sz="2000" dirty="0" smtClean="0">
                <a:solidFill>
                  <a:srgbClr val="FFFFFF"/>
                </a:solidFill>
              </a:rPr>
            </a:br>
            <a:r>
              <a:rPr lang="en-US" sz="2000" dirty="0" smtClean="0">
                <a:solidFill>
                  <a:srgbClr val="FFFFFF"/>
                </a:solidFill>
              </a:rPr>
              <a:t>production systems</a:t>
            </a:r>
          </a:p>
          <a:p>
            <a:pPr lvl="1">
              <a:lnSpc>
                <a:spcPct val="80000"/>
              </a:lnSpc>
            </a:pPr>
            <a:r>
              <a:rPr lang="en-US" sz="2000" dirty="0" smtClean="0">
                <a:solidFill>
                  <a:srgbClr val="FFFFFF"/>
                </a:solidFill>
              </a:rPr>
              <a:t>time span: 2000 and 2005 (nominal)</a:t>
            </a:r>
          </a:p>
        </p:txBody>
      </p:sp>
    </p:spTree>
    <p:extLst>
      <p:ext uri="{BB962C8B-B14F-4D97-AF65-F5344CB8AC3E}">
        <p14:creationId xmlns:p14="http://schemas.microsoft.com/office/powerpoint/2010/main" val="11202241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C:\Users\elliott\Desktop\library\Talks\PEEL talks fall 2010\mcdq-time-series.png"/>
          <p:cNvPicPr>
            <a:picLocks noChangeAspect="1" noChangeArrowheads="1"/>
          </p:cNvPicPr>
          <p:nvPr/>
        </p:nvPicPr>
        <p:blipFill>
          <a:blip r:embed="rId3"/>
          <a:srcRect/>
          <a:stretch>
            <a:fillRect/>
          </a:stretch>
        </p:blipFill>
        <p:spPr bwMode="auto">
          <a:xfrm>
            <a:off x="6093421" y="1066800"/>
            <a:ext cx="3507779" cy="2589221"/>
          </a:xfrm>
          <a:prstGeom prst="rect">
            <a:avLst/>
          </a:prstGeom>
          <a:noFill/>
        </p:spPr>
      </p:pic>
      <p:sp>
        <p:nvSpPr>
          <p:cNvPr id="2" name="Title 1"/>
          <p:cNvSpPr>
            <a:spLocks noGrp="1"/>
          </p:cNvSpPr>
          <p:nvPr>
            <p:ph type="title" idx="4294967295"/>
          </p:nvPr>
        </p:nvSpPr>
        <p:spPr>
          <a:xfrm>
            <a:off x="0" y="76200"/>
            <a:ext cx="9067800" cy="1143000"/>
          </a:xfrm>
          <a:prstGeom prst="rect">
            <a:avLst/>
          </a:prstGeom>
        </p:spPr>
        <p:txBody>
          <a:bodyPr/>
          <a:lstStyle/>
          <a:p>
            <a:r>
              <a:rPr lang="en-US" dirty="0" smtClean="0">
                <a:solidFill>
                  <a:srgbClr val="FFFFFF"/>
                </a:solidFill>
              </a:rPr>
              <a:t>Model evaluation</a:t>
            </a:r>
            <a:endParaRPr lang="en-US" dirty="0">
              <a:solidFill>
                <a:srgbClr val="FFFFFF"/>
              </a:solidFill>
            </a:endParaRPr>
          </a:p>
        </p:txBody>
      </p:sp>
      <p:sp>
        <p:nvSpPr>
          <p:cNvPr id="5" name="Content Placeholder 2"/>
          <p:cNvSpPr txBox="1">
            <a:spLocks/>
          </p:cNvSpPr>
          <p:nvPr/>
        </p:nvSpPr>
        <p:spPr bwMode="auto">
          <a:xfrm>
            <a:off x="609600" y="1722437"/>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4572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ＭＳ Ｐゴシック" pitchFamily="-112" charset="-128"/>
              <a:cs typeface="ＭＳ Ｐゴシック" pitchFamily="-112" charset="-128"/>
            </a:endParaRPr>
          </a:p>
        </p:txBody>
      </p:sp>
      <p:sp>
        <p:nvSpPr>
          <p:cNvPr id="4" name="Content Placeholder 2"/>
          <p:cNvSpPr txBox="1">
            <a:spLocks/>
          </p:cNvSpPr>
          <p:nvPr/>
        </p:nvSpPr>
        <p:spPr bwMode="auto">
          <a:xfrm>
            <a:off x="76200" y="1219201"/>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457200" rtl="0" eaLnBrk="0" fontAlgn="base" latinLnBrk="0" hangingPunct="0">
              <a:lnSpc>
                <a:spcPct val="100000"/>
              </a:lnSpc>
              <a:spcBef>
                <a:spcPct val="20000"/>
              </a:spcBef>
              <a:spcAft>
                <a:spcPct val="0"/>
              </a:spcAft>
              <a:buClrTx/>
              <a:buSzTx/>
              <a:buFont typeface="Arial" charset="0"/>
              <a:buChar char="•"/>
              <a:tabLst/>
              <a:defRPr/>
            </a:pPr>
            <a:r>
              <a:rPr lang="en-US" sz="3200" dirty="0" smtClean="0">
                <a:solidFill>
                  <a:srgbClr val="FFFFFF"/>
                </a:solidFill>
                <a:latin typeface="+mn-lt"/>
                <a:ea typeface="ＭＳ Ｐゴシック" pitchFamily="-112" charset="-128"/>
                <a:cs typeface="ＭＳ Ｐゴシック" pitchFamily="-112" charset="-128"/>
              </a:rPr>
              <a:t>Building time-series land cover </a:t>
            </a:r>
            <a:br>
              <a:rPr lang="en-US" sz="3200" dirty="0" smtClean="0">
                <a:solidFill>
                  <a:srgbClr val="FFFFFF"/>
                </a:solidFill>
                <a:latin typeface="+mn-lt"/>
                <a:ea typeface="ＭＳ Ｐゴシック" pitchFamily="-112" charset="-128"/>
                <a:cs typeface="ＭＳ Ｐゴシック" pitchFamily="-112" charset="-128"/>
              </a:rPr>
            </a:br>
            <a:r>
              <a:rPr lang="en-US" sz="3200" dirty="0" smtClean="0">
                <a:solidFill>
                  <a:srgbClr val="FFFFFF"/>
                </a:solidFill>
                <a:latin typeface="+mn-lt"/>
                <a:ea typeface="ＭＳ Ｐゴシック" pitchFamily="-112" charset="-128"/>
                <a:cs typeface="ＭＳ Ｐゴシック" pitchFamily="-112" charset="-128"/>
              </a:rPr>
              <a:t>products for validation</a:t>
            </a:r>
          </a:p>
          <a:p>
            <a:pPr marL="342900" marR="0" lvl="0" indent="-342900" algn="l" defTabSz="457200" rtl="0" eaLnBrk="0" fontAlgn="base" latinLnBrk="0" hangingPunct="0">
              <a:lnSpc>
                <a:spcPct val="100000"/>
              </a:lnSpc>
              <a:spcBef>
                <a:spcPct val="20000"/>
              </a:spcBef>
              <a:spcAft>
                <a:spcPct val="0"/>
              </a:spcAft>
              <a:buClrTx/>
              <a:buSzTx/>
              <a:buFont typeface="Arial" charset="0"/>
              <a:buChar char="•"/>
              <a:tabLst/>
              <a:defRPr/>
            </a:pPr>
            <a:endParaRPr lang="en-US" sz="3200" dirty="0" smtClean="0">
              <a:solidFill>
                <a:srgbClr val="FFFFFF"/>
              </a:solidFill>
              <a:latin typeface="+mn-lt"/>
              <a:ea typeface="ＭＳ Ｐゴシック" pitchFamily="-112" charset="-128"/>
              <a:cs typeface="ＭＳ Ｐゴシック" pitchFamily="-112" charset="-128"/>
            </a:endParaRPr>
          </a:p>
          <a:p>
            <a:pPr marL="342900" marR="0" lvl="0" indent="-342900" algn="l" defTabSz="457200" rtl="0" eaLnBrk="0" fontAlgn="base" latinLnBrk="0" hangingPunct="0">
              <a:lnSpc>
                <a:spcPct val="100000"/>
              </a:lnSpc>
              <a:spcBef>
                <a:spcPct val="20000"/>
              </a:spcBef>
              <a:spcAft>
                <a:spcPct val="0"/>
              </a:spcAft>
              <a:buClrTx/>
              <a:buSzTx/>
              <a:buFont typeface="Arial" charset="0"/>
              <a:buChar char="•"/>
              <a:tabLst/>
              <a:defRPr/>
            </a:pPr>
            <a:r>
              <a:rPr lang="en-US" sz="3200" dirty="0" smtClean="0">
                <a:solidFill>
                  <a:srgbClr val="FFFFFF"/>
                </a:solidFill>
                <a:latin typeface="+mn-lt"/>
                <a:ea typeface="ＭＳ Ｐゴシック" pitchFamily="-112" charset="-128"/>
                <a:cs typeface="ＭＳ Ｐゴシック" pitchFamily="-112" charset="-128"/>
              </a:rPr>
              <a:t>Integrating ultra-high </a:t>
            </a:r>
            <a:br>
              <a:rPr lang="en-US" sz="3200" dirty="0" smtClean="0">
                <a:solidFill>
                  <a:srgbClr val="FFFFFF"/>
                </a:solidFill>
                <a:latin typeface="+mn-lt"/>
                <a:ea typeface="ＭＳ Ｐゴシック" pitchFamily="-112" charset="-128"/>
                <a:cs typeface="ＭＳ Ｐゴシック" pitchFamily="-112" charset="-128"/>
              </a:rPr>
            </a:br>
            <a:r>
              <a:rPr lang="en-US" sz="3200" dirty="0" smtClean="0">
                <a:solidFill>
                  <a:srgbClr val="FFFFFF"/>
                </a:solidFill>
                <a:latin typeface="+mn-lt"/>
                <a:ea typeface="ＭＳ Ｐゴシック" pitchFamily="-112" charset="-128"/>
                <a:cs typeface="ＭＳ Ｐゴシック" pitchFamily="-112" charset="-128"/>
              </a:rPr>
              <a:t>resolution regional </a:t>
            </a:r>
            <a:br>
              <a:rPr lang="en-US" sz="3200" dirty="0" smtClean="0">
                <a:solidFill>
                  <a:srgbClr val="FFFFFF"/>
                </a:solidFill>
                <a:latin typeface="+mn-lt"/>
                <a:ea typeface="ＭＳ Ｐゴシック" pitchFamily="-112" charset="-128"/>
                <a:cs typeface="ＭＳ Ｐゴシック" pitchFamily="-112" charset="-128"/>
              </a:rPr>
            </a:br>
            <a:r>
              <a:rPr lang="en-US" sz="3200" dirty="0" smtClean="0">
                <a:solidFill>
                  <a:srgbClr val="FFFFFF"/>
                </a:solidFill>
                <a:latin typeface="+mn-lt"/>
                <a:ea typeface="ＭＳ Ｐゴシック" pitchFamily="-112" charset="-128"/>
                <a:cs typeface="ＭＳ Ｐゴシック" pitchFamily="-112" charset="-128"/>
              </a:rPr>
              <a:t>datasets to improve </a:t>
            </a:r>
            <a:br>
              <a:rPr lang="en-US" sz="3200" dirty="0" smtClean="0">
                <a:solidFill>
                  <a:srgbClr val="FFFFFF"/>
                </a:solidFill>
                <a:latin typeface="+mn-lt"/>
                <a:ea typeface="ＭＳ Ｐゴシック" pitchFamily="-112" charset="-128"/>
                <a:cs typeface="ＭＳ Ｐゴシック" pitchFamily="-112" charset="-128"/>
              </a:rPr>
            </a:br>
            <a:r>
              <a:rPr lang="en-US" sz="3200" dirty="0" smtClean="0">
                <a:solidFill>
                  <a:srgbClr val="FFFFFF"/>
                </a:solidFill>
                <a:latin typeface="+mn-lt"/>
                <a:ea typeface="ＭＳ Ｐゴシック" pitchFamily="-112" charset="-128"/>
                <a:cs typeface="ＭＳ Ｐゴシック" pitchFamily="-112" charset="-128"/>
              </a:rPr>
              <a:t>models</a:t>
            </a:r>
            <a:endParaRPr lang="en-US" sz="3200" dirty="0">
              <a:solidFill>
                <a:srgbClr val="FFFFFF"/>
              </a:solidFill>
              <a:ea typeface="ＭＳ Ｐゴシック" pitchFamily="-112" charset="-128"/>
              <a:cs typeface="ＭＳ Ｐゴシック" pitchFamily="-112" charset="-128"/>
            </a:endParaRPr>
          </a:p>
          <a:p>
            <a:pPr marL="342900" marR="0" lvl="0" indent="-342900" algn="l" defTabSz="457200" rtl="0" eaLnBrk="0" fontAlgn="base" latinLnBrk="0" hangingPunct="0">
              <a:lnSpc>
                <a:spcPct val="100000"/>
              </a:lnSpc>
              <a:spcBef>
                <a:spcPct val="20000"/>
              </a:spcBef>
              <a:spcAft>
                <a:spcPct val="0"/>
              </a:spcAft>
              <a:buClrTx/>
              <a:buSzTx/>
              <a:buFont typeface="Arial" charset="0"/>
              <a:buChar char="•"/>
              <a:tabLst/>
              <a:defRPr/>
            </a:pPr>
            <a:endParaRPr lang="en-US" sz="3200" dirty="0" smtClean="0">
              <a:solidFill>
                <a:srgbClr val="FFFFFF"/>
              </a:solidFill>
              <a:latin typeface="+mn-lt"/>
              <a:ea typeface="ＭＳ Ｐゴシック" pitchFamily="-112" charset="-128"/>
              <a:cs typeface="ＭＳ Ｐゴシック" pitchFamily="-112" charset="-128"/>
            </a:endParaRPr>
          </a:p>
          <a:p>
            <a:pPr marL="342900" marR="0" lvl="0" indent="-342900" algn="l" defTabSz="457200" rtl="0" eaLnBrk="0" fontAlgn="base" latinLnBrk="0" hangingPunct="0">
              <a:lnSpc>
                <a:spcPct val="100000"/>
              </a:lnSpc>
              <a:spcBef>
                <a:spcPct val="20000"/>
              </a:spcBef>
              <a:spcAft>
                <a:spcPct val="0"/>
              </a:spcAft>
              <a:buClrTx/>
              <a:buSzTx/>
              <a:buFont typeface="Arial" charset="0"/>
              <a:buChar char="•"/>
              <a:tabLst/>
              <a:defRPr/>
            </a:pPr>
            <a:r>
              <a:rPr lang="en-US" sz="3200" dirty="0" smtClean="0">
                <a:solidFill>
                  <a:srgbClr val="FFFFFF"/>
                </a:solidFill>
                <a:latin typeface="+mn-lt"/>
                <a:ea typeface="ＭＳ Ｐゴシック" pitchFamily="-112" charset="-128"/>
                <a:cs typeface="ＭＳ Ｐゴシック" pitchFamily="-112" charset="-128"/>
              </a:rPr>
              <a:t>Gather multi-scale inventory data </a:t>
            </a:r>
            <a:br>
              <a:rPr lang="en-US" sz="3200" dirty="0" smtClean="0">
                <a:solidFill>
                  <a:srgbClr val="FFFFFF"/>
                </a:solidFill>
                <a:latin typeface="+mn-lt"/>
                <a:ea typeface="ＭＳ Ｐゴシック" pitchFamily="-112" charset="-128"/>
                <a:cs typeface="ＭＳ Ｐゴシック" pitchFamily="-112" charset="-128"/>
              </a:rPr>
            </a:br>
            <a:r>
              <a:rPr lang="en-US" sz="3200" dirty="0" smtClean="0">
                <a:solidFill>
                  <a:srgbClr val="FFFFFF"/>
                </a:solidFill>
                <a:latin typeface="+mn-lt"/>
                <a:ea typeface="ＭＳ Ｐゴシック" pitchFamily="-112" charset="-128"/>
                <a:cs typeface="ＭＳ Ｐゴシック" pitchFamily="-112" charset="-128"/>
              </a:rPr>
              <a:t>(county, state, nation) over 60 yrs</a:t>
            </a:r>
          </a:p>
          <a:p>
            <a:pPr marL="342900" marR="0" lvl="0" indent="-342900" algn="l" defTabSz="457200" rtl="0" eaLnBrk="0" fontAlgn="base" latinLnBrk="0" hangingPunct="0">
              <a:lnSpc>
                <a:spcPct val="100000"/>
              </a:lnSpc>
              <a:spcBef>
                <a:spcPct val="20000"/>
              </a:spcBef>
              <a:spcAft>
                <a:spcPct val="0"/>
              </a:spcAft>
              <a:buClrTx/>
              <a:buSzTx/>
              <a:buFont typeface="Arial" charset="0"/>
              <a:buChar char="•"/>
              <a:tabLst/>
              <a:defRPr/>
            </a:pPr>
            <a:endParaRPr lang="en-US" sz="3200" dirty="0" smtClean="0">
              <a:solidFill>
                <a:srgbClr val="FFFFFF"/>
              </a:solidFill>
              <a:latin typeface="+mn-lt"/>
              <a:ea typeface="ＭＳ Ｐゴシック" pitchFamily="-112" charset="-128"/>
              <a:cs typeface="ＭＳ Ｐゴシック" pitchFamily="-112" charset="-128"/>
            </a:endParaRPr>
          </a:p>
        </p:txBody>
      </p:sp>
      <p:sp>
        <p:nvSpPr>
          <p:cNvPr id="8" name="Rectangle 7"/>
          <p:cNvSpPr/>
          <p:nvPr/>
        </p:nvSpPr>
        <p:spPr>
          <a:xfrm>
            <a:off x="4060825" y="3352800"/>
            <a:ext cx="2225675" cy="1334948"/>
          </a:xfrm>
          <a:prstGeom prst="rect">
            <a:avLst/>
          </a:prstGeom>
          <a:blipFill dpi="0" rotWithShape="1">
            <a:blip r:embed="rId4">
              <a:alphaModFix amt="65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984625" y="4355068"/>
            <a:ext cx="1447800" cy="369332"/>
          </a:xfrm>
          <a:prstGeom prst="rect">
            <a:avLst/>
          </a:prstGeom>
          <a:noFill/>
        </p:spPr>
        <p:txBody>
          <a:bodyPr wrap="square" rtlCol="0">
            <a:spAutoFit/>
          </a:bodyPr>
          <a:lstStyle/>
          <a:p>
            <a:r>
              <a:rPr lang="en-US" dirty="0" smtClean="0"/>
              <a:t>NLCD 2000</a:t>
            </a:r>
            <a:endParaRPr lang="en-US" dirty="0"/>
          </a:p>
        </p:txBody>
      </p:sp>
      <p:sp>
        <p:nvSpPr>
          <p:cNvPr id="9" name="Rectangle 8"/>
          <p:cNvSpPr/>
          <p:nvPr/>
        </p:nvSpPr>
        <p:spPr>
          <a:xfrm>
            <a:off x="4327525" y="3599726"/>
            <a:ext cx="2225675" cy="1334948"/>
          </a:xfrm>
          <a:prstGeom prst="rect">
            <a:avLst/>
          </a:prstGeom>
          <a:blipFill dpi="0" rotWithShape="1">
            <a:blip r:embed="rId4">
              <a:alphaModFix amt="65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4289425" y="4659868"/>
            <a:ext cx="1447800" cy="369332"/>
          </a:xfrm>
          <a:prstGeom prst="rect">
            <a:avLst/>
          </a:prstGeom>
          <a:noFill/>
        </p:spPr>
        <p:txBody>
          <a:bodyPr wrap="square" rtlCol="0">
            <a:spAutoFit/>
          </a:bodyPr>
          <a:lstStyle/>
          <a:p>
            <a:r>
              <a:rPr lang="en-US" dirty="0" smtClean="0"/>
              <a:t>NLCD 2005</a:t>
            </a:r>
            <a:endParaRPr lang="en-US" dirty="0"/>
          </a:p>
        </p:txBody>
      </p:sp>
      <p:sp>
        <p:nvSpPr>
          <p:cNvPr id="12" name="Rectangle 11"/>
          <p:cNvSpPr/>
          <p:nvPr/>
        </p:nvSpPr>
        <p:spPr>
          <a:xfrm>
            <a:off x="6400801" y="5142052"/>
            <a:ext cx="2438400" cy="1563548"/>
          </a:xfrm>
          <a:prstGeom prst="rect">
            <a:avLst/>
          </a:prstGeom>
          <a:blipFill dpi="0" rotWithShape="1">
            <a:blip r:embed="rId5">
              <a:alphaModFix amt="65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049177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79" y="865286"/>
            <a:ext cx="9117921" cy="5078314"/>
          </a:xfrm>
          <a:prstGeom prst="rect">
            <a:avLst/>
          </a:prstGeom>
          <a:noFill/>
        </p:spPr>
        <p:txBody>
          <a:bodyPr wrap="square" rtlCol="0">
            <a:spAutoFit/>
          </a:bodyPr>
          <a:lstStyle/>
          <a:p>
            <a:pPr algn="ctr"/>
            <a:r>
              <a:rPr lang="en-US" sz="3600" dirty="0" smtClean="0">
                <a:solidFill>
                  <a:srgbClr val="FFFFFF"/>
                </a:solidFill>
              </a:rPr>
              <a:t>Wicked, messy problems</a:t>
            </a:r>
          </a:p>
          <a:p>
            <a:pPr algn="ctr"/>
            <a:endParaRPr lang="en-US" sz="3600" dirty="0">
              <a:solidFill>
                <a:srgbClr val="FFFFFF"/>
              </a:solidFill>
            </a:endParaRPr>
          </a:p>
          <a:p>
            <a:pPr algn="ctr"/>
            <a:r>
              <a:rPr lang="en-US" sz="3600" dirty="0" smtClean="0">
                <a:solidFill>
                  <a:srgbClr val="FFFFFF"/>
                </a:solidFill>
              </a:rPr>
              <a:t>Need for transparency and broad participation</a:t>
            </a:r>
          </a:p>
          <a:p>
            <a:pPr algn="ctr"/>
            <a:endParaRPr lang="en-US" sz="3600" dirty="0">
              <a:solidFill>
                <a:srgbClr val="FFFFFF"/>
              </a:solidFill>
            </a:endParaRPr>
          </a:p>
          <a:p>
            <a:pPr algn="ctr"/>
            <a:r>
              <a:rPr lang="en-US" sz="3600" dirty="0" smtClean="0">
                <a:solidFill>
                  <a:srgbClr val="FFFFFF"/>
                </a:solidFill>
              </a:rPr>
              <a:t>Open source!</a:t>
            </a:r>
          </a:p>
          <a:p>
            <a:pPr algn="ctr"/>
            <a:endParaRPr lang="en-US" sz="3600" dirty="0">
              <a:solidFill>
                <a:srgbClr val="FFFFFF"/>
              </a:solidFill>
            </a:endParaRPr>
          </a:p>
          <a:p>
            <a:pPr algn="ctr"/>
            <a:r>
              <a:rPr lang="en-US" sz="3600" dirty="0" smtClean="0">
                <a:solidFill>
                  <a:srgbClr val="FFFFFF"/>
                </a:solidFill>
              </a:rPr>
              <a:t>Must encompass the entire modeling process</a:t>
            </a:r>
          </a:p>
          <a:p>
            <a:pPr algn="ctr"/>
            <a:endParaRPr lang="en-US" sz="3600" dirty="0">
              <a:solidFill>
                <a:srgbClr val="FFFFFF"/>
              </a:solidFill>
            </a:endParaRPr>
          </a:p>
          <a:p>
            <a:pPr algn="ctr"/>
            <a:r>
              <a:rPr lang="en-US" sz="3600" dirty="0" smtClean="0">
                <a:solidFill>
                  <a:srgbClr val="FFFFFF"/>
                </a:solidFill>
              </a:rPr>
              <a:t>CIM-EARTH</a:t>
            </a:r>
            <a:endParaRPr lang="en-US" sz="3600" dirty="0">
              <a:solidFill>
                <a:srgbClr val="FFFFFF"/>
              </a:solidFill>
            </a:endParaRPr>
          </a:p>
        </p:txBody>
      </p:sp>
    </p:spTree>
    <p:extLst>
      <p:ext uri="{BB962C8B-B14F-4D97-AF65-F5344CB8AC3E}">
        <p14:creationId xmlns:p14="http://schemas.microsoft.com/office/powerpoint/2010/main" val="191915425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9144000" cy="838200"/>
          </a:xfrm>
          <a:prstGeom prst="rect">
            <a:avLst/>
          </a:prstGeom>
        </p:spPr>
        <p:txBody>
          <a:bodyPr/>
          <a:lstStyle/>
          <a:p>
            <a:r>
              <a:rPr lang="en-US" b="1" dirty="0" smtClean="0">
                <a:solidFill>
                  <a:srgbClr val="FFFFFF"/>
                </a:solidFill>
              </a:rPr>
              <a:t>Acknowledgements</a:t>
            </a:r>
            <a:endParaRPr lang="en-US" b="1" dirty="0">
              <a:solidFill>
                <a:srgbClr val="FFFFFF"/>
              </a:solidFill>
            </a:endParaRPr>
          </a:p>
        </p:txBody>
      </p:sp>
      <p:sp>
        <p:nvSpPr>
          <p:cNvPr id="3" name="Content Placeholder 2"/>
          <p:cNvSpPr>
            <a:spLocks noGrp="1"/>
          </p:cNvSpPr>
          <p:nvPr>
            <p:ph sz="quarter" idx="4294967295"/>
          </p:nvPr>
        </p:nvSpPr>
        <p:spPr>
          <a:xfrm>
            <a:off x="590550" y="1143000"/>
            <a:ext cx="8324850" cy="5257800"/>
          </a:xfrm>
          <a:prstGeom prst="rect">
            <a:avLst/>
          </a:prstGeom>
        </p:spPr>
        <p:txBody>
          <a:bodyPr>
            <a:normAutofit/>
          </a:bodyPr>
          <a:lstStyle/>
          <a:p>
            <a:pPr>
              <a:spcBef>
                <a:spcPts val="0"/>
              </a:spcBef>
              <a:buNone/>
            </a:pPr>
            <a:r>
              <a:rPr lang="en-US" dirty="0" smtClean="0">
                <a:solidFill>
                  <a:srgbClr val="FFFFFF"/>
                </a:solidFill>
              </a:rPr>
              <a:t>Numerous people are involved in the RDCEP and CIM-EARTH work, including:</a:t>
            </a:r>
          </a:p>
          <a:p>
            <a:pPr lvl="1">
              <a:buNone/>
            </a:pPr>
            <a:r>
              <a:rPr lang="en-US" dirty="0" smtClean="0">
                <a:solidFill>
                  <a:srgbClr val="FFFFFF"/>
                </a:solidFill>
              </a:rPr>
              <a:t>   Lars Peter Hansen, Ken Judd, Liz Moyer, Todd Munson (RDCEP Co-Is)</a:t>
            </a:r>
          </a:p>
          <a:p>
            <a:pPr lvl="1">
              <a:buNone/>
            </a:pPr>
            <a:r>
              <a:rPr lang="en-US" dirty="0" smtClean="0">
                <a:solidFill>
                  <a:srgbClr val="FFFFFF"/>
                </a:solidFill>
              </a:rPr>
              <a:t>	</a:t>
            </a:r>
            <a:r>
              <a:rPr lang="en-US" dirty="0" err="1" smtClean="0">
                <a:solidFill>
                  <a:srgbClr val="FFFFFF"/>
                </a:solidFill>
              </a:rPr>
              <a:t>Buz</a:t>
            </a:r>
            <a:r>
              <a:rPr lang="en-US" dirty="0" smtClean="0">
                <a:solidFill>
                  <a:srgbClr val="FFFFFF"/>
                </a:solidFill>
              </a:rPr>
              <a:t> Brock, Joshua Elliott, Don Fullerton, Tom </a:t>
            </a:r>
            <a:r>
              <a:rPr lang="en-US" dirty="0" err="1" smtClean="0">
                <a:solidFill>
                  <a:srgbClr val="FFFFFF"/>
                </a:solidFill>
              </a:rPr>
              <a:t>Hertel</a:t>
            </a:r>
            <a:r>
              <a:rPr lang="en-US" dirty="0" smtClean="0">
                <a:solidFill>
                  <a:srgbClr val="FFFFFF"/>
                </a:solidFill>
              </a:rPr>
              <a:t>, Sam </a:t>
            </a:r>
            <a:r>
              <a:rPr lang="en-US" dirty="0" err="1" smtClean="0">
                <a:solidFill>
                  <a:srgbClr val="FFFFFF"/>
                </a:solidFill>
              </a:rPr>
              <a:t>Kortum</a:t>
            </a:r>
            <a:r>
              <a:rPr lang="en-US" dirty="0" smtClean="0">
                <a:solidFill>
                  <a:srgbClr val="FFFFFF"/>
                </a:solidFill>
              </a:rPr>
              <a:t>, </a:t>
            </a:r>
            <a:r>
              <a:rPr lang="en-US" dirty="0" err="1" smtClean="0">
                <a:solidFill>
                  <a:srgbClr val="FFFFFF"/>
                </a:solidFill>
              </a:rPr>
              <a:t>Rao</a:t>
            </a:r>
            <a:r>
              <a:rPr lang="en-US" dirty="0" smtClean="0">
                <a:solidFill>
                  <a:srgbClr val="FFFFFF"/>
                </a:solidFill>
              </a:rPr>
              <a:t> </a:t>
            </a:r>
            <a:r>
              <a:rPr lang="en-US" dirty="0" err="1" smtClean="0">
                <a:solidFill>
                  <a:srgbClr val="FFFFFF"/>
                </a:solidFill>
              </a:rPr>
              <a:t>Kotamarthi</a:t>
            </a:r>
            <a:r>
              <a:rPr lang="en-US" dirty="0" smtClean="0">
                <a:solidFill>
                  <a:srgbClr val="FFFFFF"/>
                </a:solidFill>
              </a:rPr>
              <a:t>, Peggy </a:t>
            </a:r>
            <a:r>
              <a:rPr lang="en-US" dirty="0" err="1" smtClean="0">
                <a:solidFill>
                  <a:srgbClr val="FFFFFF"/>
                </a:solidFill>
              </a:rPr>
              <a:t>Loudermilk</a:t>
            </a:r>
            <a:r>
              <a:rPr lang="en-US" dirty="0" smtClean="0">
                <a:solidFill>
                  <a:srgbClr val="FFFFFF"/>
                </a:solidFill>
              </a:rPr>
              <a:t>, Ray </a:t>
            </a:r>
            <a:r>
              <a:rPr lang="en-US" dirty="0" err="1" smtClean="0">
                <a:solidFill>
                  <a:srgbClr val="FFFFFF"/>
                </a:solidFill>
              </a:rPr>
              <a:t>Pierrehumbert</a:t>
            </a:r>
            <a:r>
              <a:rPr lang="en-US" dirty="0" smtClean="0">
                <a:solidFill>
                  <a:srgbClr val="FFFFFF"/>
                </a:solidFill>
              </a:rPr>
              <a:t>, Alan </a:t>
            </a:r>
            <a:r>
              <a:rPr lang="en-US" dirty="0" err="1" smtClean="0">
                <a:solidFill>
                  <a:srgbClr val="FFFFFF"/>
                </a:solidFill>
              </a:rPr>
              <a:t>Sanstad</a:t>
            </a:r>
            <a:r>
              <a:rPr lang="en-US" dirty="0" smtClean="0">
                <a:solidFill>
                  <a:srgbClr val="FFFFFF"/>
                </a:solidFill>
              </a:rPr>
              <a:t>, </a:t>
            </a:r>
            <a:r>
              <a:rPr lang="en-US" dirty="0" smtClean="0">
                <a:solidFill>
                  <a:srgbClr val="FFFFFF"/>
                </a:solidFill>
              </a:rPr>
              <a:t>Lenny Smith, David </a:t>
            </a:r>
            <a:r>
              <a:rPr lang="en-US" dirty="0" err="1" smtClean="0">
                <a:solidFill>
                  <a:srgbClr val="FFFFFF"/>
                </a:solidFill>
              </a:rPr>
              <a:t>Weisbach</a:t>
            </a:r>
            <a:r>
              <a:rPr lang="en-US" dirty="0" smtClean="0">
                <a:solidFill>
                  <a:srgbClr val="FFFFFF"/>
                </a:solidFill>
              </a:rPr>
              <a:t>, and others</a:t>
            </a:r>
            <a:endParaRPr lang="en-US" dirty="0" smtClean="0">
              <a:solidFill>
                <a:srgbClr val="FFFFFF"/>
              </a:solidFill>
            </a:endParaRPr>
          </a:p>
          <a:p>
            <a:pPr>
              <a:buNone/>
            </a:pPr>
            <a:r>
              <a:rPr lang="en-US" dirty="0" smtClean="0">
                <a:solidFill>
                  <a:srgbClr val="FFFFFF"/>
                </a:solidFill>
              </a:rPr>
              <a:t>Many thanks to our funders: </a:t>
            </a:r>
          </a:p>
          <a:p>
            <a:pPr>
              <a:buNone/>
            </a:pPr>
            <a:r>
              <a:rPr lang="en-US" dirty="0">
                <a:solidFill>
                  <a:srgbClr val="FFFFFF"/>
                </a:solidFill>
              </a:rPr>
              <a:t>	</a:t>
            </a:r>
            <a:r>
              <a:rPr lang="en-US" dirty="0" smtClean="0">
                <a:solidFill>
                  <a:srgbClr val="FFFFFF"/>
                </a:solidFill>
              </a:rPr>
              <a:t>DOE, NSF, the MacArthur Foundation, Argonne National Laboratory, and </a:t>
            </a:r>
            <a:r>
              <a:rPr lang="en-US" dirty="0" err="1" smtClean="0">
                <a:solidFill>
                  <a:srgbClr val="FFFFFF"/>
                </a:solidFill>
              </a:rPr>
              <a:t>U.Chicago</a:t>
            </a:r>
            <a:endParaRPr lang="en-US" dirty="0" smtClean="0">
              <a:solidFill>
                <a:srgbClr val="FFFFFF"/>
              </a:solidFill>
            </a:endParaRPr>
          </a:p>
        </p:txBody>
      </p:sp>
    </p:spTree>
    <p:extLst>
      <p:ext uri="{BB962C8B-B14F-4D97-AF65-F5344CB8AC3E}">
        <p14:creationId xmlns:p14="http://schemas.microsoft.com/office/powerpoint/2010/main" val="412691607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endParaRPr lang="en-US">
              <a:latin typeface="Calibri" charset="0"/>
              <a:ea typeface="ＭＳ Ｐゴシック" charset="0"/>
              <a:cs typeface="ＭＳ Ｐゴシック" charset="0"/>
            </a:endParaRPr>
          </a:p>
        </p:txBody>
      </p:sp>
      <p:sp>
        <p:nvSpPr>
          <p:cNvPr id="30723" name="Content Placeholder 2"/>
          <p:cNvSpPr>
            <a:spLocks noGrp="1"/>
          </p:cNvSpPr>
          <p:nvPr>
            <p:ph idx="1"/>
          </p:nvPr>
        </p:nvSpPr>
        <p:spPr/>
        <p:txBody>
          <a:bodyPr/>
          <a:lstStyle/>
          <a:p>
            <a:endParaRPr lang="en-US">
              <a:latin typeface="Calibri" charset="0"/>
              <a:ea typeface="ＭＳ Ｐゴシック" charset="0"/>
              <a:cs typeface="ＭＳ Ｐゴシック" charset="0"/>
            </a:endParaRPr>
          </a:p>
        </p:txBody>
      </p:sp>
      <p:pic>
        <p:nvPicPr>
          <p:cNvPr id="307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8288"/>
            <a:ext cx="9155113" cy="808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t="59065"/>
          <a:stretch>
            <a:fillRect/>
          </a:stretch>
        </p:blipFill>
        <p:spPr bwMode="auto">
          <a:xfrm>
            <a:off x="1588" y="4511675"/>
            <a:ext cx="9156700"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b="41754"/>
          <a:stretch>
            <a:fillRect/>
          </a:stretch>
        </p:blipFill>
        <p:spPr bwMode="auto">
          <a:xfrm>
            <a:off x="11113" y="-260350"/>
            <a:ext cx="9155112"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471672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4247317"/>
          </a:xfrm>
          <a:prstGeom prst="rect">
            <a:avLst/>
          </a:prstGeom>
          <a:noFill/>
        </p:spPr>
        <p:txBody>
          <a:bodyPr wrap="square" rtlCol="0">
            <a:spAutoFit/>
          </a:bodyPr>
          <a:lstStyle/>
          <a:p>
            <a:pPr algn="ctr"/>
            <a:r>
              <a:rPr lang="en-US" sz="6600" dirty="0" smtClean="0">
                <a:solidFill>
                  <a:srgbClr val="FFFFFF"/>
                </a:solidFill>
              </a:rPr>
              <a:t>Thank you!</a:t>
            </a:r>
          </a:p>
          <a:p>
            <a:pPr algn="ctr"/>
            <a:endParaRPr lang="en-US" sz="3200" dirty="0">
              <a:solidFill>
                <a:srgbClr val="FFFFFF"/>
              </a:solidFill>
            </a:endParaRPr>
          </a:p>
          <a:p>
            <a:pPr algn="ctr"/>
            <a:r>
              <a:rPr lang="en-US" sz="3600" dirty="0" smtClean="0">
                <a:solidFill>
                  <a:srgbClr val="FFFFFF"/>
                </a:solidFill>
              </a:rPr>
              <a:t>Ian Foster</a:t>
            </a:r>
          </a:p>
          <a:p>
            <a:pPr algn="ctr"/>
            <a:r>
              <a:rPr lang="en-US" sz="3600" dirty="0" smtClean="0">
                <a:solidFill>
                  <a:srgbClr val="FFFFFF"/>
                </a:solidFill>
              </a:rPr>
              <a:t>foster@anl.gov</a:t>
            </a:r>
          </a:p>
          <a:p>
            <a:pPr algn="ctr"/>
            <a:endParaRPr lang="en-US" sz="3600" dirty="0">
              <a:solidFill>
                <a:srgbClr val="FFFFFF"/>
              </a:solidFill>
            </a:endParaRPr>
          </a:p>
          <a:p>
            <a:pPr algn="ctr"/>
            <a:r>
              <a:rPr lang="en-US" sz="3600" dirty="0" smtClean="0">
                <a:solidFill>
                  <a:srgbClr val="FFFFFF"/>
                </a:solidFill>
              </a:rPr>
              <a:t>Computation Institute</a:t>
            </a:r>
          </a:p>
          <a:p>
            <a:pPr algn="ctr"/>
            <a:r>
              <a:rPr lang="en-US" sz="2800" dirty="0" smtClean="0">
                <a:solidFill>
                  <a:srgbClr val="FFFFFF"/>
                </a:solidFill>
              </a:rPr>
              <a:t>University of Chicago &amp; Argonne National Laboratory</a:t>
            </a:r>
            <a:endParaRPr lang="en-US" sz="2800" dirty="0">
              <a:solidFill>
                <a:srgbClr val="FFFFFF"/>
              </a:solidFill>
            </a:endParaRPr>
          </a:p>
        </p:txBody>
      </p:sp>
      <p:pic>
        <p:nvPicPr>
          <p:cNvPr id="4" name="Picture 3" descr="ci_logo.eps"/>
          <p:cNvPicPr>
            <a:picLocks noChangeAspect="1"/>
          </p:cNvPicPr>
          <p:nvPr/>
        </p:nvPicPr>
        <p:blipFill rotWithShape="1">
          <a:blip r:embed="rId2"/>
          <a:srcRect r="59938" b="20473"/>
          <a:stretch/>
        </p:blipFill>
        <p:spPr>
          <a:xfrm>
            <a:off x="3962400" y="5257800"/>
            <a:ext cx="1546398" cy="1371600"/>
          </a:xfrm>
          <a:prstGeom prst="rect">
            <a:avLst/>
          </a:prstGeom>
        </p:spPr>
      </p:pic>
    </p:spTree>
    <p:extLst>
      <p:ext uri="{BB962C8B-B14F-4D97-AF65-F5344CB8AC3E}">
        <p14:creationId xmlns:p14="http://schemas.microsoft.com/office/powerpoint/2010/main" val="117336102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1066800"/>
            <a:ext cx="7191167" cy="4708981"/>
          </a:xfrm>
          <a:prstGeom prst="rect">
            <a:avLst/>
          </a:prstGeom>
          <a:noFill/>
        </p:spPr>
        <p:txBody>
          <a:bodyPr wrap="none" rtlCol="0">
            <a:spAutoFit/>
          </a:bodyPr>
          <a:lstStyle/>
          <a:p>
            <a:pPr algn="ctr"/>
            <a:r>
              <a:rPr lang="en-US" sz="6000" dirty="0" smtClean="0">
                <a:solidFill>
                  <a:srgbClr val="FFFFFF"/>
                </a:solidFill>
              </a:rPr>
              <a:t>Wicked problem</a:t>
            </a:r>
          </a:p>
          <a:p>
            <a:pPr algn="ctr"/>
            <a:endParaRPr lang="en-US" sz="6000" dirty="0">
              <a:solidFill>
                <a:srgbClr val="FFFFFF"/>
              </a:solidFill>
            </a:endParaRPr>
          </a:p>
          <a:p>
            <a:pPr algn="ctr"/>
            <a:r>
              <a:rPr lang="en-US" sz="6000" dirty="0" smtClean="0">
                <a:solidFill>
                  <a:srgbClr val="FFFFFF"/>
                </a:solidFill>
              </a:rPr>
              <a:t>Mess</a:t>
            </a:r>
          </a:p>
          <a:p>
            <a:pPr algn="ctr"/>
            <a:endParaRPr lang="en-US" sz="6000" dirty="0" smtClean="0">
              <a:solidFill>
                <a:srgbClr val="FFFFFF"/>
              </a:solidFill>
            </a:endParaRPr>
          </a:p>
          <a:p>
            <a:pPr algn="ctr"/>
            <a:r>
              <a:rPr lang="en-US" sz="6000" dirty="0">
                <a:solidFill>
                  <a:srgbClr val="FFFFFF"/>
                </a:solidFill>
              </a:rPr>
              <a:t>Super wicked </a:t>
            </a:r>
            <a:r>
              <a:rPr lang="en-US" sz="6000" dirty="0" smtClean="0">
                <a:solidFill>
                  <a:srgbClr val="FFFFFF"/>
                </a:solidFill>
              </a:rPr>
              <a:t>problem</a:t>
            </a:r>
            <a:endParaRPr lang="en-US" sz="6000" dirty="0">
              <a:solidFill>
                <a:srgbClr val="FFFFFF"/>
              </a:solidFill>
            </a:endParaRPr>
          </a:p>
        </p:txBody>
      </p:sp>
    </p:spTree>
    <p:extLst>
      <p:ext uri="{BB962C8B-B14F-4D97-AF65-F5344CB8AC3E}">
        <p14:creationId xmlns:p14="http://schemas.microsoft.com/office/powerpoint/2010/main" val="1571476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304800"/>
            <a:ext cx="6390388" cy="6184909"/>
          </a:xfrm>
          <a:prstGeom prst="rect">
            <a:avLst/>
          </a:prstGeom>
        </p:spPr>
      </p:pic>
      <p:sp>
        <p:nvSpPr>
          <p:cNvPr id="10" name="TextBox 9"/>
          <p:cNvSpPr txBox="1"/>
          <p:nvPr/>
        </p:nvSpPr>
        <p:spPr>
          <a:xfrm>
            <a:off x="5666154" y="1828800"/>
            <a:ext cx="3477846" cy="5078314"/>
          </a:xfrm>
          <a:prstGeom prst="rect">
            <a:avLst/>
          </a:prstGeom>
          <a:solidFill>
            <a:schemeClr val="tx1"/>
          </a:solidFill>
        </p:spPr>
        <p:txBody>
          <a:bodyPr wrap="square" rtlCol="0">
            <a:spAutoFit/>
          </a:bodyPr>
          <a:lstStyle/>
          <a:p>
            <a:pPr algn="ctr"/>
            <a:endParaRPr lang="en-US" sz="3600" dirty="0" smtClean="0">
              <a:solidFill>
                <a:srgbClr val="FFFFFF"/>
              </a:solidFill>
            </a:endParaRPr>
          </a:p>
          <a:p>
            <a:pPr algn="ctr"/>
            <a:r>
              <a:rPr lang="en-US" sz="3600" dirty="0" smtClean="0">
                <a:solidFill>
                  <a:srgbClr val="FFFFFF"/>
                </a:solidFill>
              </a:rPr>
              <a:t>The “primitive equations” of atmospheric dynamics</a:t>
            </a:r>
          </a:p>
          <a:p>
            <a:pPr algn="ctr"/>
            <a:endParaRPr lang="en-US" sz="3600" dirty="0">
              <a:solidFill>
                <a:srgbClr val="FFFFFF"/>
              </a:solidFill>
            </a:endParaRPr>
          </a:p>
          <a:p>
            <a:pPr algn="ctr"/>
            <a:endParaRPr lang="en-US" sz="3600" dirty="0" smtClean="0">
              <a:solidFill>
                <a:srgbClr val="FFFFFF"/>
              </a:solidFill>
            </a:endParaRPr>
          </a:p>
          <a:p>
            <a:pPr algn="ctr"/>
            <a:endParaRPr lang="en-US" sz="3600" dirty="0">
              <a:solidFill>
                <a:srgbClr val="FFFFFF"/>
              </a:solidFill>
            </a:endParaRPr>
          </a:p>
          <a:p>
            <a:pPr algn="ctr"/>
            <a:endParaRPr lang="en-US" sz="3600" dirty="0">
              <a:solidFill>
                <a:srgbClr val="FFFFFF"/>
              </a:solidFill>
            </a:endParaRPr>
          </a:p>
        </p:txBody>
      </p:sp>
      <p:sp>
        <p:nvSpPr>
          <p:cNvPr id="11" name="TextBox 10"/>
          <p:cNvSpPr txBox="1"/>
          <p:nvPr/>
        </p:nvSpPr>
        <p:spPr>
          <a:xfrm>
            <a:off x="0" y="6457890"/>
            <a:ext cx="5718219" cy="400110"/>
          </a:xfrm>
          <a:prstGeom prst="rect">
            <a:avLst/>
          </a:prstGeom>
          <a:noFill/>
        </p:spPr>
        <p:txBody>
          <a:bodyPr wrap="none" rtlCol="0">
            <a:spAutoFit/>
          </a:bodyPr>
          <a:lstStyle/>
          <a:p>
            <a:r>
              <a:rPr lang="en-US" sz="2000" i="1" dirty="0" smtClean="0">
                <a:solidFill>
                  <a:srgbClr val="FFFFFF"/>
                </a:solidFill>
              </a:rPr>
              <a:t>The Global Climate</a:t>
            </a:r>
            <a:r>
              <a:rPr lang="en-US" sz="2000" dirty="0" smtClean="0">
                <a:solidFill>
                  <a:srgbClr val="FFFFFF"/>
                </a:solidFill>
              </a:rPr>
              <a:t>, J. Houghton (Ed), CUP, 1985, p41 </a:t>
            </a:r>
            <a:endParaRPr lang="en-US" sz="2000" dirty="0">
              <a:solidFill>
                <a:srgbClr val="FFFFFF"/>
              </a:solidFill>
            </a:endParaRPr>
          </a:p>
        </p:txBody>
      </p:sp>
      <p:sp>
        <p:nvSpPr>
          <p:cNvPr id="12" name="Oval 11"/>
          <p:cNvSpPr/>
          <p:nvPr/>
        </p:nvSpPr>
        <p:spPr bwMode="auto">
          <a:xfrm>
            <a:off x="3346510" y="2098663"/>
            <a:ext cx="503941" cy="544206"/>
          </a:xfrm>
          <a:prstGeom prst="ellipse">
            <a:avLst/>
          </a:prstGeom>
          <a:noFill/>
          <a:ln w="76200" cap="flat" cmpd="sng" algn="ctr">
            <a:solidFill>
              <a:srgbClr val="FF0000"/>
            </a:solidFill>
            <a:prstDash val="solid"/>
            <a:round/>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106" charset="0"/>
            </a:endParaRPr>
          </a:p>
        </p:txBody>
      </p:sp>
    </p:spTree>
    <p:extLst>
      <p:ext uri="{BB962C8B-B14F-4D97-AF65-F5344CB8AC3E}">
        <p14:creationId xmlns:p14="http://schemas.microsoft.com/office/powerpoint/2010/main" val="3775421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13" t="4813" r="3017" b="2431"/>
          <a:stretch/>
        </p:blipFill>
        <p:spPr bwMode="auto">
          <a:xfrm>
            <a:off x="56448" y="807904"/>
            <a:ext cx="9011352" cy="528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505200" y="807904"/>
            <a:ext cx="2590800" cy="42974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096000" y="817429"/>
            <a:ext cx="2971800" cy="42974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990600" y="1143000"/>
            <a:ext cx="838200" cy="121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2953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13" t="4813" r="3017" b="2431"/>
          <a:stretch/>
        </p:blipFill>
        <p:spPr bwMode="auto">
          <a:xfrm>
            <a:off x="56448" y="807904"/>
            <a:ext cx="9011352" cy="528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096000" y="817429"/>
            <a:ext cx="2971800" cy="42974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990600" y="1143000"/>
            <a:ext cx="838200" cy="121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8571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13" t="4813" r="3017" b="2431"/>
          <a:stretch/>
        </p:blipFill>
        <p:spPr bwMode="auto">
          <a:xfrm>
            <a:off x="56448" y="807904"/>
            <a:ext cx="9011352" cy="528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90600" y="1143000"/>
            <a:ext cx="838200" cy="121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8571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I_blue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CI_blue_template.potx</Template>
  <TotalTime>21977</TotalTime>
  <Words>3128</Words>
  <Application>Microsoft Macintosh PowerPoint</Application>
  <PresentationFormat>On-screen Show (4:3)</PresentationFormat>
  <Paragraphs>546</Paragraphs>
  <Slides>40</Slides>
  <Notes>33</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40</vt:i4>
      </vt:variant>
    </vt:vector>
  </HeadingPairs>
  <TitlesOfParts>
    <vt:vector size="44" baseType="lpstr">
      <vt:lpstr>CI_blue_template</vt:lpstr>
      <vt:lpstr>Office Theme</vt:lpstr>
      <vt:lpstr>1_Office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Opportunities for improvement</vt:lpstr>
      <vt:lpstr>PowerPoint Presentation</vt:lpstr>
      <vt:lpstr>   Most existing models are proprietary  </vt:lpstr>
      <vt:lpstr>PowerPoint Presentation</vt:lpstr>
      <vt:lpstr>PowerPoint Presentation</vt:lpstr>
      <vt:lpstr>PowerPoint Presentation</vt:lpstr>
      <vt:lpstr>PowerPoint Presentation</vt:lpstr>
      <vt:lpstr>PowerPoint Presentation</vt:lpstr>
      <vt:lpstr>Basic producer problem</vt:lpstr>
      <vt:lpstr>PowerPoint Presentation</vt:lpstr>
      <vt:lpstr>Fossil energy reserves</vt:lpstr>
      <vt:lpstr>PowerPoint Presentation</vt:lpstr>
      <vt:lpstr>PowerPoint Presentation</vt:lpstr>
      <vt:lpstr>PowerPoint Presentation</vt:lpstr>
      <vt:lpstr>PowerPoint Presentation</vt:lpstr>
      <vt:lpstr>PowerPoint Presentation</vt:lpstr>
      <vt:lpstr>Model evaluation</vt:lpstr>
      <vt:lpstr>PowerPoint Presentation</vt:lpstr>
      <vt:lpstr>Acknowledgements</vt:lpstr>
      <vt:lpstr>PowerPoint Presentation</vt:lpstr>
    </vt:vector>
  </TitlesOfParts>
  <Company>University of Chicago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Ian Foster</dc:creator>
  <cp:lastModifiedBy>Ian Foster</cp:lastModifiedBy>
  <cp:revision>204</cp:revision>
  <dcterms:created xsi:type="dcterms:W3CDTF">2010-11-10T22:04:34Z</dcterms:created>
  <dcterms:modified xsi:type="dcterms:W3CDTF">2010-12-10T03:45:13Z</dcterms:modified>
</cp:coreProperties>
</file>